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72" r:id="rId4"/>
    <p:sldId id="271" r:id="rId5"/>
    <p:sldId id="258" r:id="rId6"/>
    <p:sldId id="259" r:id="rId7"/>
    <p:sldId id="273" r:id="rId8"/>
    <p:sldId id="260" r:id="rId9"/>
    <p:sldId id="269" r:id="rId10"/>
    <p:sldId id="268" r:id="rId11"/>
    <p:sldId id="270"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3322BF-9920-4248-965E-491EE0304F53}" type="datetimeFigureOut">
              <a:rPr lang="en-US" smtClean="0"/>
              <a:pPr/>
              <a:t>5/1/2019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E8572D-335B-422B-83BC-673A379739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4F3322BF-9920-4248-965E-491EE0304F53}"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322BF-9920-4248-965E-491EE0304F53}"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3322BF-9920-4248-965E-491EE0304F53}" type="datetimeFigureOut">
              <a:rPr lang="en-US" smtClean="0"/>
              <a:pPr/>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322BF-9920-4248-965E-491EE0304F53}" type="datetimeFigureOut">
              <a:rPr lang="en-US" smtClean="0"/>
              <a:pPr/>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322BF-9920-4248-965E-491EE0304F53}" type="datetimeFigureOut">
              <a:rPr lang="en-US" smtClean="0"/>
              <a:pPr/>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322BF-9920-4248-965E-491EE0304F53}"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4F3322BF-9920-4248-965E-491EE0304F53}"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3E8572D-335B-422B-83BC-673A37973977}"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3322BF-9920-4248-965E-491EE0304F53}" type="datetimeFigureOut">
              <a:rPr lang="en-US" smtClean="0"/>
              <a:pPr/>
              <a:t>5/1/2019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E8572D-335B-422B-83BC-673A37973977}"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988312"/>
          </a:xfrm>
        </p:spPr>
        <p:txBody>
          <a:bodyPr>
            <a:normAutofit fontScale="90000"/>
          </a:bodyPr>
          <a:lstStyle/>
          <a:p>
            <a:pPr algn="ctr"/>
            <a:r>
              <a:rPr lang="en-US" sz="6600" b="1" dirty="0" smtClean="0">
                <a:latin typeface="Tw Cen MT" panose="020B0602020104020603" pitchFamily="34" charset="0"/>
              </a:rPr>
              <a:t>What should the goals of any piece of writing be?</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2692400"/>
            <a:ext cx="10972800" cy="4064000"/>
          </a:xfrm>
        </p:spPr>
        <p:txBody>
          <a:bodyPr>
            <a:normAutofit/>
          </a:bodyPr>
          <a:lstStyle/>
          <a:p>
            <a:pPr marL="514350" indent="-514350">
              <a:buFont typeface="+mj-lt"/>
              <a:buAutoNum type="arabicPeriod"/>
            </a:pPr>
            <a:r>
              <a:rPr lang="en-US" sz="3200" dirty="0" smtClean="0"/>
              <a:t>Be direct and clear</a:t>
            </a:r>
          </a:p>
          <a:p>
            <a:pPr marL="514350" indent="-514350">
              <a:buFont typeface="+mj-lt"/>
              <a:buAutoNum type="arabicPeriod"/>
            </a:pPr>
            <a:r>
              <a:rPr lang="en-US" sz="3200" dirty="0" smtClean="0"/>
              <a:t>Prove your own ethos, knowledge, and reading</a:t>
            </a:r>
          </a:p>
          <a:p>
            <a:pPr marL="514350" indent="-514350">
              <a:buFont typeface="+mj-lt"/>
              <a:buAutoNum type="arabicPeriod"/>
            </a:pPr>
            <a:r>
              <a:rPr lang="en-US" sz="3200" dirty="0" smtClean="0"/>
              <a:t>Be succinct, yet complex and nuanced* in analysis</a:t>
            </a:r>
            <a:endParaRPr lang="en-US" sz="3000" dirty="0"/>
          </a:p>
          <a:p>
            <a:pPr marL="0" indent="0">
              <a:buNone/>
            </a:pPr>
            <a:r>
              <a:rPr lang="en-US" sz="2400" dirty="0" smtClean="0"/>
              <a:t>		*</a:t>
            </a:r>
            <a:r>
              <a:rPr lang="en-US" sz="2400" dirty="0"/>
              <a:t>a subtle difference in or shade of meaning, expression, or sound.</a:t>
            </a:r>
            <a:endParaRPr lang="en-US" sz="2400" dirty="0" smtClean="0"/>
          </a:p>
        </p:txBody>
      </p:sp>
    </p:spTree>
    <p:extLst>
      <p:ext uri="{BB962C8B-B14F-4D97-AF65-F5344CB8AC3E}">
        <p14:creationId xmlns:p14="http://schemas.microsoft.com/office/powerpoint/2010/main" val="2252523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2032635"/>
            <a:ext cx="5702325" cy="482536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543675" y="1847088"/>
            <a:ext cx="5314950" cy="4825365"/>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buFont typeface="Wingdings 2"/>
              <a:buNone/>
            </a:pPr>
            <a:r>
              <a:rPr lang="en-US" sz="2800" b="1" dirty="0" smtClean="0">
                <a:solidFill>
                  <a:schemeClr val="accent6"/>
                </a:solidFill>
                <a:effectLst>
                  <a:outerShdw blurRad="38100" dist="38100" dir="2700000" algn="tl">
                    <a:srgbClr val="000000">
                      <a:alpha val="43137"/>
                    </a:srgbClr>
                  </a:outerShdw>
                </a:effectLst>
              </a:rPr>
              <a:t>Let’s look at </a:t>
            </a:r>
            <a:r>
              <a:rPr lang="en-US" sz="2800" b="1" i="1" dirty="0" smtClean="0">
                <a:solidFill>
                  <a:schemeClr val="accent6"/>
                </a:solidFill>
                <a:effectLst>
                  <a:outerShdw blurRad="38100" dist="38100" dir="2700000" algn="tl">
                    <a:srgbClr val="000000">
                      <a:alpha val="43137"/>
                    </a:srgbClr>
                  </a:outerShdw>
                </a:effectLst>
              </a:rPr>
              <a:t>Bless Me, </a:t>
            </a:r>
            <a:r>
              <a:rPr lang="en-US" sz="2800" b="1" i="1" dirty="0" err="1" smtClean="0">
                <a:solidFill>
                  <a:schemeClr val="accent6"/>
                </a:solidFill>
                <a:effectLst>
                  <a:outerShdw blurRad="38100" dist="38100" dir="2700000" algn="tl">
                    <a:srgbClr val="000000">
                      <a:alpha val="43137"/>
                    </a:srgbClr>
                  </a:outerShdw>
                </a:effectLst>
              </a:rPr>
              <a:t>Ultima</a:t>
            </a:r>
            <a:r>
              <a:rPr lang="en-US" sz="2800" b="1" dirty="0" smtClean="0">
                <a:solidFill>
                  <a:schemeClr val="accent6"/>
                </a:solidFill>
                <a:effectLst>
                  <a:outerShdw blurRad="38100" dist="38100" dir="2700000" algn="tl">
                    <a:srgbClr val="000000">
                      <a:alpha val="43137"/>
                    </a:srgbClr>
                  </a:outerShdw>
                </a:effectLst>
              </a:rPr>
              <a:t>:</a:t>
            </a:r>
          </a:p>
          <a:p>
            <a:r>
              <a:rPr lang="en-US" sz="2800" dirty="0" smtClean="0"/>
              <a:t>The top of the iceberg contains the plot of </a:t>
            </a:r>
            <a:r>
              <a:rPr lang="en-US" sz="2800" i="1" dirty="0" smtClean="0"/>
              <a:t>BMU</a:t>
            </a:r>
            <a:r>
              <a:rPr lang="en-US" sz="2800" dirty="0" smtClean="0"/>
              <a:t>.  </a:t>
            </a:r>
          </a:p>
          <a:p>
            <a:pPr lvl="1"/>
            <a:r>
              <a:rPr lang="en-US" sz="2600" dirty="0" smtClean="0"/>
              <a:t>A boy’s magical friend comes as he grows up. He becomes confused about religion and experiences many gods. There are witches and a bad guy. </a:t>
            </a:r>
            <a:r>
              <a:rPr lang="en-US" sz="2600" dirty="0" err="1" smtClean="0"/>
              <a:t>Ultima</a:t>
            </a:r>
            <a:r>
              <a:rPr lang="en-US" sz="2600" dirty="0" smtClean="0"/>
              <a:t> dies. </a:t>
            </a:r>
          </a:p>
          <a:p>
            <a:pPr marL="45720" indent="0" algn="ctr">
              <a:buFont typeface="Wingdings 2"/>
              <a:buNone/>
            </a:pPr>
            <a:r>
              <a:rPr lang="en-US" sz="2800" b="1" dirty="0" smtClean="0">
                <a:solidFill>
                  <a:schemeClr val="accent3"/>
                </a:solidFill>
                <a:effectLst>
                  <a:outerShdw blurRad="38100" dist="38100" dir="2700000" algn="tl">
                    <a:srgbClr val="000000">
                      <a:alpha val="43137"/>
                    </a:srgbClr>
                  </a:outerShdw>
                </a:effectLst>
              </a:rPr>
              <a:t>According to the Iceberg Theory this only makes up about 10% of the novel.</a:t>
            </a:r>
          </a:p>
        </p:txBody>
      </p:sp>
    </p:spTree>
    <p:extLst>
      <p:ext uri="{BB962C8B-B14F-4D97-AF65-F5344CB8AC3E}">
        <p14:creationId xmlns:p14="http://schemas.microsoft.com/office/powerpoint/2010/main" val="29564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2032635"/>
            <a:ext cx="5702325" cy="482536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543675" y="1847088"/>
            <a:ext cx="5314950" cy="4825365"/>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buFont typeface="Wingdings 2"/>
              <a:buNone/>
            </a:pPr>
            <a:r>
              <a:rPr lang="en-US" sz="2800" b="1" dirty="0" smtClean="0">
                <a:solidFill>
                  <a:schemeClr val="accent6"/>
                </a:solidFill>
                <a:effectLst>
                  <a:outerShdw blurRad="38100" dist="38100" dir="2700000" algn="tl">
                    <a:srgbClr val="000000">
                      <a:alpha val="43137"/>
                    </a:srgbClr>
                  </a:outerShdw>
                </a:effectLst>
              </a:rPr>
              <a:t>Let’s look at </a:t>
            </a:r>
            <a:r>
              <a:rPr lang="en-US" sz="2800" b="1" i="1" dirty="0" smtClean="0">
                <a:solidFill>
                  <a:schemeClr val="accent6"/>
                </a:solidFill>
                <a:effectLst>
                  <a:outerShdw blurRad="38100" dist="38100" dir="2700000" algn="tl">
                    <a:srgbClr val="000000">
                      <a:alpha val="43137"/>
                    </a:srgbClr>
                  </a:outerShdw>
                </a:effectLst>
              </a:rPr>
              <a:t>Bless Me, </a:t>
            </a:r>
            <a:r>
              <a:rPr lang="en-US" sz="2800" b="1" i="1" dirty="0" err="1" smtClean="0">
                <a:solidFill>
                  <a:schemeClr val="accent6"/>
                </a:solidFill>
                <a:effectLst>
                  <a:outerShdw blurRad="38100" dist="38100" dir="2700000" algn="tl">
                    <a:srgbClr val="000000">
                      <a:alpha val="43137"/>
                    </a:srgbClr>
                  </a:outerShdw>
                </a:effectLst>
              </a:rPr>
              <a:t>Ultima</a:t>
            </a:r>
            <a:r>
              <a:rPr lang="en-US" sz="2800" b="1" dirty="0" smtClean="0">
                <a:solidFill>
                  <a:schemeClr val="accent6"/>
                </a:solidFill>
                <a:effectLst>
                  <a:outerShdw blurRad="38100" dist="38100" dir="2700000" algn="tl">
                    <a:srgbClr val="000000">
                      <a:alpha val="43137"/>
                    </a:srgbClr>
                  </a:outerShdw>
                </a:effectLst>
              </a:rPr>
              <a:t>:</a:t>
            </a:r>
          </a:p>
          <a:p>
            <a:r>
              <a:rPr lang="en-US" sz="2800" b="1" dirty="0">
                <a:solidFill>
                  <a:schemeClr val="accent1"/>
                </a:solidFill>
                <a:effectLst>
                  <a:outerShdw blurRad="38100" dist="38100" dir="2700000" algn="tl">
                    <a:srgbClr val="000000">
                      <a:alpha val="43137"/>
                    </a:srgbClr>
                  </a:outerShdw>
                </a:effectLst>
              </a:rPr>
              <a:t>What sort of things would the bottom; or hidden deeper knowledge of the novel contain?</a:t>
            </a:r>
          </a:p>
          <a:p>
            <a:endParaRPr lang="en-US" sz="2800" b="1" dirty="0" smtClean="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5532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3"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19900" y="2626134"/>
            <a:ext cx="47625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70607" y="1593088"/>
            <a:ext cx="7111793"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rPr>
              <a:t>What relationship might the Iceberg Theory have to writing Body Paragraphs?</a:t>
            </a:r>
            <a:endParaRPr kumimoji="0" lang="en-US" sz="2400" b="1" i="0" u="none" strike="noStrike" kern="1200" cap="none" spc="0" normalizeH="0" baseline="0" noProof="0" dirty="0">
              <a:ln>
                <a:noFill/>
              </a:ln>
              <a:solidFill>
                <a:prstClr val="black"/>
              </a:solidFill>
              <a:effectLst/>
              <a:uLnTx/>
              <a:uFillTx/>
            </a:endParaRPr>
          </a:p>
        </p:txBody>
      </p:sp>
      <p:sp>
        <p:nvSpPr>
          <p:cNvPr id="5" name="Left Arrow 4"/>
          <p:cNvSpPr/>
          <p:nvPr/>
        </p:nvSpPr>
        <p:spPr>
          <a:xfrm>
            <a:off x="6517074" y="2720312"/>
            <a:ext cx="1466850" cy="4286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6" name="Left Arrow 5"/>
          <p:cNvSpPr/>
          <p:nvPr/>
        </p:nvSpPr>
        <p:spPr>
          <a:xfrm>
            <a:off x="6517074" y="5281523"/>
            <a:ext cx="1466850" cy="4286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7" name="Content Placeholder 1"/>
          <p:cNvSpPr>
            <a:spLocks noGrp="1"/>
          </p:cNvSpPr>
          <p:nvPr>
            <p:ph idx="1"/>
          </p:nvPr>
        </p:nvSpPr>
        <p:spPr>
          <a:xfrm>
            <a:off x="704850" y="2626134"/>
            <a:ext cx="6116956" cy="4038600"/>
          </a:xfrm>
        </p:spPr>
        <p:txBody>
          <a:bodyPr>
            <a:normAutofit fontScale="92500" lnSpcReduction="10000"/>
          </a:bodyPr>
          <a:lstStyle/>
          <a:p>
            <a:pPr marL="45720" indent="0">
              <a:buNone/>
            </a:pPr>
            <a:r>
              <a:rPr lang="en-US" sz="2800" b="1" dirty="0" smtClean="0">
                <a:solidFill>
                  <a:schemeClr val="tx1"/>
                </a:solidFill>
              </a:rPr>
              <a:t>In body paragraphs we can think that our </a:t>
            </a:r>
            <a:r>
              <a:rPr lang="en-US" sz="2800" b="1" dirty="0" smtClean="0">
                <a:solidFill>
                  <a:srgbClr val="00B0F0"/>
                </a:solidFill>
              </a:rPr>
              <a:t>EVIDENCE</a:t>
            </a:r>
            <a:r>
              <a:rPr lang="en-US" sz="2800" b="1" dirty="0" smtClean="0">
                <a:solidFill>
                  <a:schemeClr val="tx1"/>
                </a:solidFill>
              </a:rPr>
              <a:t> is surface level information from the text, i.e. a quotation.</a:t>
            </a:r>
          </a:p>
          <a:p>
            <a:pPr marL="45720" indent="0">
              <a:buNone/>
            </a:pPr>
            <a:endParaRPr lang="en-US" sz="2800" b="1" dirty="0" smtClean="0">
              <a:solidFill>
                <a:schemeClr val="tx1"/>
              </a:solidFill>
            </a:endParaRPr>
          </a:p>
          <a:p>
            <a:pPr marL="45720" indent="0">
              <a:buNone/>
            </a:pPr>
            <a:r>
              <a:rPr lang="en-US" sz="2800" b="1" dirty="0" smtClean="0">
                <a:solidFill>
                  <a:schemeClr val="tx1"/>
                </a:solidFill>
              </a:rPr>
              <a:t>Our </a:t>
            </a:r>
            <a:r>
              <a:rPr lang="en-US" sz="2800" b="1" dirty="0" smtClean="0">
                <a:solidFill>
                  <a:srgbClr val="7030A0"/>
                </a:solidFill>
              </a:rPr>
              <a:t>ANALYSIS</a:t>
            </a:r>
            <a:r>
              <a:rPr lang="en-US" sz="2800" b="1" dirty="0" smtClean="0">
                <a:solidFill>
                  <a:schemeClr val="tx1"/>
                </a:solidFill>
              </a:rPr>
              <a:t> is explaining how that evidence works to prove our thesis’ claim on a deeper level.  We are essentially explaining the deeper contents of the literary work.</a:t>
            </a:r>
            <a:endParaRPr lang="en-US" sz="2800" b="1" dirty="0">
              <a:solidFill>
                <a:schemeClr val="tx1"/>
              </a:solidFill>
            </a:endParaRPr>
          </a:p>
          <a:p>
            <a:pPr marL="45720" indent="0">
              <a:buNone/>
            </a:pPr>
            <a:endParaRPr lang="en-US" sz="2800" b="1" dirty="0">
              <a:solidFill>
                <a:schemeClr val="tx1"/>
              </a:solidFill>
            </a:endParaRPr>
          </a:p>
        </p:txBody>
      </p:sp>
    </p:spTree>
    <p:extLst>
      <p:ext uri="{BB962C8B-B14F-4D97-AF65-F5344CB8AC3E}">
        <p14:creationId xmlns:p14="http://schemas.microsoft.com/office/powerpoint/2010/main" val="290685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Teaching Analysis feels like…</a:t>
            </a:r>
            <a:endParaRPr lang="en-US" sz="6600" b="1" dirty="0">
              <a:latin typeface="Tw Cen MT" panose="020B0602020104020603" pitchFamily="34" charset="0"/>
            </a:endParaRPr>
          </a:p>
        </p:txBody>
      </p:sp>
      <p:pic>
        <p:nvPicPr>
          <p:cNvPr id="17" name="Content Placeholder 3"/>
          <p:cNvPicPr>
            <a:picLocks noGrp="1" noChangeAspect="1"/>
          </p:cNvPicPr>
          <p:nvPr>
            <p:ph idx="1"/>
          </p:nvPr>
        </p:nvPicPr>
        <p:blipFill>
          <a:blip r:embed="rId2"/>
          <a:stretch>
            <a:fillRect/>
          </a:stretch>
        </p:blipFill>
        <p:spPr>
          <a:xfrm>
            <a:off x="2117616" y="1879601"/>
            <a:ext cx="7956767" cy="5161575"/>
          </a:xfrm>
          <a:prstGeom prst="rect">
            <a:avLst/>
          </a:prstGeom>
        </p:spPr>
      </p:pic>
    </p:spTree>
    <p:extLst>
      <p:ext uri="{BB962C8B-B14F-4D97-AF65-F5344CB8AC3E}">
        <p14:creationId xmlns:p14="http://schemas.microsoft.com/office/powerpoint/2010/main" val="453343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935480"/>
            <a:ext cx="10972800" cy="4820920"/>
          </a:xfrm>
        </p:spPr>
        <p:txBody>
          <a:bodyPr>
            <a:normAutofit fontScale="92500" lnSpcReduction="10000"/>
          </a:bodyPr>
          <a:lstStyle/>
          <a:p>
            <a:r>
              <a:rPr lang="en-US" sz="2800" dirty="0" smtClean="0"/>
              <a:t>What is analysis?</a:t>
            </a:r>
          </a:p>
          <a:p>
            <a:r>
              <a:rPr lang="en-US" sz="2800" dirty="0" smtClean="0"/>
              <a:t>What is good analysis?</a:t>
            </a:r>
          </a:p>
          <a:p>
            <a:r>
              <a:rPr lang="en-US" sz="2800" dirty="0" smtClean="0"/>
              <a:t>What </a:t>
            </a:r>
            <a:r>
              <a:rPr lang="en-US" sz="2800" b="1" dirty="0" smtClean="0"/>
              <a:t>isn’t</a:t>
            </a:r>
            <a:r>
              <a:rPr lang="en-US" sz="2800" dirty="0" smtClean="0"/>
              <a:t> analysis?</a:t>
            </a:r>
          </a:p>
          <a:p>
            <a:endParaRPr lang="en-US" sz="2800" dirty="0"/>
          </a:p>
          <a:p>
            <a:r>
              <a:rPr lang="en-US" sz="3500" b="1" dirty="0" smtClean="0"/>
              <a:t>Analyze</a:t>
            </a:r>
            <a:r>
              <a:rPr lang="en-US" sz="3500" dirty="0" smtClean="0"/>
              <a:t> the following </a:t>
            </a:r>
            <a:r>
              <a:rPr lang="en-US" sz="3500" dirty="0" smtClean="0"/>
              <a:t>passage:</a:t>
            </a:r>
            <a:endParaRPr lang="en-US" sz="3500" dirty="0" smtClean="0"/>
          </a:p>
          <a:p>
            <a:pPr marL="0" indent="0">
              <a:buNone/>
            </a:pPr>
            <a:r>
              <a:rPr lang="en-US" sz="3500" i="1" dirty="0"/>
              <a:t>“Obedience is not enough.  Unless </a:t>
            </a:r>
            <a:r>
              <a:rPr lang="en-US" sz="3500" i="1" dirty="0" smtClean="0"/>
              <a:t>[mankind] </a:t>
            </a:r>
            <a:r>
              <a:rPr lang="en-US" sz="3500" i="1" dirty="0"/>
              <a:t>is suffering, how can you be sure that he is obeying your will and not his own? Power is in inflicting pain and humiliation.  Power is in tearing human minds to pieces and putting them together again in new shapes of your own choosing</a:t>
            </a:r>
            <a:r>
              <a:rPr lang="en-US" sz="3500" i="1" dirty="0" smtClean="0"/>
              <a:t>.” </a:t>
            </a:r>
            <a:r>
              <a:rPr lang="en-US" sz="3500" i="1" dirty="0"/>
              <a:t>(266).</a:t>
            </a:r>
          </a:p>
          <a:p>
            <a:pPr marL="0" indent="0">
              <a:buNone/>
            </a:pPr>
            <a:endParaRPr lang="en-US" sz="2800" i="1" dirty="0"/>
          </a:p>
        </p:txBody>
      </p:sp>
    </p:spTree>
    <p:extLst>
      <p:ext uri="{BB962C8B-B14F-4D97-AF65-F5344CB8AC3E}">
        <p14:creationId xmlns:p14="http://schemas.microsoft.com/office/powerpoint/2010/main" val="206512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935480"/>
            <a:ext cx="10972800" cy="4820920"/>
          </a:xfrm>
        </p:spPr>
        <p:txBody>
          <a:bodyPr>
            <a:normAutofit/>
          </a:bodyPr>
          <a:lstStyle/>
          <a:p>
            <a:r>
              <a:rPr lang="en-US" sz="2800" dirty="0" smtClean="0"/>
              <a:t>What is analysis?</a:t>
            </a:r>
          </a:p>
          <a:p>
            <a:r>
              <a:rPr lang="en-US" sz="2800" dirty="0" smtClean="0"/>
              <a:t>What is good analysis?</a:t>
            </a:r>
          </a:p>
          <a:p>
            <a:r>
              <a:rPr lang="en-US" sz="2800" dirty="0" smtClean="0"/>
              <a:t>What </a:t>
            </a:r>
            <a:r>
              <a:rPr lang="en-US" sz="2800" b="1" dirty="0" smtClean="0"/>
              <a:t>isn’t</a:t>
            </a:r>
            <a:r>
              <a:rPr lang="en-US" sz="2800" dirty="0" smtClean="0"/>
              <a:t> analysis?</a:t>
            </a:r>
          </a:p>
          <a:p>
            <a:endParaRPr lang="en-US" sz="2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117" t="15936" r="2784" b="15894"/>
          <a:stretch/>
        </p:blipFill>
        <p:spPr>
          <a:xfrm>
            <a:off x="4479676" y="2038351"/>
            <a:ext cx="7573153" cy="4114800"/>
          </a:xfrm>
          <a:prstGeom prst="rect">
            <a:avLst/>
          </a:prstGeom>
        </p:spPr>
      </p:pic>
    </p:spTree>
    <p:extLst>
      <p:ext uri="{BB962C8B-B14F-4D97-AF65-F5344CB8AC3E}">
        <p14:creationId xmlns:p14="http://schemas.microsoft.com/office/powerpoint/2010/main" val="442683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fontScale="90000"/>
          </a:bodyPr>
          <a:lstStyle/>
          <a:p>
            <a:r>
              <a:rPr lang="en-US" sz="6600" b="1" dirty="0" smtClean="0">
                <a:latin typeface="Tw Cen MT" panose="020B0602020104020603" pitchFamily="34" charset="0"/>
              </a:rPr>
              <a:t>Students say good analysis 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593088"/>
            <a:ext cx="10972800" cy="5163312"/>
          </a:xfrm>
        </p:spPr>
        <p:txBody>
          <a:bodyPr>
            <a:normAutofit fontScale="92500" lnSpcReduction="20000"/>
          </a:bodyPr>
          <a:lstStyle/>
          <a:p>
            <a:r>
              <a:rPr lang="en-US" sz="2800" i="1" dirty="0"/>
              <a:t>Your own thinking and interpretation that is unique and abstract.</a:t>
            </a:r>
          </a:p>
          <a:p>
            <a:r>
              <a:rPr lang="en-US" sz="2800" i="1" dirty="0"/>
              <a:t>Not only connecting evidence to your claim, but also explaining </a:t>
            </a:r>
            <a:r>
              <a:rPr lang="en-US" sz="2800" b="1" i="1" dirty="0"/>
              <a:t>HOW</a:t>
            </a:r>
            <a:r>
              <a:rPr lang="en-US" sz="2800" i="1" dirty="0"/>
              <a:t> and </a:t>
            </a:r>
            <a:r>
              <a:rPr lang="en-US" sz="2800" b="1" i="1" dirty="0"/>
              <a:t>WHY</a:t>
            </a:r>
            <a:r>
              <a:rPr lang="en-US" sz="2800" i="1" dirty="0"/>
              <a:t>.</a:t>
            </a:r>
          </a:p>
          <a:p>
            <a:pPr lvl="1"/>
            <a:r>
              <a:rPr lang="en-US" sz="2600" b="1" i="1" dirty="0"/>
              <a:t>WHY</a:t>
            </a:r>
            <a:r>
              <a:rPr lang="en-US" sz="2600" i="1" dirty="0"/>
              <a:t> this </a:t>
            </a:r>
            <a:r>
              <a:rPr lang="en-US" sz="2600" i="1" dirty="0" smtClean="0"/>
              <a:t>quote is what you claim </a:t>
            </a:r>
            <a:r>
              <a:rPr lang="en-US" sz="2600" i="1" dirty="0"/>
              <a:t>it </a:t>
            </a:r>
            <a:r>
              <a:rPr lang="en-US" sz="2600" i="1" dirty="0" smtClean="0"/>
              <a:t>is.</a:t>
            </a:r>
          </a:p>
          <a:p>
            <a:pPr lvl="2"/>
            <a:r>
              <a:rPr lang="en-US" sz="2300" i="1" dirty="0" smtClean="0"/>
              <a:t>“Quote” is an example of juxtaposition or characterization or symbolism, </a:t>
            </a:r>
            <a:r>
              <a:rPr lang="en-US" sz="2300" b="1" i="1" dirty="0" smtClean="0"/>
              <a:t>because</a:t>
            </a:r>
            <a:r>
              <a:rPr lang="en-US" sz="2300" i="1" dirty="0" smtClean="0"/>
              <a:t>…</a:t>
            </a:r>
            <a:endParaRPr lang="en-US" sz="2300" i="1" dirty="0"/>
          </a:p>
          <a:p>
            <a:pPr lvl="1"/>
            <a:r>
              <a:rPr lang="en-US" sz="2600" b="1" i="1" dirty="0"/>
              <a:t>HOW</a:t>
            </a:r>
            <a:r>
              <a:rPr lang="en-US" sz="2600" i="1" dirty="0"/>
              <a:t> it impacted the text.</a:t>
            </a:r>
          </a:p>
          <a:p>
            <a:r>
              <a:rPr lang="en-US" sz="2800" i="1" dirty="0"/>
              <a:t>Identifying and explaining literary devices &amp; techniques, as well as the effects and purpose.</a:t>
            </a:r>
          </a:p>
          <a:p>
            <a:pPr lvl="1"/>
            <a:r>
              <a:rPr lang="en-US" sz="2600" i="1" dirty="0"/>
              <a:t>Choices the author </a:t>
            </a:r>
            <a:r>
              <a:rPr lang="en-US" sz="2600" i="1" dirty="0" smtClean="0"/>
              <a:t>made and their significance/impact.</a:t>
            </a:r>
            <a:endParaRPr lang="en-US" sz="2600" i="1" dirty="0"/>
          </a:p>
          <a:p>
            <a:r>
              <a:rPr lang="en-US" sz="2800" i="1" dirty="0"/>
              <a:t>Synthesis of multiple ideas and places from the text.</a:t>
            </a:r>
          </a:p>
          <a:p>
            <a:r>
              <a:rPr lang="en-US" sz="2800" i="1" dirty="0"/>
              <a:t>Detailed and very specific.</a:t>
            </a:r>
          </a:p>
          <a:p>
            <a:pPr lvl="1"/>
            <a:r>
              <a:rPr lang="en-US" sz="2600" i="1" dirty="0"/>
              <a:t>Shows your deeper understanding clearly.</a:t>
            </a:r>
          </a:p>
          <a:p>
            <a:r>
              <a:rPr lang="en-US" sz="2800" i="1" dirty="0"/>
              <a:t>Focused on your thesis statements’ “SO WHAT” and themes.</a:t>
            </a:r>
          </a:p>
          <a:p>
            <a:endParaRPr lang="en-US" sz="2800" i="1" dirty="0"/>
          </a:p>
        </p:txBody>
      </p:sp>
    </p:spTree>
    <p:extLst>
      <p:ext uri="{BB962C8B-B14F-4D97-AF65-F5344CB8AC3E}">
        <p14:creationId xmlns:p14="http://schemas.microsoft.com/office/powerpoint/2010/main" val="5202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488"/>
            <a:ext cx="10972800" cy="1143000"/>
          </a:xfrm>
        </p:spPr>
        <p:txBody>
          <a:bodyPr anchor="t">
            <a:normAutofit/>
          </a:bodyPr>
          <a:lstStyle/>
          <a:p>
            <a:r>
              <a:rPr lang="en-US" sz="6600" b="1" dirty="0" smtClean="0">
                <a:effectLst>
                  <a:outerShdw blurRad="38100" dist="38100" dir="2700000" algn="tl">
                    <a:srgbClr val="000000">
                      <a:alpha val="43137"/>
                    </a:srgbClr>
                  </a:outerShdw>
                </a:effectLst>
                <a:latin typeface="Tw Cen MT" panose="020B0602020104020603" pitchFamily="34" charset="0"/>
              </a:rPr>
              <a:t>Smith says good analysis is…</a:t>
            </a:r>
            <a:endParaRPr lang="en-US" sz="6600" b="1" dirty="0">
              <a:effectLst>
                <a:outerShdw blurRad="38100" dist="38100" dir="2700000" algn="tl">
                  <a:srgbClr val="000000">
                    <a:alpha val="43137"/>
                  </a:srgbClr>
                </a:outerShdw>
              </a:effectLst>
              <a:latin typeface="Tw Cen MT" panose="020B0602020104020603" pitchFamily="34" charset="0"/>
            </a:endParaRPr>
          </a:p>
        </p:txBody>
      </p:sp>
      <p:sp>
        <p:nvSpPr>
          <p:cNvPr id="3" name="Content Placeholder 2"/>
          <p:cNvSpPr>
            <a:spLocks noGrp="1"/>
          </p:cNvSpPr>
          <p:nvPr>
            <p:ph idx="1"/>
          </p:nvPr>
        </p:nvSpPr>
        <p:spPr>
          <a:xfrm>
            <a:off x="355600" y="1237488"/>
            <a:ext cx="11836400" cy="5620512"/>
          </a:xfrm>
        </p:spPr>
        <p:txBody>
          <a:bodyPr>
            <a:normAutofit fontScale="85000" lnSpcReduction="20000"/>
          </a:bodyPr>
          <a:lstStyle/>
          <a:p>
            <a:r>
              <a:rPr lang="en-US" sz="2800" i="1" dirty="0" smtClean="0"/>
              <a:t>Synthesize other elements together</a:t>
            </a:r>
            <a:endParaRPr lang="en-US" sz="2800" i="1" dirty="0"/>
          </a:p>
          <a:p>
            <a:r>
              <a:rPr lang="en-US" sz="2800" i="1" dirty="0"/>
              <a:t>Interpret </a:t>
            </a:r>
            <a:r>
              <a:rPr lang="en-US" sz="2800" i="1" dirty="0" smtClean="0"/>
              <a:t>deeper </a:t>
            </a:r>
            <a:r>
              <a:rPr lang="en-US" sz="2800" i="1" dirty="0"/>
              <a:t>meaning</a:t>
            </a:r>
          </a:p>
          <a:p>
            <a:pPr lvl="1"/>
            <a:r>
              <a:rPr lang="en-US" sz="2600" i="1" dirty="0"/>
              <a:t>From literal/narrative to figurative or analytical meanings </a:t>
            </a:r>
          </a:p>
          <a:p>
            <a:r>
              <a:rPr lang="en-US" sz="2800" i="1" dirty="0" smtClean="0"/>
              <a:t>How </a:t>
            </a:r>
            <a:r>
              <a:rPr lang="en-US" sz="2800" i="1" dirty="0"/>
              <a:t>is your evidence </a:t>
            </a:r>
            <a:r>
              <a:rPr lang="en-US" sz="2800" i="1" dirty="0" smtClean="0"/>
              <a:t>prove </a:t>
            </a:r>
            <a:r>
              <a:rPr lang="en-US" sz="2800" i="1" dirty="0"/>
              <a:t>your </a:t>
            </a:r>
            <a:r>
              <a:rPr lang="en-US" sz="2800" i="1" dirty="0" smtClean="0"/>
              <a:t>claim</a:t>
            </a:r>
            <a:r>
              <a:rPr lang="en-US" sz="2800" i="1" dirty="0"/>
              <a:t>?</a:t>
            </a:r>
          </a:p>
          <a:p>
            <a:pPr lvl="1"/>
            <a:r>
              <a:rPr lang="en-US" sz="2600" i="1" dirty="0"/>
              <a:t>Justify its value and relevance to your </a:t>
            </a:r>
            <a:r>
              <a:rPr lang="en-US" sz="2600" i="1" dirty="0" smtClean="0"/>
              <a:t>point</a:t>
            </a:r>
            <a:r>
              <a:rPr lang="en-US" sz="2600" i="1" dirty="0" smtClean="0">
                <a:sym typeface="Wingdings" panose="05000000000000000000" pitchFamily="2" charset="2"/>
              </a:rPr>
              <a:t> </a:t>
            </a:r>
            <a:r>
              <a:rPr lang="en-US" sz="2600" b="1" i="1" dirty="0" smtClean="0">
                <a:solidFill>
                  <a:schemeClr val="tx2"/>
                </a:solidFill>
                <a:sym typeface="Wingdings" panose="05000000000000000000" pitchFamily="2" charset="2"/>
              </a:rPr>
              <a:t>how is this an allusion?</a:t>
            </a:r>
            <a:endParaRPr lang="en-US" sz="2600" b="1" i="1" dirty="0">
              <a:solidFill>
                <a:schemeClr val="tx2"/>
              </a:solidFill>
            </a:endParaRPr>
          </a:p>
          <a:p>
            <a:r>
              <a:rPr lang="en-US" sz="2800" i="1" dirty="0" smtClean="0"/>
              <a:t>Explain:</a:t>
            </a:r>
            <a:endParaRPr lang="en-US" sz="2800" i="1" dirty="0"/>
          </a:p>
          <a:p>
            <a:pPr lvl="1"/>
            <a:r>
              <a:rPr lang="en-US" sz="2600" i="1" dirty="0" smtClean="0"/>
              <a:t>Connections</a:t>
            </a:r>
            <a:endParaRPr lang="en-US" sz="2600" i="1" dirty="0"/>
          </a:p>
          <a:p>
            <a:pPr lvl="1"/>
            <a:r>
              <a:rPr lang="en-US" sz="2600" i="1" dirty="0"/>
              <a:t>Conclusions</a:t>
            </a:r>
          </a:p>
          <a:p>
            <a:pPr lvl="1"/>
            <a:r>
              <a:rPr lang="en-US" sz="2600" i="1" dirty="0" smtClean="0"/>
              <a:t>Interpret the meaning of specific words </a:t>
            </a:r>
            <a:r>
              <a:rPr lang="en-US" sz="2600" i="1" dirty="0" smtClean="0">
                <a:sym typeface="Wingdings" panose="05000000000000000000" pitchFamily="2" charset="2"/>
              </a:rPr>
              <a:t> </a:t>
            </a:r>
            <a:r>
              <a:rPr lang="en-US" sz="2600" b="1" i="1" dirty="0" smtClean="0">
                <a:solidFill>
                  <a:schemeClr val="tx2"/>
                </a:solidFill>
                <a:sym typeface="Wingdings" panose="05000000000000000000" pitchFamily="2" charset="2"/>
              </a:rPr>
              <a:t>When O’Brien says “power” what he means is dominance and control. </a:t>
            </a:r>
            <a:endParaRPr lang="en-US" sz="2600" b="1" i="1" dirty="0" smtClean="0">
              <a:solidFill>
                <a:schemeClr val="tx2"/>
              </a:solidFill>
            </a:endParaRPr>
          </a:p>
          <a:p>
            <a:pPr lvl="1"/>
            <a:r>
              <a:rPr lang="en-US" sz="2600" i="1" dirty="0" smtClean="0"/>
              <a:t>literary terms </a:t>
            </a:r>
            <a:r>
              <a:rPr lang="en-US" sz="2600" b="1" i="1" dirty="0" smtClean="0">
                <a:solidFill>
                  <a:schemeClr val="tx2"/>
                </a:solidFill>
                <a:sym typeface="Wingdings" panose="05000000000000000000" pitchFamily="2" charset="2"/>
              </a:rPr>
              <a:t> if evidence includes irony, mention it! Even if writing about symbolism.</a:t>
            </a:r>
            <a:endParaRPr lang="en-US" sz="2600" b="1" i="1" dirty="0">
              <a:solidFill>
                <a:schemeClr val="tx2"/>
              </a:solidFill>
            </a:endParaRPr>
          </a:p>
          <a:p>
            <a:r>
              <a:rPr lang="en-US" sz="2800" i="1" dirty="0"/>
              <a:t>Explain the connection of evidence to thesis’ “so what</a:t>
            </a:r>
            <a:r>
              <a:rPr lang="en-US" sz="2800" i="1" dirty="0" smtClean="0"/>
              <a:t>”</a:t>
            </a:r>
          </a:p>
          <a:p>
            <a:r>
              <a:rPr lang="en-US" sz="2800" i="1" dirty="0" smtClean="0"/>
              <a:t>Explains </a:t>
            </a:r>
            <a:r>
              <a:rPr lang="en-US" sz="2800" b="1" i="1" dirty="0" smtClean="0"/>
              <a:t>development </a:t>
            </a:r>
            <a:r>
              <a:rPr lang="en-US" sz="2800" b="1" dirty="0" smtClean="0"/>
              <a:t>of ideas, </a:t>
            </a:r>
            <a:r>
              <a:rPr lang="en-US" sz="2800" b="1" dirty="0" smtClean="0"/>
              <a:t>or progression</a:t>
            </a:r>
            <a:endParaRPr lang="en-US" sz="2800" i="1" dirty="0" smtClean="0"/>
          </a:p>
          <a:p>
            <a:pPr marL="0" indent="0">
              <a:buNone/>
            </a:pPr>
            <a:endParaRPr lang="en-US" sz="2800" i="1" dirty="0" smtClean="0"/>
          </a:p>
          <a:p>
            <a:pPr marL="0" indent="0">
              <a:buNone/>
            </a:pPr>
            <a:r>
              <a:rPr lang="en-US" sz="2800" i="1" dirty="0" smtClean="0"/>
              <a:t>ANALYSIS </a:t>
            </a:r>
            <a:r>
              <a:rPr lang="en-US" sz="2800" i="1" dirty="0"/>
              <a:t>IS FROM YOUR BRAIN– not things explicitly said in the text.</a:t>
            </a:r>
          </a:p>
          <a:p>
            <a:endParaRPr lang="en-US" sz="2800" i="1" dirty="0"/>
          </a:p>
        </p:txBody>
      </p:sp>
    </p:spTree>
    <p:extLst>
      <p:ext uri="{BB962C8B-B14F-4D97-AF65-F5344CB8AC3E}">
        <p14:creationId xmlns:p14="http://schemas.microsoft.com/office/powerpoint/2010/main" val="302704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55600"/>
            <a:ext cx="5638801" cy="1491488"/>
          </a:xfrm>
        </p:spPr>
        <p:txBody>
          <a:bodyPr>
            <a:noAutofit/>
          </a:bodyPr>
          <a:lstStyle/>
          <a:p>
            <a:r>
              <a:rPr lang="en-US" sz="3200" b="1" dirty="0" smtClean="0">
                <a:latin typeface="Tw Cen MT" panose="020B0602020104020603" pitchFamily="34" charset="0"/>
              </a:rPr>
              <a:t>Visualization of an outline body paragraph with comparative analysis highlighted</a:t>
            </a:r>
            <a:endParaRPr lang="en-US" sz="3200" b="1" dirty="0">
              <a:latin typeface="Tw Cen MT" panose="020B0602020104020603" pitchFamily="34" charset="0"/>
            </a:endParaRPr>
          </a:p>
        </p:txBody>
      </p:sp>
      <p:pic>
        <p:nvPicPr>
          <p:cNvPr id="4" name="Content Placeholder 3"/>
          <p:cNvPicPr>
            <a:picLocks noGrp="1" noChangeAspect="1"/>
          </p:cNvPicPr>
          <p:nvPr>
            <p:ph sz="half" idx="1"/>
          </p:nvPr>
        </p:nvPicPr>
        <p:blipFill>
          <a:blip r:embed="rId2"/>
          <a:stretch>
            <a:fillRect/>
          </a:stretch>
        </p:blipFill>
        <p:spPr>
          <a:xfrm>
            <a:off x="6248401" y="101734"/>
            <a:ext cx="5842000" cy="6705024"/>
          </a:xfrm>
          <a:prstGeom prst="rect">
            <a:avLst/>
          </a:prstGeom>
        </p:spPr>
      </p:pic>
      <p:sp>
        <p:nvSpPr>
          <p:cNvPr id="5" name="Content Placeholder 4"/>
          <p:cNvSpPr>
            <a:spLocks noGrp="1"/>
          </p:cNvSpPr>
          <p:nvPr>
            <p:ph sz="half" idx="2"/>
          </p:nvPr>
        </p:nvSpPr>
        <p:spPr>
          <a:xfrm>
            <a:off x="609600" y="1993900"/>
            <a:ext cx="5384800" cy="4572000"/>
          </a:xfrm>
        </p:spPr>
        <p:txBody>
          <a:bodyPr/>
          <a:lstStyle/>
          <a:p>
            <a:r>
              <a:rPr lang="en-US" dirty="0" smtClean="0"/>
              <a:t>Look at the outline on my website.</a:t>
            </a:r>
          </a:p>
          <a:p>
            <a:r>
              <a:rPr lang="en-US" dirty="0" smtClean="0"/>
              <a:t>Try and classify </a:t>
            </a:r>
            <a:r>
              <a:rPr lang="en-US" b="1" dirty="0" smtClean="0"/>
              <a:t>what types of analysis</a:t>
            </a:r>
            <a:r>
              <a:rPr lang="en-US" dirty="0" smtClean="0"/>
              <a:t> this student did.</a:t>
            </a:r>
          </a:p>
          <a:p>
            <a:pPr lvl="1"/>
            <a:r>
              <a:rPr lang="en-US" dirty="0" smtClean="0"/>
              <a:t>What types of comparisons?</a:t>
            </a:r>
          </a:p>
          <a:p>
            <a:pPr lvl="1"/>
            <a:r>
              <a:rPr lang="en-US" dirty="0" smtClean="0"/>
              <a:t>What connections are made?</a:t>
            </a:r>
          </a:p>
          <a:p>
            <a:pPr lvl="1"/>
            <a:r>
              <a:rPr lang="en-US" dirty="0" smtClean="0"/>
              <a:t>What percentage of this body paragraph is comparative?</a:t>
            </a:r>
          </a:p>
          <a:p>
            <a:pPr lvl="1"/>
            <a:r>
              <a:rPr lang="en-US" dirty="0" smtClean="0"/>
              <a:t>How did the writer use nuance?</a:t>
            </a:r>
            <a:endParaRPr lang="en-US" dirty="0"/>
          </a:p>
        </p:txBody>
      </p:sp>
    </p:spTree>
    <p:extLst>
      <p:ext uri="{BB962C8B-B14F-4D97-AF65-F5344CB8AC3E}">
        <p14:creationId xmlns:p14="http://schemas.microsoft.com/office/powerpoint/2010/main" val="163165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Smith says good analysis is…</a:t>
            </a:r>
            <a:endParaRPr lang="en-US" sz="6600" b="1" dirty="0">
              <a:latin typeface="Tw Cen MT" panose="020B0602020104020603" pitchFamily="34" charset="0"/>
            </a:endParaRPr>
          </a:p>
        </p:txBody>
      </p:sp>
      <p:pic>
        <p:nvPicPr>
          <p:cNvPr id="4" name="Content Placeholder 6" descr="Screen Shot 2017-02-07 at 7.57.03 AM.png"/>
          <p:cNvPicPr>
            <a:picLocks noChangeAspect="1"/>
          </p:cNvPicPr>
          <p:nvPr/>
        </p:nvPicPr>
        <p:blipFill rotWithShape="1">
          <a:blip r:embed="rId2">
            <a:extLst>
              <a:ext uri="{28A0092B-C50C-407E-A947-70E740481C1C}">
                <a14:useLocalDpi xmlns:a14="http://schemas.microsoft.com/office/drawing/2010/main" val="0"/>
              </a:ext>
            </a:extLst>
          </a:blip>
          <a:srcRect l="2851" r="16010"/>
          <a:stretch/>
        </p:blipFill>
        <p:spPr>
          <a:xfrm>
            <a:off x="4375264" y="1948164"/>
            <a:ext cx="7291183" cy="4172744"/>
          </a:xfrm>
          <a:prstGeom prst="rect">
            <a:avLst/>
          </a:prstGeom>
          <a:ln>
            <a:noFill/>
          </a:ln>
        </p:spPr>
      </p:pic>
      <p:sp>
        <p:nvSpPr>
          <p:cNvPr id="5" name="Title 1"/>
          <p:cNvSpPr txBox="1">
            <a:spLocks/>
          </p:cNvSpPr>
          <p:nvPr/>
        </p:nvSpPr>
        <p:spPr>
          <a:xfrm>
            <a:off x="3756890" y="2160660"/>
            <a:ext cx="3387437" cy="13083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chemeClr val="accent4">
                    <a:lumMod val="75000"/>
                  </a:schemeClr>
                </a:solidFill>
                <a:latin typeface="Georgia" panose="02040502050405020303" pitchFamily="18" charset="0"/>
                <a:sym typeface="Wingdings" panose="05000000000000000000" pitchFamily="2" charset="2"/>
              </a:rPr>
              <a:t>Evidence </a:t>
            </a:r>
            <a:endParaRPr lang="en-US" sz="2000" b="1" dirty="0">
              <a:solidFill>
                <a:schemeClr val="accent4">
                  <a:lumMod val="75000"/>
                </a:schemeClr>
              </a:solidFill>
              <a:latin typeface="Georgia" panose="02040502050405020303" pitchFamily="18" charset="0"/>
            </a:endParaRPr>
          </a:p>
        </p:txBody>
      </p:sp>
      <p:sp>
        <p:nvSpPr>
          <p:cNvPr id="6" name="Title 1"/>
          <p:cNvSpPr txBox="1">
            <a:spLocks/>
          </p:cNvSpPr>
          <p:nvPr/>
        </p:nvSpPr>
        <p:spPr>
          <a:xfrm>
            <a:off x="3388127" y="3681458"/>
            <a:ext cx="3387437" cy="13083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rgbClr val="7030A0"/>
                </a:solidFill>
                <a:latin typeface="Georgia" panose="02040502050405020303" pitchFamily="18" charset="0"/>
                <a:sym typeface="Wingdings" panose="05000000000000000000" pitchFamily="2" charset="2"/>
              </a:rPr>
              <a:t>Analysis </a:t>
            </a:r>
            <a:endParaRPr lang="en-US" sz="2000" b="1" dirty="0">
              <a:solidFill>
                <a:srgbClr val="7030A0"/>
              </a:solidFill>
              <a:latin typeface="Georgia" panose="02040502050405020303" pitchFamily="18" charset="0"/>
            </a:endParaRPr>
          </a:p>
        </p:txBody>
      </p:sp>
      <p:pic>
        <p:nvPicPr>
          <p:cNvPr id="7" name="Picture 2" descr="Image result for book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056" y="2266171"/>
            <a:ext cx="1097280" cy="10972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brain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659610" y="3810320"/>
            <a:ext cx="109728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988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43000" y="2057400"/>
            <a:ext cx="4754563" cy="402335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267612" y="2057400"/>
            <a:ext cx="5314788" cy="4362450"/>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lgn="ctr">
              <a:buFont typeface="Wingdings 2"/>
              <a:buNone/>
            </a:pPr>
            <a:r>
              <a:rPr lang="en-US" sz="2800" dirty="0" smtClean="0"/>
              <a:t>The iceberg metaphor states that any work of literature has two different levels of complexity and meaning.</a:t>
            </a:r>
          </a:p>
          <a:p>
            <a:r>
              <a:rPr lang="en-US" sz="2800" dirty="0" smtClean="0"/>
              <a:t>The first level is the Surface Knowledge.</a:t>
            </a:r>
          </a:p>
          <a:p>
            <a:r>
              <a:rPr lang="en-US" sz="2800" dirty="0" smtClean="0"/>
              <a:t>The second level is Deeper Knowledge. </a:t>
            </a:r>
          </a:p>
          <a:p>
            <a:pPr marL="45720" indent="0" algn="ctr">
              <a:buFont typeface="Wingdings 2"/>
              <a:buNone/>
            </a:pPr>
            <a:r>
              <a:rPr lang="en-US" sz="2800" b="1" dirty="0" smtClean="0">
                <a:solidFill>
                  <a:schemeClr val="accent2"/>
                </a:solidFill>
                <a:effectLst>
                  <a:outerShdw blurRad="38100" dist="38100" dir="2700000" algn="tl">
                    <a:srgbClr val="000000">
                      <a:alpha val="43137"/>
                    </a:srgbClr>
                  </a:outerShdw>
                </a:effectLst>
              </a:rPr>
              <a:t>Why might an iceberg be a good metaphor for literature?</a:t>
            </a:r>
            <a:endParaRPr lang="en-US" sz="2800" b="1"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794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Theme1" id="{833C67CC-AFA8-4836-985C-DB22800012BA}" vid="{047CE1CF-D3D3-4892-A32D-F73DBE987719}"/>
    </a:ext>
  </a:extLst>
</a:theme>
</file>

<file path=docProps/app.xml><?xml version="1.0" encoding="utf-8"?>
<Properties xmlns="http://schemas.openxmlformats.org/officeDocument/2006/extended-properties" xmlns:vt="http://schemas.openxmlformats.org/officeDocument/2006/docPropsVTypes">
  <Template>Theme1</Template>
  <TotalTime>289</TotalTime>
  <Words>647</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Calibri</vt:lpstr>
      <vt:lpstr>Constantia</vt:lpstr>
      <vt:lpstr>Corbel</vt:lpstr>
      <vt:lpstr>Georgia</vt:lpstr>
      <vt:lpstr>Tw Cen MT</vt:lpstr>
      <vt:lpstr>Wingdings</vt:lpstr>
      <vt:lpstr>Wingdings 2</vt:lpstr>
      <vt:lpstr>Theme1</vt:lpstr>
      <vt:lpstr>What should the goals of any piece of writing be?</vt:lpstr>
      <vt:lpstr>Teaching Analysis feels like…</vt:lpstr>
      <vt:lpstr>Improving Analysis</vt:lpstr>
      <vt:lpstr>Improving Analysis</vt:lpstr>
      <vt:lpstr>Students say good analysis is…</vt:lpstr>
      <vt:lpstr>Smith says good analysis is…</vt:lpstr>
      <vt:lpstr>Visualization of an outline body paragraph with comparative analysis highlighted</vt:lpstr>
      <vt:lpstr>Smith says good analysis is…</vt:lpstr>
      <vt:lpstr>Iceberg Metaphor</vt:lpstr>
      <vt:lpstr>Iceberg Metaphor</vt:lpstr>
      <vt:lpstr>Iceberg Metaphor</vt:lpstr>
      <vt:lpstr>Iceberg Metaphor</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Analysis</dc:title>
  <dc:creator>Smith, Kyle    SHS - Staff</dc:creator>
  <cp:lastModifiedBy>Smith, Kyle    SHS - Staff</cp:lastModifiedBy>
  <cp:revision>22</cp:revision>
  <dcterms:created xsi:type="dcterms:W3CDTF">2018-12-04T17:34:37Z</dcterms:created>
  <dcterms:modified xsi:type="dcterms:W3CDTF">2019-05-01T16:57:34Z</dcterms:modified>
</cp:coreProperties>
</file>