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4" r:id="rId4"/>
    <p:sldId id="265" r:id="rId5"/>
    <p:sldId id="266" r:id="rId6"/>
    <p:sldId id="267" r:id="rId7"/>
    <p:sldId id="268" r:id="rId8"/>
    <p:sldId id="269" r:id="rId9"/>
    <p:sldId id="270" r:id="rId10"/>
    <p:sldId id="258" r:id="rId11"/>
    <p:sldId id="261" r:id="rId12"/>
    <p:sldId id="260" r:id="rId13"/>
    <p:sldId id="262" r:id="rId14"/>
    <p:sldId id="271"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44" d="100"/>
          <a:sy n="44"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E76CCDC-0532-45A7-BB70-633C75A23868}" type="datetimeFigureOut">
              <a:rPr lang="en-US" smtClean="0"/>
              <a:t>3/30/2020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02FA846-D924-466A-A49E-E804D8DD1E9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57045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76CCDC-0532-45A7-BB70-633C75A2386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FA846-D924-466A-A49E-E804D8DD1E9B}" type="slidenum">
              <a:rPr lang="en-US" smtClean="0"/>
              <a:t>‹#›</a:t>
            </a:fld>
            <a:endParaRPr lang="en-US"/>
          </a:p>
        </p:txBody>
      </p:sp>
    </p:spTree>
    <p:extLst>
      <p:ext uri="{BB962C8B-B14F-4D97-AF65-F5344CB8AC3E}">
        <p14:creationId xmlns:p14="http://schemas.microsoft.com/office/powerpoint/2010/main" val="343173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76CCDC-0532-45A7-BB70-633C75A2386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02FA846-D924-466A-A49E-E804D8DD1E9B}" type="slidenum">
              <a:rPr lang="en-US" smtClean="0"/>
              <a:t>‹#›</a:t>
            </a:fld>
            <a:endParaRPr lang="en-US"/>
          </a:p>
        </p:txBody>
      </p:sp>
    </p:spTree>
    <p:extLst>
      <p:ext uri="{BB962C8B-B14F-4D97-AF65-F5344CB8AC3E}">
        <p14:creationId xmlns:p14="http://schemas.microsoft.com/office/powerpoint/2010/main" val="404989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0A281A-8B86-4DFA-AE40-55850F9DC78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100243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A281A-8B86-4DFA-AE40-55850F9DC78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23783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0A281A-8B86-4DFA-AE40-55850F9DC78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100413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0A281A-8B86-4DFA-AE40-55850F9DC78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2906504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0A281A-8B86-4DFA-AE40-55850F9DC78F}"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1310424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0A281A-8B86-4DFA-AE40-55850F9DC78F}"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194976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A281A-8B86-4DFA-AE40-55850F9DC78F}"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48387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0A281A-8B86-4DFA-AE40-55850F9DC78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334016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76CCDC-0532-45A7-BB70-633C75A2386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FA846-D924-466A-A49E-E804D8DD1E9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358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0A281A-8B86-4DFA-AE40-55850F9DC78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2313469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A281A-8B86-4DFA-AE40-55850F9DC78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426267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A281A-8B86-4DFA-AE40-55850F9DC78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FB29-2482-489C-894A-DFE3B5B300BB}" type="slidenum">
              <a:rPr lang="en-US" smtClean="0"/>
              <a:t>‹#›</a:t>
            </a:fld>
            <a:endParaRPr lang="en-US"/>
          </a:p>
        </p:txBody>
      </p:sp>
    </p:spTree>
    <p:extLst>
      <p:ext uri="{BB962C8B-B14F-4D97-AF65-F5344CB8AC3E}">
        <p14:creationId xmlns:p14="http://schemas.microsoft.com/office/powerpoint/2010/main" val="405773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E76CCDC-0532-45A7-BB70-633C75A23868}" type="datetimeFigureOut">
              <a:rPr lang="en-US" smtClean="0"/>
              <a:t>3/30/2020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02FA846-D924-466A-A49E-E804D8DD1E9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38050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76CCDC-0532-45A7-BB70-633C75A2386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FA846-D924-466A-A49E-E804D8DD1E9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339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76CCDC-0532-45A7-BB70-633C75A23868}"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FA846-D924-466A-A49E-E804D8DD1E9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79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76CCDC-0532-45A7-BB70-633C75A2386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FA846-D924-466A-A49E-E804D8DD1E9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295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E76CCDC-0532-45A7-BB70-633C75A23868}"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FA846-D924-466A-A49E-E804D8DD1E9B}" type="slidenum">
              <a:rPr lang="en-US" smtClean="0"/>
              <a:t>‹#›</a:t>
            </a:fld>
            <a:endParaRPr lang="en-US"/>
          </a:p>
        </p:txBody>
      </p:sp>
    </p:spTree>
    <p:extLst>
      <p:ext uri="{BB962C8B-B14F-4D97-AF65-F5344CB8AC3E}">
        <p14:creationId xmlns:p14="http://schemas.microsoft.com/office/powerpoint/2010/main" val="392405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76CCDC-0532-45A7-BB70-633C75A2386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02FA846-D924-466A-A49E-E804D8DD1E9B}"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3496301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76CCDC-0532-45A7-BB70-633C75A2386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FA846-D924-466A-A49E-E804D8DD1E9B}"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4520809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9E76CCDC-0532-45A7-BB70-633C75A23868}" type="datetimeFigureOut">
              <a:rPr lang="en-US" smtClean="0"/>
              <a:t>3/30/2020</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02FA846-D924-466A-A49E-E804D8DD1E9B}" type="slidenum">
              <a:rPr lang="en-US" smtClean="0"/>
              <a:t>‹#›</a:t>
            </a:fld>
            <a:endParaRPr lang="en-US"/>
          </a:p>
        </p:txBody>
      </p:sp>
    </p:spTree>
    <p:extLst>
      <p:ext uri="{BB962C8B-B14F-4D97-AF65-F5344CB8AC3E}">
        <p14:creationId xmlns:p14="http://schemas.microsoft.com/office/powerpoint/2010/main" val="52400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A281A-8B86-4DFA-AE40-55850F9DC78F}"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8FB29-2482-489C-894A-DFE3B5B300BB}" type="slidenum">
              <a:rPr lang="en-US" smtClean="0"/>
              <a:t>‹#›</a:t>
            </a:fld>
            <a:endParaRPr lang="en-US"/>
          </a:p>
        </p:txBody>
      </p:sp>
    </p:spTree>
    <p:extLst>
      <p:ext uri="{BB962C8B-B14F-4D97-AF65-F5344CB8AC3E}">
        <p14:creationId xmlns:p14="http://schemas.microsoft.com/office/powerpoint/2010/main" val="931933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Africa">
            <a:extLst>
              <a:ext uri="{FF2B5EF4-FFF2-40B4-BE49-F238E27FC236}">
                <a16:creationId xmlns:a16="http://schemas.microsoft.com/office/drawing/2014/main" id="{B5F5CB2E-F8C6-46C2-8BA4-3212C277E7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dirty="0">
                <a:latin typeface="Times New Roman" panose="02020603050405020304" pitchFamily="18" charset="0"/>
                <a:cs typeface="Times New Roman" panose="02020603050405020304" pitchFamily="18" charset="0"/>
              </a:rPr>
              <a:t>Integrated Essay: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Introduction Paragraph</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2381" b="97917" l="2744" r="96951"/>
                    </a14:imgEffect>
                  </a14:imgLayer>
                </a14:imgProps>
              </a:ext>
            </a:extLst>
          </a:blip>
          <a:stretch>
            <a:fillRect/>
          </a:stretch>
        </p:blipFill>
        <p:spPr>
          <a:xfrm>
            <a:off x="996233" y="1367687"/>
            <a:ext cx="5249730" cy="5377772"/>
          </a:xfrm>
          <a:prstGeom prst="rect">
            <a:avLst/>
          </a:prstGeom>
        </p:spPr>
      </p:pic>
      <p:sp>
        <p:nvSpPr>
          <p:cNvPr id="5" name="Content Placeholder 2"/>
          <p:cNvSpPr txBox="1">
            <a:spLocks/>
          </p:cNvSpPr>
          <p:nvPr/>
        </p:nvSpPr>
        <p:spPr>
          <a:xfrm>
            <a:off x="6096000" y="2740008"/>
            <a:ext cx="5099767" cy="2411896"/>
          </a:xfrm>
          <a:prstGeom prst="rect">
            <a:avLst/>
          </a:prstGeom>
          <a:solidFill>
            <a:schemeClr val="bg2">
              <a:alpha val="50000"/>
            </a:schemeClr>
          </a:solidFill>
          <a:ln w="50800">
            <a:solidFill>
              <a:schemeClr val="tx1"/>
            </a:solidFill>
          </a:ln>
        </p:spPr>
        <p:txBody>
          <a:bodyPr vert="horz" lIns="91440" tIns="45720" rIns="91440" bIns="45720" rtlCol="0" anchor="ct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buNone/>
            </a:pPr>
            <a:r>
              <a:rPr lang="en-US" sz="2200" dirty="0">
                <a:solidFill>
                  <a:schemeClr val="tx1"/>
                </a:solidFill>
                <a:latin typeface="Times New Roman" panose="02020603050405020304" pitchFamily="18" charset="0"/>
                <a:cs typeface="Times New Roman" panose="02020603050405020304" pitchFamily="18" charset="0"/>
              </a:rPr>
              <a:t>Think of your introduction paragraph as a funnel, it should gradually get </a:t>
            </a:r>
            <a:r>
              <a:rPr lang="en-US" sz="2200" b="1" dirty="0">
                <a:solidFill>
                  <a:schemeClr val="tx1"/>
                </a:solidFill>
                <a:latin typeface="Times New Roman" panose="02020603050405020304" pitchFamily="18" charset="0"/>
                <a:cs typeface="Times New Roman" panose="02020603050405020304" pitchFamily="18" charset="0"/>
              </a:rPr>
              <a:t>more focused and specific</a:t>
            </a:r>
            <a:r>
              <a:rPr lang="en-US" sz="2200" dirty="0">
                <a:solidFill>
                  <a:schemeClr val="tx1"/>
                </a:solidFill>
                <a:latin typeface="Times New Roman" panose="02020603050405020304" pitchFamily="18" charset="0"/>
                <a:cs typeface="Times New Roman" panose="02020603050405020304" pitchFamily="18" charset="0"/>
              </a:rPr>
              <a:t> as it funnels from you engaging </a:t>
            </a:r>
            <a:r>
              <a:rPr lang="en-US" sz="2200" b="1" dirty="0">
                <a:solidFill>
                  <a:srgbClr val="7030A0"/>
                </a:solidFill>
                <a:latin typeface="Times New Roman" panose="02020603050405020304" pitchFamily="18" charset="0"/>
                <a:cs typeface="Times New Roman" panose="02020603050405020304" pitchFamily="18" charset="0"/>
              </a:rPr>
              <a:t>HOOK</a:t>
            </a:r>
            <a:r>
              <a:rPr lang="en-US" sz="2200" dirty="0">
                <a:solidFill>
                  <a:schemeClr val="tx1"/>
                </a:solidFill>
                <a:latin typeface="Times New Roman" panose="02020603050405020304" pitchFamily="18" charset="0"/>
                <a:cs typeface="Times New Roman" panose="02020603050405020304" pitchFamily="18" charset="0"/>
              </a:rPr>
              <a:t> to </a:t>
            </a:r>
            <a:r>
              <a:rPr lang="en-US" sz="2200" b="1" dirty="0">
                <a:solidFill>
                  <a:srgbClr val="FF0000"/>
                </a:solidFill>
                <a:latin typeface="Times New Roman" panose="02020603050405020304" pitchFamily="18" charset="0"/>
                <a:cs typeface="Times New Roman" panose="02020603050405020304" pitchFamily="18" charset="0"/>
              </a:rPr>
              <a:t>YOUR THESIS</a:t>
            </a:r>
            <a:r>
              <a:rPr lang="en-US" sz="22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739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Times New Roman" panose="02020603050405020304" pitchFamily="18" charset="0"/>
                <a:cs typeface="Times New Roman" panose="02020603050405020304" pitchFamily="18" charset="0"/>
              </a:rPr>
              <a:t>Introductions and conclusions: A Visual</a:t>
            </a:r>
          </a:p>
        </p:txBody>
      </p:sp>
      <p:sp>
        <p:nvSpPr>
          <p:cNvPr id="3" name="Content Placeholder 2"/>
          <p:cNvSpPr>
            <a:spLocks noGrp="1"/>
          </p:cNvSpPr>
          <p:nvPr>
            <p:ph idx="1"/>
          </p:nvPr>
        </p:nvSpPr>
        <p:spPr>
          <a:xfrm>
            <a:off x="7531061" y="3704020"/>
            <a:ext cx="3689788" cy="3086925"/>
          </a:xfrm>
          <a:solidFill>
            <a:schemeClr val="bg1">
              <a:lumMod val="95000"/>
            </a:schemeClr>
          </a:solidFill>
        </p:spPr>
        <p:txBody>
          <a:bodyPr>
            <a:normAutofit/>
          </a:bodyPr>
          <a:lstStyle/>
          <a:p>
            <a:pPr marL="514350" indent="-514350">
              <a:buFont typeface="+mj-lt"/>
              <a:buAutoNum type="alphaUcPeriod"/>
            </a:pPr>
            <a:r>
              <a:rPr lang="en-US" sz="1600" b="1" u="sng" dirty="0">
                <a:solidFill>
                  <a:srgbClr val="FF0000"/>
                </a:solidFill>
                <a:latin typeface="Times New Roman" panose="02020603050405020304" pitchFamily="18" charset="0"/>
                <a:cs typeface="Times New Roman" panose="02020603050405020304" pitchFamily="18" charset="0"/>
              </a:rPr>
              <a:t>Restated, in different words, your argument or thesis</a:t>
            </a:r>
            <a:r>
              <a:rPr lang="en-US" sz="1600" u="sng" dirty="0">
                <a:solidFill>
                  <a:srgbClr val="FF0000"/>
                </a:solidFill>
                <a:latin typeface="Times New Roman" panose="02020603050405020304" pitchFamily="18" charset="0"/>
                <a:cs typeface="Times New Roman" panose="02020603050405020304" pitchFamily="18" charset="0"/>
              </a:rPr>
              <a:t>.</a:t>
            </a:r>
          </a:p>
          <a:p>
            <a:pPr marL="514350" indent="-514350">
              <a:buFont typeface="+mj-lt"/>
              <a:buAutoNum type="alphaUcPeriod"/>
            </a:pPr>
            <a:r>
              <a:rPr lang="en-US" sz="1600" b="1" u="sng" dirty="0">
                <a:solidFill>
                  <a:srgbClr val="00B050"/>
                </a:solidFill>
                <a:latin typeface="Times New Roman" panose="02020603050405020304" pitchFamily="18" charset="0"/>
                <a:cs typeface="Times New Roman" panose="02020603050405020304" pitchFamily="18" charset="0"/>
              </a:rPr>
              <a:t>Summarize the evidence you used (body paragraphs) to prove your thesis</a:t>
            </a:r>
          </a:p>
          <a:p>
            <a:pPr marL="514350" indent="-514350">
              <a:buFont typeface="+mj-lt"/>
              <a:buAutoNum type="alphaUcPeriod"/>
            </a:pPr>
            <a:r>
              <a:rPr lang="en-US" sz="1600" b="1" u="sng" dirty="0">
                <a:solidFill>
                  <a:srgbClr val="0070C0"/>
                </a:solidFill>
                <a:latin typeface="Times New Roman" panose="02020603050405020304" pitchFamily="18" charset="0"/>
                <a:cs typeface="Times New Roman" panose="02020603050405020304" pitchFamily="18" charset="0"/>
              </a:rPr>
              <a:t>A citation from a piece of research</a:t>
            </a:r>
            <a:r>
              <a:rPr lang="en-US" sz="1600" b="1" dirty="0">
                <a:solidFill>
                  <a:srgbClr val="0070C0"/>
                </a:solidFill>
                <a:latin typeface="Times New Roman" panose="02020603050405020304" pitchFamily="18" charset="0"/>
                <a:cs typeface="Times New Roman" panose="02020603050405020304" pitchFamily="18" charset="0"/>
              </a:rPr>
              <a:t>: OPTIONAL</a:t>
            </a:r>
          </a:p>
          <a:p>
            <a:pPr marL="514350" indent="-514350">
              <a:buFont typeface="+mj-lt"/>
              <a:buAutoNum type="alphaUcPeriod"/>
            </a:pPr>
            <a:r>
              <a:rPr lang="en-US" sz="1600" b="1" u="sng" dirty="0">
                <a:solidFill>
                  <a:srgbClr val="002060"/>
                </a:solidFill>
                <a:latin typeface="Times New Roman" panose="02020603050405020304" pitchFamily="18" charset="0"/>
                <a:cs typeface="Times New Roman" panose="02020603050405020304" pitchFamily="18" charset="0"/>
              </a:rPr>
              <a:t>Final explanation of the “so what”</a:t>
            </a:r>
          </a:p>
          <a:p>
            <a:pPr marL="514350" indent="-514350">
              <a:buFont typeface="+mj-lt"/>
              <a:buAutoNum type="alphaUcPeriod"/>
            </a:pPr>
            <a:r>
              <a:rPr lang="en-US" sz="1600" b="1" u="sng" dirty="0">
                <a:solidFill>
                  <a:srgbClr val="7030A0"/>
                </a:solidFill>
                <a:latin typeface="Times New Roman" panose="02020603050405020304" pitchFamily="18" charset="0"/>
                <a:cs typeface="Times New Roman" panose="02020603050405020304" pitchFamily="18" charset="0"/>
              </a:rPr>
              <a:t>Concluding Final Thought</a:t>
            </a:r>
            <a:r>
              <a:rPr lang="en-US" sz="1600" b="1" dirty="0">
                <a:solidFill>
                  <a:srgbClr val="7030A0"/>
                </a:solidFill>
                <a:latin typeface="Times New Roman" panose="02020603050405020304" pitchFamily="18" charset="0"/>
                <a:cs typeface="Times New Roman" panose="02020603050405020304" pitchFamily="18" charset="0"/>
              </a:rPr>
              <a:t>:</a:t>
            </a:r>
            <a:endParaRPr lang="en-US" sz="1600" b="1" u="sng"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3514" b="94595" l="4334" r="92570"/>
                    </a14:imgEffect>
                  </a14:imgLayer>
                </a14:imgProps>
              </a:ext>
            </a:extLst>
          </a:blip>
          <a:stretch>
            <a:fillRect/>
          </a:stretch>
        </p:blipFill>
        <p:spPr>
          <a:xfrm>
            <a:off x="4793889" y="3807782"/>
            <a:ext cx="2604221" cy="2983163"/>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2381" b="97917" l="2744" r="96951"/>
                    </a14:imgEffect>
                  </a14:imgLayer>
                </a14:imgProps>
              </a:ext>
            </a:extLst>
          </a:blip>
          <a:stretch>
            <a:fillRect/>
          </a:stretch>
        </p:blipFill>
        <p:spPr>
          <a:xfrm>
            <a:off x="4723082" y="1067510"/>
            <a:ext cx="2675028" cy="2740272"/>
          </a:xfrm>
          <a:prstGeom prst="rect">
            <a:avLst/>
          </a:prstGeom>
        </p:spPr>
      </p:pic>
      <p:sp>
        <p:nvSpPr>
          <p:cNvPr id="9" name="Content Placeholder 2"/>
          <p:cNvSpPr txBox="1">
            <a:spLocks/>
          </p:cNvSpPr>
          <p:nvPr/>
        </p:nvSpPr>
        <p:spPr>
          <a:xfrm>
            <a:off x="1767067" y="1391191"/>
            <a:ext cx="2604222" cy="1721457"/>
          </a:xfrm>
          <a:prstGeom prst="rect">
            <a:avLst/>
          </a:prstGeom>
          <a:solidFill>
            <a:schemeClr val="bg1">
              <a:lumMod val="95000"/>
            </a:schemeClr>
          </a:solidFill>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14350" indent="-514350">
              <a:buFont typeface="+mj-lt"/>
              <a:buAutoNum type="alphaUcPeriod"/>
            </a:pPr>
            <a:r>
              <a:rPr lang="en-US" sz="1600" b="1" u="sng" dirty="0">
                <a:solidFill>
                  <a:srgbClr val="7030A0"/>
                </a:solidFill>
                <a:latin typeface="Times New Roman" panose="02020603050405020304" pitchFamily="18" charset="0"/>
                <a:cs typeface="Times New Roman" panose="02020603050405020304" pitchFamily="18" charset="0"/>
              </a:rPr>
              <a:t>HOOK:</a:t>
            </a:r>
            <a:endParaRPr lang="en-US" sz="1600"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1600" b="1" u="sng" dirty="0">
                <a:solidFill>
                  <a:srgbClr val="0070C0"/>
                </a:solidFill>
                <a:latin typeface="Times New Roman" panose="02020603050405020304" pitchFamily="18" charset="0"/>
                <a:cs typeface="Times New Roman" panose="02020603050405020304" pitchFamily="18" charset="0"/>
              </a:rPr>
              <a:t>CONTEXT/</a:t>
            </a:r>
            <a:br>
              <a:rPr lang="en-US" sz="1600" b="1" u="sng" dirty="0">
                <a:solidFill>
                  <a:srgbClr val="0070C0"/>
                </a:solidFill>
                <a:latin typeface="Times New Roman" panose="02020603050405020304" pitchFamily="18" charset="0"/>
                <a:cs typeface="Times New Roman" panose="02020603050405020304" pitchFamily="18" charset="0"/>
              </a:rPr>
            </a:br>
            <a:r>
              <a:rPr lang="en-US" sz="1600" b="1" u="sng" dirty="0">
                <a:solidFill>
                  <a:srgbClr val="0070C0"/>
                </a:solidFill>
                <a:latin typeface="Times New Roman" panose="02020603050405020304" pitchFamily="18" charset="0"/>
                <a:cs typeface="Times New Roman" panose="02020603050405020304" pitchFamily="18" charset="0"/>
              </a:rPr>
              <a:t>PURPOSE.</a:t>
            </a:r>
          </a:p>
          <a:p>
            <a:pPr marL="514350" indent="-514350">
              <a:buFont typeface="+mj-lt"/>
              <a:buAutoNum type="alphaUcPeriod"/>
            </a:pPr>
            <a:r>
              <a:rPr lang="en-US" sz="1600" b="1" u="sng" dirty="0">
                <a:solidFill>
                  <a:srgbClr val="00B050"/>
                </a:solidFill>
                <a:latin typeface="Times New Roman" panose="02020603050405020304" pitchFamily="18" charset="0"/>
                <a:cs typeface="Times New Roman" panose="02020603050405020304" pitchFamily="18" charset="0"/>
              </a:rPr>
              <a:t>ETHOS.</a:t>
            </a:r>
          </a:p>
          <a:p>
            <a:pPr marL="514350" indent="-514350">
              <a:buFont typeface="+mj-lt"/>
              <a:buAutoNum type="alphaUcPeriod"/>
            </a:pPr>
            <a:r>
              <a:rPr lang="en-US" sz="1600" b="1" u="sng" dirty="0">
                <a:solidFill>
                  <a:srgbClr val="FF0000"/>
                </a:solidFill>
                <a:latin typeface="Times New Roman" panose="02020603050405020304" pitchFamily="18" charset="0"/>
                <a:cs typeface="Times New Roman" panose="02020603050405020304" pitchFamily="18" charset="0"/>
              </a:rPr>
              <a:t>Thesis Statement.</a:t>
            </a:r>
            <a:endParaRPr lang="en-US" sz="1600" dirty="0">
              <a:latin typeface="Times New Roman" panose="02020603050405020304" pitchFamily="18" charset="0"/>
              <a:cs typeface="Times New Roman" panose="02020603050405020304" pitchFamily="18" charset="0"/>
            </a:endParaRPr>
          </a:p>
          <a:p>
            <a:pPr marL="0" indent="0">
              <a:buFont typeface="Wingdings 2" pitchFamily="18" charset="2"/>
              <a:buNone/>
            </a:pPr>
            <a:endParaRPr lang="en-US" sz="1600"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520040" y="4899735"/>
            <a:ext cx="3954483" cy="1074247"/>
          </a:xfrm>
          <a:prstGeom prst="rect">
            <a:avLst/>
          </a:prstGeom>
        </p:spPr>
        <p:txBody>
          <a:bodyPr vert="horz" lIns="91440" tIns="45720" rIns="91440" bIns="45720" rtlCol="0">
            <a:normAutofit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pPr>
            <a:r>
              <a:rPr lang="en-US" sz="2200" b="1" dirty="0">
                <a:solidFill>
                  <a:schemeClr val="tx1"/>
                </a:solidFill>
                <a:latin typeface="Times New Roman" panose="02020603050405020304" pitchFamily="18" charset="0"/>
                <a:cs typeface="Times New Roman" panose="02020603050405020304" pitchFamily="18" charset="0"/>
              </a:rPr>
              <a:t>NOTE</a:t>
            </a:r>
            <a:r>
              <a:rPr lang="en-US" sz="2200" dirty="0">
                <a:solidFill>
                  <a:schemeClr val="tx1"/>
                </a:solidFill>
                <a:latin typeface="Times New Roman" panose="02020603050405020304" pitchFamily="18" charset="0"/>
                <a:cs typeface="Times New Roman" panose="02020603050405020304" pitchFamily="18" charset="0"/>
              </a:rPr>
              <a:t>: </a:t>
            </a:r>
            <a:r>
              <a:rPr lang="en-US" sz="2200" b="1" u="sng" dirty="0">
                <a:solidFill>
                  <a:srgbClr val="0070C0"/>
                </a:solidFill>
                <a:latin typeface="Times New Roman" panose="02020603050405020304" pitchFamily="18" charset="0"/>
                <a:cs typeface="Times New Roman" panose="02020603050405020304" pitchFamily="18" charset="0"/>
              </a:rPr>
              <a:t>C</a:t>
            </a:r>
            <a:r>
              <a:rPr lang="en-US" sz="2200" b="1" dirty="0">
                <a:solidFill>
                  <a:srgbClr val="0070C0"/>
                </a:solidFill>
                <a:latin typeface="Times New Roman" panose="02020603050405020304" pitchFamily="18" charset="0"/>
                <a:cs typeface="Times New Roman" panose="02020603050405020304" pitchFamily="18" charset="0"/>
              </a:rPr>
              <a:t>.</a:t>
            </a:r>
            <a:r>
              <a:rPr lang="en-US" sz="2200" dirty="0">
                <a:solidFill>
                  <a:schemeClr val="tx1"/>
                </a:solidFill>
                <a:latin typeface="Times New Roman" panose="02020603050405020304" pitchFamily="18" charset="0"/>
                <a:cs typeface="Times New Roman" panose="02020603050405020304" pitchFamily="18" charset="0"/>
              </a:rPr>
              <a:t> and </a:t>
            </a:r>
            <a:r>
              <a:rPr lang="en-US" sz="2200" b="1" u="sng" dirty="0">
                <a:solidFill>
                  <a:srgbClr val="002060"/>
                </a:solidFill>
                <a:latin typeface="Times New Roman" panose="02020603050405020304" pitchFamily="18" charset="0"/>
                <a:cs typeface="Times New Roman" panose="02020603050405020304" pitchFamily="18" charset="0"/>
              </a:rPr>
              <a:t>D</a:t>
            </a:r>
            <a:r>
              <a:rPr lang="en-US" sz="2200" b="1" dirty="0">
                <a:solidFill>
                  <a:srgbClr val="002060"/>
                </a:solidFill>
                <a:latin typeface="Times New Roman" panose="02020603050405020304" pitchFamily="18" charset="0"/>
                <a:cs typeface="Times New Roman" panose="02020603050405020304" pitchFamily="18" charset="0"/>
              </a:rPr>
              <a:t>.</a:t>
            </a:r>
            <a:r>
              <a:rPr lang="en-US" sz="2200" dirty="0">
                <a:solidFill>
                  <a:schemeClr val="tx1"/>
                </a:solidFill>
                <a:latin typeface="Times New Roman" panose="02020603050405020304" pitchFamily="18" charset="0"/>
                <a:cs typeface="Times New Roman" panose="02020603050405020304" pitchFamily="18" charset="0"/>
              </a:rPr>
              <a:t> can be flipped, </a:t>
            </a:r>
            <a:r>
              <a:rPr lang="en-US" sz="2200" b="1" dirty="0">
                <a:solidFill>
                  <a:schemeClr val="tx1"/>
                </a:solidFill>
                <a:latin typeface="Times New Roman" panose="02020603050405020304" pitchFamily="18" charset="0"/>
                <a:cs typeface="Times New Roman" panose="02020603050405020304" pitchFamily="18" charset="0"/>
              </a:rPr>
              <a:t>if it makes more sense for </a:t>
            </a:r>
            <a:r>
              <a:rPr lang="en-US" sz="2200" b="1" i="1" dirty="0">
                <a:solidFill>
                  <a:schemeClr val="tx1"/>
                </a:solidFill>
                <a:latin typeface="Times New Roman" panose="02020603050405020304" pitchFamily="18" charset="0"/>
                <a:cs typeface="Times New Roman" panose="02020603050405020304" pitchFamily="18" charset="0"/>
              </a:rPr>
              <a:t>your</a:t>
            </a:r>
            <a:r>
              <a:rPr lang="en-US" sz="2200" b="1" dirty="0">
                <a:solidFill>
                  <a:schemeClr val="tx1"/>
                </a:solidFill>
                <a:latin typeface="Times New Roman" panose="02020603050405020304" pitchFamily="18" charset="0"/>
                <a:cs typeface="Times New Roman" panose="02020603050405020304" pitchFamily="18" charset="0"/>
              </a:rPr>
              <a:t> conclusion</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4" name="Right Arrow 3"/>
          <p:cNvSpPr/>
          <p:nvPr/>
        </p:nvSpPr>
        <p:spPr>
          <a:xfrm rot="20191664">
            <a:off x="4123614" y="5371727"/>
            <a:ext cx="1207600" cy="130264"/>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543008">
            <a:off x="4123614" y="5375040"/>
            <a:ext cx="1207600" cy="13026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3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Times New Roman" panose="02020603050405020304" pitchFamily="18" charset="0"/>
                <a:cs typeface="Times New Roman" panose="02020603050405020304" pitchFamily="18" charset="0"/>
              </a:rPr>
              <a:t>Conclusion Paragraph</a:t>
            </a:r>
          </a:p>
        </p:txBody>
      </p:sp>
      <p:sp>
        <p:nvSpPr>
          <p:cNvPr id="3" name="Content Placeholder 2"/>
          <p:cNvSpPr>
            <a:spLocks noGrp="1"/>
          </p:cNvSpPr>
          <p:nvPr>
            <p:ph idx="1"/>
          </p:nvPr>
        </p:nvSpPr>
        <p:spPr>
          <a:xfrm>
            <a:off x="215900" y="1574800"/>
            <a:ext cx="5781139" cy="5283199"/>
          </a:xfrm>
        </p:spPr>
        <p:txBody>
          <a:bodyPr>
            <a:normAutofit/>
          </a:bodyPr>
          <a:lstStyle/>
          <a:p>
            <a:pPr marL="514350" indent="-514350">
              <a:buFont typeface="+mj-lt"/>
              <a:buAutoNum type="alphaUcPeriod"/>
            </a:pPr>
            <a:r>
              <a:rPr lang="en-US" sz="2200" b="1" u="sng" dirty="0">
                <a:solidFill>
                  <a:srgbClr val="FF0000"/>
                </a:solidFill>
                <a:latin typeface="Times New Roman" panose="02020603050405020304" pitchFamily="18" charset="0"/>
                <a:cs typeface="Times New Roman" panose="02020603050405020304" pitchFamily="18" charset="0"/>
              </a:rPr>
              <a:t>Restated, in different words, your argument or thesis</a:t>
            </a:r>
            <a:r>
              <a:rPr lang="en-US" sz="2200" u="sng" dirty="0">
                <a:solidFill>
                  <a:srgbClr val="FF0000"/>
                </a:solidFill>
                <a:latin typeface="Times New Roman" panose="02020603050405020304" pitchFamily="18" charset="0"/>
                <a:cs typeface="Times New Roman" panose="02020603050405020304" pitchFamily="18" charset="0"/>
              </a:rPr>
              <a:t>.</a:t>
            </a:r>
          </a:p>
          <a:p>
            <a:pPr marL="514350" indent="-514350">
              <a:buFont typeface="+mj-lt"/>
              <a:buAutoNum type="alphaUcPeriod"/>
            </a:pPr>
            <a:r>
              <a:rPr lang="en-US" sz="2200" b="1" u="sng" dirty="0">
                <a:solidFill>
                  <a:srgbClr val="00B050"/>
                </a:solidFill>
                <a:latin typeface="Times New Roman" panose="02020603050405020304" pitchFamily="18" charset="0"/>
                <a:cs typeface="Times New Roman" panose="02020603050405020304" pitchFamily="18" charset="0"/>
              </a:rPr>
              <a:t>Summarize the evidence you used (body paragraphs) to prove your thesis</a:t>
            </a:r>
          </a:p>
          <a:p>
            <a:pPr marL="514350" indent="-514350">
              <a:buFont typeface="+mj-lt"/>
              <a:buAutoNum type="alphaUcPeriod"/>
            </a:pPr>
            <a:r>
              <a:rPr lang="en-US" sz="2200" b="1" u="sng" dirty="0">
                <a:solidFill>
                  <a:srgbClr val="0070C0"/>
                </a:solidFill>
                <a:latin typeface="Times New Roman" panose="02020603050405020304" pitchFamily="18" charset="0"/>
                <a:cs typeface="Times New Roman" panose="02020603050405020304" pitchFamily="18" charset="0"/>
              </a:rPr>
              <a:t>A citation from a piece of your research:</a:t>
            </a:r>
            <a:r>
              <a:rPr lang="en-US" sz="2200" b="1" dirty="0">
                <a:solidFill>
                  <a:srgbClr val="0070C0"/>
                </a:solidFill>
                <a:latin typeface="Times New Roman" panose="02020603050405020304" pitchFamily="18" charset="0"/>
                <a:cs typeface="Times New Roman" panose="02020603050405020304" pitchFamily="18" charset="0"/>
              </a:rPr>
              <a:t> not more evidence, just anything left over. OPTIONAL!</a:t>
            </a:r>
          </a:p>
          <a:p>
            <a:pPr marL="514350" indent="-514350">
              <a:buFont typeface="+mj-lt"/>
              <a:buAutoNum type="alphaUcPeriod"/>
            </a:pPr>
            <a:r>
              <a:rPr lang="en-US" sz="2200" b="1" u="sng" dirty="0">
                <a:solidFill>
                  <a:srgbClr val="002060"/>
                </a:solidFill>
                <a:latin typeface="Times New Roman" panose="02020603050405020304" pitchFamily="18" charset="0"/>
                <a:cs typeface="Times New Roman" panose="02020603050405020304" pitchFamily="18" charset="0"/>
              </a:rPr>
              <a:t>Final explanation of the “so what”</a:t>
            </a:r>
          </a:p>
          <a:p>
            <a:pPr marL="514350" indent="-514350">
              <a:buFont typeface="+mj-lt"/>
              <a:buAutoNum type="alphaUcPeriod"/>
            </a:pPr>
            <a:r>
              <a:rPr lang="en-US" sz="2200" b="1" u="sng" dirty="0">
                <a:solidFill>
                  <a:srgbClr val="7030A0"/>
                </a:solidFill>
                <a:latin typeface="Times New Roman" panose="02020603050405020304" pitchFamily="18" charset="0"/>
                <a:cs typeface="Times New Roman" panose="02020603050405020304" pitchFamily="18" charset="0"/>
              </a:rPr>
              <a:t>Concluding Final Thought</a:t>
            </a:r>
            <a:r>
              <a:rPr lang="en-US" sz="2200" b="1" dirty="0">
                <a:solidFill>
                  <a:srgbClr val="7030A0"/>
                </a:solidFill>
                <a:latin typeface="Times New Roman" panose="02020603050405020304" pitchFamily="18" charset="0"/>
                <a:cs typeface="Times New Roman" panose="02020603050405020304" pitchFamily="18" charset="0"/>
              </a:rPr>
              <a:t>: broad, universal final thought that feels like a conclusion. </a:t>
            </a:r>
            <a:endParaRPr lang="en-US" sz="2200" b="1" u="sng" dirty="0">
              <a:solidFill>
                <a:srgbClr val="7030A0"/>
              </a:solidFill>
              <a:latin typeface="Times New Roman" panose="02020603050405020304" pitchFamily="18" charset="0"/>
              <a:cs typeface="Times New Roman" panose="02020603050405020304" pitchFamily="18" charset="0"/>
            </a:endParaRPr>
          </a:p>
          <a:p>
            <a:pPr marL="514350" indent="-514350">
              <a:buFont typeface="+mj-lt"/>
              <a:buAutoNum type="alphaUcPeriod"/>
            </a:pPr>
            <a:endParaRPr lang="en-US" sz="2200" b="1" u="sng"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3514" b="94595" l="4334" r="92570"/>
                    </a14:imgEffect>
                  </a14:imgLayer>
                </a14:imgProps>
              </a:ext>
            </a:extLst>
          </a:blip>
          <a:stretch>
            <a:fillRect/>
          </a:stretch>
        </p:blipFill>
        <p:spPr>
          <a:xfrm>
            <a:off x="5396903" y="1362235"/>
            <a:ext cx="3850002" cy="4410219"/>
          </a:xfrm>
          <a:prstGeom prst="rect">
            <a:avLst/>
          </a:prstGeom>
        </p:spPr>
      </p:pic>
      <p:sp>
        <p:nvSpPr>
          <p:cNvPr id="7" name="Content Placeholder 2"/>
          <p:cNvSpPr txBox="1">
            <a:spLocks/>
          </p:cNvSpPr>
          <p:nvPr/>
        </p:nvSpPr>
        <p:spPr>
          <a:xfrm>
            <a:off x="4452730" y="5559888"/>
            <a:ext cx="7739270" cy="1353786"/>
          </a:xfrm>
          <a:prstGeom prst="rect">
            <a:avLst/>
          </a:prstGeom>
          <a:ln>
            <a:solidFill>
              <a:schemeClr val="tx1"/>
            </a:solidFill>
          </a:ln>
        </p:spPr>
        <p:txBody>
          <a:bodyPr vert="horz" lIns="91440" tIns="45720" rIns="91440" bIns="45720" rtlCol="0">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pPr>
            <a:r>
              <a:rPr lang="en-US" sz="2200" dirty="0">
                <a:solidFill>
                  <a:schemeClr val="tx1"/>
                </a:solidFill>
                <a:latin typeface="Times New Roman" panose="02020603050405020304" pitchFamily="18" charset="0"/>
                <a:cs typeface="Times New Roman" panose="02020603050405020304" pitchFamily="18" charset="0"/>
              </a:rPr>
              <a:t>Think of your conclusion paragraph as the opposite of your introduction funnel, it should gradually get more </a:t>
            </a:r>
            <a:r>
              <a:rPr lang="en-US" sz="2200" b="1" dirty="0">
                <a:solidFill>
                  <a:schemeClr val="tx1"/>
                </a:solidFill>
                <a:latin typeface="Times New Roman" panose="02020603050405020304" pitchFamily="18" charset="0"/>
                <a:cs typeface="Times New Roman" panose="02020603050405020304" pitchFamily="18" charset="0"/>
              </a:rPr>
              <a:t>universal and culminating</a:t>
            </a:r>
            <a:r>
              <a:rPr lang="en-US" sz="2200" dirty="0">
                <a:solidFill>
                  <a:schemeClr val="tx1"/>
                </a:solidFill>
                <a:latin typeface="Times New Roman" panose="02020603050405020304" pitchFamily="18" charset="0"/>
                <a:cs typeface="Times New Roman" panose="02020603050405020304" pitchFamily="18" charset="0"/>
              </a:rPr>
              <a:t> as it funnels from your specific </a:t>
            </a:r>
            <a:r>
              <a:rPr lang="en-US" sz="2200" b="1" dirty="0">
                <a:solidFill>
                  <a:srgbClr val="FF0000"/>
                </a:solidFill>
                <a:latin typeface="Times New Roman" panose="02020603050405020304" pitchFamily="18" charset="0"/>
                <a:cs typeface="Times New Roman" panose="02020603050405020304" pitchFamily="18" charset="0"/>
              </a:rPr>
              <a:t>YOUR THESIS</a:t>
            </a:r>
            <a:r>
              <a:rPr lang="en-US" sz="2200" dirty="0">
                <a:solidFill>
                  <a:schemeClr val="tx1"/>
                </a:solidFill>
                <a:latin typeface="Times New Roman" panose="02020603050405020304" pitchFamily="18" charset="0"/>
                <a:cs typeface="Times New Roman" panose="02020603050405020304" pitchFamily="18" charset="0"/>
              </a:rPr>
              <a:t> to a satisfying, </a:t>
            </a:r>
            <a:r>
              <a:rPr lang="en-US" sz="2200" b="1" dirty="0">
                <a:solidFill>
                  <a:srgbClr val="7030A0"/>
                </a:solidFill>
                <a:latin typeface="Times New Roman" panose="02020603050405020304" pitchFamily="18" charset="0"/>
                <a:cs typeface="Times New Roman" panose="02020603050405020304" pitchFamily="18" charset="0"/>
              </a:rPr>
              <a:t>FINAL THOUGHT</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483A3DEB-B363-4101-BC48-553149C81C99}"/>
              </a:ext>
            </a:extLst>
          </p:cNvPr>
          <p:cNvSpPr txBox="1">
            <a:spLocks/>
          </p:cNvSpPr>
          <p:nvPr/>
        </p:nvSpPr>
        <p:spPr>
          <a:xfrm>
            <a:off x="8643256" y="1743909"/>
            <a:ext cx="3230691" cy="2730433"/>
          </a:xfrm>
          <a:prstGeom prst="rect">
            <a:avLst/>
          </a:prstGeom>
          <a:ln>
            <a:solidFill>
              <a:schemeClr val="tx1"/>
            </a:solidFill>
          </a:ln>
        </p:spPr>
        <p:txBody>
          <a:bodyPr vert="horz" lIns="91440" tIns="45720" rIns="91440" bIns="45720" rtlCol="0">
            <a:normAutofit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buNone/>
            </a:pPr>
            <a:r>
              <a:rPr lang="en-US" sz="2200" b="1" dirty="0">
                <a:solidFill>
                  <a:schemeClr val="tx1"/>
                </a:solidFill>
                <a:latin typeface="Times New Roman" panose="02020603050405020304" pitchFamily="18" charset="0"/>
                <a:cs typeface="Times New Roman" panose="02020603050405020304" pitchFamily="18" charset="0"/>
              </a:rPr>
              <a:t>Purpose of a conclusion:</a:t>
            </a:r>
          </a:p>
          <a:p>
            <a:pPr marL="457200" indent="-457200">
              <a:buFont typeface="+mj-lt"/>
              <a:buAutoNum type="arabicPeriod"/>
            </a:pPr>
            <a:r>
              <a:rPr lang="en-US" sz="2200" b="1" dirty="0">
                <a:solidFill>
                  <a:schemeClr val="tx1"/>
                </a:solidFill>
                <a:latin typeface="Times New Roman" panose="02020603050405020304" pitchFamily="18" charset="0"/>
                <a:cs typeface="Times New Roman" panose="02020603050405020304" pitchFamily="18" charset="0"/>
              </a:rPr>
              <a:t>Restate your thesis</a:t>
            </a:r>
          </a:p>
          <a:p>
            <a:pPr marL="457200" indent="-457200">
              <a:buFont typeface="+mj-lt"/>
              <a:buAutoNum type="arabicPeriod"/>
            </a:pPr>
            <a:r>
              <a:rPr lang="en-US" sz="2200" b="1" dirty="0">
                <a:solidFill>
                  <a:schemeClr val="tx1"/>
                </a:solidFill>
                <a:latin typeface="Times New Roman" panose="02020603050405020304" pitchFamily="18" charset="0"/>
                <a:cs typeface="Times New Roman" panose="02020603050405020304" pitchFamily="18" charset="0"/>
              </a:rPr>
              <a:t>Synthesize your evidence together, don’t repeat.</a:t>
            </a:r>
          </a:p>
          <a:p>
            <a:pPr marL="457200" indent="-457200">
              <a:buFont typeface="+mj-lt"/>
              <a:buAutoNum type="arabicPeriod"/>
            </a:pPr>
            <a:r>
              <a:rPr lang="en-US" sz="2200" b="1" dirty="0">
                <a:solidFill>
                  <a:schemeClr val="tx1"/>
                </a:solidFill>
                <a:latin typeface="Times New Roman" panose="02020603050405020304" pitchFamily="18" charset="0"/>
                <a:cs typeface="Times New Roman" panose="02020603050405020304" pitchFamily="18" charset="0"/>
              </a:rPr>
              <a:t>Closure.</a:t>
            </a:r>
          </a:p>
        </p:txBody>
      </p:sp>
    </p:spTree>
    <p:extLst>
      <p:ext uri="{BB962C8B-B14F-4D97-AF65-F5344CB8AC3E}">
        <p14:creationId xmlns:p14="http://schemas.microsoft.com/office/powerpoint/2010/main" val="417181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00" y="106878"/>
            <a:ext cx="10515600" cy="1325563"/>
          </a:xfrm>
        </p:spPr>
        <p:txBody>
          <a:bodyPr/>
          <a:lstStyle/>
          <a:p>
            <a:r>
              <a:rPr lang="en-US" dirty="0">
                <a:latin typeface="Times New Roman" panose="02020603050405020304" pitchFamily="18" charset="0"/>
                <a:cs typeface="Times New Roman" panose="02020603050405020304" pitchFamily="18" charset="0"/>
              </a:rPr>
              <a:t>BMU Conclusion Paragraph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Example </a:t>
            </a:r>
            <a:r>
              <a:rPr lang="en-US" sz="1600" dirty="0">
                <a:latin typeface="Times New Roman" panose="02020603050405020304" pitchFamily="18" charset="0"/>
                <a:cs typeface="Times New Roman" panose="02020603050405020304" pitchFamily="18" charset="0"/>
              </a:rPr>
              <a:t>(NOTE: not aligned with earlier example of INTRO)</a:t>
            </a:r>
          </a:p>
        </p:txBody>
      </p:sp>
      <p:sp>
        <p:nvSpPr>
          <p:cNvPr id="3" name="Content Placeholder 2"/>
          <p:cNvSpPr>
            <a:spLocks noGrp="1"/>
          </p:cNvSpPr>
          <p:nvPr>
            <p:ph idx="1"/>
          </p:nvPr>
        </p:nvSpPr>
        <p:spPr>
          <a:xfrm>
            <a:off x="215900" y="1555668"/>
            <a:ext cx="11718801" cy="5302331"/>
          </a:xfrm>
        </p:spPr>
        <p:txBody>
          <a:bodyPr>
            <a:normAutofit fontScale="92500" lnSpcReduction="10000"/>
          </a:bodyPr>
          <a:lstStyle/>
          <a:p>
            <a:pPr marL="514350" indent="-514350">
              <a:buFont typeface="+mj-lt"/>
              <a:buAutoNum type="alphaUcPeriod"/>
            </a:pPr>
            <a:r>
              <a:rPr lang="en-US" sz="2200" b="1" u="sng" dirty="0">
                <a:solidFill>
                  <a:srgbClr val="FF0000"/>
                </a:solidFill>
                <a:latin typeface="Times New Roman" panose="02020603050405020304" pitchFamily="18" charset="0"/>
                <a:cs typeface="Times New Roman" panose="02020603050405020304" pitchFamily="18" charset="0"/>
              </a:rPr>
              <a:t>Restated, in different words, your argument or thesis</a:t>
            </a:r>
            <a:r>
              <a:rPr lang="en-US" sz="2200" dirty="0">
                <a:solidFill>
                  <a:srgbClr val="FF0000"/>
                </a:solidFill>
                <a:latin typeface="Times New Roman" panose="02020603050405020304" pitchFamily="18" charset="0"/>
                <a:cs typeface="Times New Roman" panose="02020603050405020304" pitchFamily="18" charset="0"/>
              </a:rPr>
              <a:t>:</a:t>
            </a:r>
            <a:br>
              <a:rPr lang="en-US" sz="2200" dirty="0">
                <a:solidFill>
                  <a:srgbClr val="FF0000"/>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Anaya’s novel </a:t>
            </a:r>
            <a:r>
              <a:rPr lang="en-US" sz="2200" i="1" dirty="0">
                <a:solidFill>
                  <a:schemeClr val="tx1"/>
                </a:solidFill>
                <a:latin typeface="Times New Roman" panose="02020603050405020304" pitchFamily="18" charset="0"/>
                <a:cs typeface="Times New Roman" panose="02020603050405020304" pitchFamily="18" charset="0"/>
              </a:rPr>
              <a:t>Bless Me, Ultima</a:t>
            </a:r>
            <a:r>
              <a:rPr lang="en-US" sz="2200" dirty="0">
                <a:solidFill>
                  <a:schemeClr val="tx1"/>
                </a:solidFill>
                <a:latin typeface="Times New Roman" panose="02020603050405020304" pitchFamily="18" charset="0"/>
                <a:cs typeface="Times New Roman" panose="02020603050405020304" pitchFamily="18" charset="0"/>
              </a:rPr>
              <a:t> was able to create a meaningful example of juxtaposition between Ultima’s cures and Catholicism, which showed Antonio the advantages from incorporating syncretism into life; teaching Antonio to grow by accepting his own truths. </a:t>
            </a:r>
            <a:endParaRPr lang="en-US" sz="2200" u="sng" dirty="0">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2200" b="1" u="sng" dirty="0">
                <a:solidFill>
                  <a:srgbClr val="00B050"/>
                </a:solidFill>
                <a:latin typeface="Times New Roman" panose="02020603050405020304" pitchFamily="18" charset="0"/>
                <a:cs typeface="Times New Roman" panose="02020603050405020304" pitchFamily="18" charset="0"/>
              </a:rPr>
              <a:t>Summarize the evidence you used (body paragraphs) to prove your thesis</a:t>
            </a:r>
            <a:r>
              <a:rPr lang="en-US" sz="2200" b="1" dirty="0">
                <a:solidFill>
                  <a:srgbClr val="00B050"/>
                </a:solidFill>
                <a:latin typeface="Times New Roman" panose="02020603050405020304" pitchFamily="18" charset="0"/>
                <a:cs typeface="Times New Roman" panose="02020603050405020304" pitchFamily="18" charset="0"/>
              </a:rPr>
              <a:t>:</a:t>
            </a:r>
            <a:br>
              <a:rPr lang="en-US" sz="2200" dirty="0">
                <a:solidFill>
                  <a:srgbClr val="00B050"/>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Anaya proved god was not the only way to resolve problems, a mixture of religion and culture is necessary for growth, and that judgment is part of syncretism.</a:t>
            </a:r>
            <a:r>
              <a:rPr lang="en-US" sz="2200" dirty="0">
                <a:solidFill>
                  <a:srgbClr val="00B050"/>
                </a:solidFill>
                <a:latin typeface="Times New Roman" panose="02020603050405020304" pitchFamily="18" charset="0"/>
                <a:cs typeface="Times New Roman" panose="02020603050405020304" pitchFamily="18" charset="0"/>
              </a:rPr>
              <a:t> </a:t>
            </a:r>
            <a:endParaRPr lang="en-US" sz="2200" b="1" u="sng"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2200" b="1" u="sng" dirty="0">
                <a:solidFill>
                  <a:srgbClr val="0070C0"/>
                </a:solidFill>
                <a:latin typeface="Times New Roman" panose="02020603050405020304" pitchFamily="18" charset="0"/>
                <a:cs typeface="Times New Roman" panose="02020603050405020304" pitchFamily="18" charset="0"/>
              </a:rPr>
              <a:t>A citation from a piece of research</a:t>
            </a:r>
            <a:r>
              <a:rPr lang="en-US" sz="2200" b="1" dirty="0">
                <a:solidFill>
                  <a:srgbClr val="0070C0"/>
                </a:solidFill>
                <a:latin typeface="Times New Roman" panose="02020603050405020304" pitchFamily="18" charset="0"/>
                <a:cs typeface="Times New Roman" panose="02020603050405020304" pitchFamily="18" charset="0"/>
              </a:rPr>
              <a:t>: </a:t>
            </a:r>
            <a:br>
              <a:rPr lang="en-US" sz="2200" b="1" dirty="0">
                <a:solidFill>
                  <a:srgbClr val="0070C0"/>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The juxtaposition found in </a:t>
            </a:r>
            <a:r>
              <a:rPr lang="en-US" sz="2200" i="1" dirty="0">
                <a:solidFill>
                  <a:schemeClr val="tx1"/>
                </a:solidFill>
                <a:latin typeface="Times New Roman" panose="02020603050405020304" pitchFamily="18" charset="0"/>
                <a:cs typeface="Times New Roman" panose="02020603050405020304" pitchFamily="18" charset="0"/>
              </a:rPr>
              <a:t>Bless Me, Ultima</a:t>
            </a:r>
            <a:r>
              <a:rPr lang="en-US" sz="2200" dirty="0">
                <a:solidFill>
                  <a:schemeClr val="tx1"/>
                </a:solidFill>
                <a:latin typeface="Times New Roman" panose="02020603050405020304" pitchFamily="18" charset="0"/>
                <a:cs typeface="Times New Roman" panose="02020603050405020304" pitchFamily="18" charset="0"/>
              </a:rPr>
              <a:t> is an enlightening creation, able to bring harmony between two distinct cultures without war: “</a:t>
            </a:r>
            <a:r>
              <a:rPr lang="en-US" sz="2200" b="1" dirty="0">
                <a:solidFill>
                  <a:srgbClr val="0070C0"/>
                </a:solidFill>
                <a:latin typeface="Times New Roman" panose="02020603050405020304" pitchFamily="18" charset="0"/>
                <a:cs typeface="Times New Roman" panose="02020603050405020304" pitchFamily="18" charset="0"/>
              </a:rPr>
              <a:t>wisdom and experience allow one to look beyond difference to behold unity,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Kanoza</a:t>
            </a:r>
            <a:r>
              <a:rPr lang="en-US" sz="2200" dirty="0">
                <a:solidFill>
                  <a:schemeClr val="tx1"/>
                </a:solidFill>
                <a:latin typeface="Times New Roman" panose="02020603050405020304" pitchFamily="18" charset="0"/>
                <a:cs typeface="Times New Roman" panose="02020603050405020304" pitchFamily="18" charset="0"/>
              </a:rPr>
              <a:t> 1999).</a:t>
            </a:r>
            <a:r>
              <a:rPr lang="en-US" sz="2200" dirty="0">
                <a:solidFill>
                  <a:srgbClr val="0070C0"/>
                </a:solidFill>
                <a:latin typeface="Times New Roman" panose="02020603050405020304" pitchFamily="18" charset="0"/>
                <a:cs typeface="Times New Roman" panose="02020603050405020304" pitchFamily="18" charset="0"/>
              </a:rPr>
              <a:t> </a:t>
            </a:r>
          </a:p>
          <a:p>
            <a:pPr marL="514350" indent="-514350">
              <a:buFont typeface="+mj-lt"/>
              <a:buAutoNum type="alphaUcPeriod"/>
            </a:pPr>
            <a:r>
              <a:rPr lang="en-US" sz="2200" b="1" u="sng" dirty="0">
                <a:solidFill>
                  <a:srgbClr val="002060"/>
                </a:solidFill>
                <a:latin typeface="Times New Roman" panose="02020603050405020304" pitchFamily="18" charset="0"/>
                <a:cs typeface="Times New Roman" panose="02020603050405020304" pitchFamily="18" charset="0"/>
              </a:rPr>
              <a:t>Final explanation of the “so what”</a:t>
            </a:r>
            <a:r>
              <a:rPr lang="en-US" sz="2200" b="1" dirty="0">
                <a:solidFill>
                  <a:srgbClr val="002060"/>
                </a:solidFill>
                <a:latin typeface="Times New Roman" panose="02020603050405020304" pitchFamily="18" charset="0"/>
                <a:cs typeface="Times New Roman" panose="02020603050405020304" pitchFamily="18" charset="0"/>
              </a:rPr>
              <a:t>:</a:t>
            </a:r>
            <a:br>
              <a:rPr lang="en-US" sz="2200" b="1" dirty="0">
                <a:solidFill>
                  <a:srgbClr val="002060"/>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Anaya’s purpose of promoting syncretism was exceptionally described through </a:t>
            </a:r>
            <a:r>
              <a:rPr lang="en-US" sz="2200" dirty="0" err="1">
                <a:solidFill>
                  <a:schemeClr val="tx1"/>
                </a:solidFill>
                <a:latin typeface="Times New Roman" panose="02020603050405020304" pitchFamily="18" charset="0"/>
                <a:cs typeface="Times New Roman" panose="02020603050405020304" pitchFamily="18" charset="0"/>
              </a:rPr>
              <a:t>Ultima’s</a:t>
            </a:r>
            <a:r>
              <a:rPr lang="en-US" sz="2200" dirty="0">
                <a:solidFill>
                  <a:schemeClr val="tx1"/>
                </a:solidFill>
                <a:latin typeface="Times New Roman" panose="02020603050405020304" pitchFamily="18" charset="0"/>
                <a:cs typeface="Times New Roman" panose="02020603050405020304" pitchFamily="18" charset="0"/>
              </a:rPr>
              <a:t> cures juxtaposed with Catholicism in his novel. </a:t>
            </a:r>
          </a:p>
          <a:p>
            <a:pPr marL="514350" indent="-514350">
              <a:buFont typeface="+mj-lt"/>
              <a:buAutoNum type="alphaUcPeriod"/>
            </a:pPr>
            <a:r>
              <a:rPr lang="en-US" sz="2200" b="1" u="sng" dirty="0">
                <a:solidFill>
                  <a:srgbClr val="7030A0"/>
                </a:solidFill>
                <a:latin typeface="Times New Roman" panose="02020603050405020304" pitchFamily="18" charset="0"/>
                <a:cs typeface="Times New Roman" panose="02020603050405020304" pitchFamily="18" charset="0"/>
              </a:rPr>
              <a:t>Concluding Final Thought</a:t>
            </a:r>
            <a:r>
              <a:rPr lang="en-US" sz="2200" b="1" dirty="0">
                <a:solidFill>
                  <a:srgbClr val="7030A0"/>
                </a:solidFill>
                <a:latin typeface="Times New Roman" panose="02020603050405020304" pitchFamily="18" charset="0"/>
                <a:cs typeface="Times New Roman" panose="02020603050405020304" pitchFamily="18" charset="0"/>
              </a:rPr>
              <a:t>:</a:t>
            </a:r>
            <a:br>
              <a:rPr lang="en-US" sz="2200" b="1" u="sng" dirty="0">
                <a:solidFill>
                  <a:srgbClr val="FF0000"/>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For this reason, Anaya’s novel disseminated a whole new genre among American readers: Chicano Literature.</a:t>
            </a:r>
          </a:p>
        </p:txBody>
      </p:sp>
    </p:spTree>
    <p:extLst>
      <p:ext uri="{BB962C8B-B14F-4D97-AF65-F5344CB8AC3E}">
        <p14:creationId xmlns:p14="http://schemas.microsoft.com/office/powerpoint/2010/main" val="251806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iece of paper&#10;&#10;Description automatically generated">
            <a:extLst>
              <a:ext uri="{FF2B5EF4-FFF2-40B4-BE49-F238E27FC236}">
                <a16:creationId xmlns:a16="http://schemas.microsoft.com/office/drawing/2014/main" id="{C5BD1F05-520E-49DC-BAEE-5CD6E110A293}"/>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899" b="42483"/>
          <a:stretch/>
        </p:blipFill>
        <p:spPr>
          <a:xfrm>
            <a:off x="3430739" y="1798647"/>
            <a:ext cx="5329533" cy="4703506"/>
          </a:xfrm>
        </p:spPr>
      </p:pic>
      <p:sp>
        <p:nvSpPr>
          <p:cNvPr id="3" name="Title 2">
            <a:extLst>
              <a:ext uri="{FF2B5EF4-FFF2-40B4-BE49-F238E27FC236}">
                <a16:creationId xmlns:a16="http://schemas.microsoft.com/office/drawing/2014/main" id="{7C631789-3BA7-4198-ADC2-8E2CE9666BC1}"/>
              </a:ext>
            </a:extLst>
          </p:cNvPr>
          <p:cNvSpPr>
            <a:spLocks noGrp="1"/>
          </p:cNvSpPr>
          <p:nvPr>
            <p:ph type="title"/>
          </p:nvPr>
        </p:nvSpPr>
        <p:spPr/>
        <p:txBody>
          <a:bodyPr/>
          <a:lstStyle/>
          <a:p>
            <a:r>
              <a:rPr lang="en-US" dirty="0"/>
              <a:t>Horrible Conclusion paragraph from a real historian</a:t>
            </a:r>
          </a:p>
        </p:txBody>
      </p:sp>
    </p:spTree>
    <p:extLst>
      <p:ext uri="{BB962C8B-B14F-4D97-AF65-F5344CB8AC3E}">
        <p14:creationId xmlns:p14="http://schemas.microsoft.com/office/powerpoint/2010/main" val="286849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8900" y="-3173"/>
            <a:ext cx="10515600" cy="1069973"/>
          </a:xfrm>
        </p:spPr>
        <p:txBody>
          <a:bodyPr/>
          <a:lstStyle/>
          <a:p>
            <a:pPr eaLnBrk="1" hangingPunct="1"/>
            <a:r>
              <a:rPr lang="en-US" b="1" dirty="0">
                <a:solidFill>
                  <a:srgbClr val="0000FF"/>
                </a:solidFill>
                <a:latin typeface="Times New Roman" panose="02020603050405020304" pitchFamily="18" charset="0"/>
                <a:cs typeface="Times New Roman" panose="02020603050405020304" pitchFamily="18" charset="0"/>
              </a:rPr>
              <a:t>Conclusion</a:t>
            </a:r>
          </a:p>
        </p:txBody>
      </p:sp>
      <p:sp>
        <p:nvSpPr>
          <p:cNvPr id="6147" name="Rectangle 3"/>
          <p:cNvSpPr>
            <a:spLocks noGrp="1" noChangeArrowheads="1"/>
          </p:cNvSpPr>
          <p:nvPr>
            <p:ph sz="quarter" idx="1"/>
          </p:nvPr>
        </p:nvSpPr>
        <p:spPr>
          <a:xfrm>
            <a:off x="457200" y="1066800"/>
            <a:ext cx="10896600" cy="5110163"/>
          </a:xfrm>
        </p:spPr>
        <p:txBody>
          <a:bodyPr/>
          <a:lstStyle/>
          <a:p>
            <a:pPr lvl="1" eaLnBrk="1" hangingPunct="1">
              <a:buFontTx/>
              <a:buNone/>
            </a:pPr>
            <a:endParaRPr lang="en-US" sz="2000" dirty="0">
              <a:solidFill>
                <a:srgbClr val="FF6600"/>
              </a:solidFill>
            </a:endParaRPr>
          </a:p>
          <a:p>
            <a:pPr lvl="1" eaLnBrk="1" hangingPunct="1"/>
            <a:endParaRPr lang="en-US" dirty="0"/>
          </a:p>
        </p:txBody>
      </p:sp>
      <p:pic>
        <p:nvPicPr>
          <p:cNvPr id="2" name="Picture 1"/>
          <p:cNvPicPr>
            <a:picLocks noChangeAspect="1"/>
          </p:cNvPicPr>
          <p:nvPr/>
        </p:nvPicPr>
        <p:blipFill>
          <a:blip r:embed="rId2"/>
          <a:stretch>
            <a:fillRect/>
          </a:stretch>
        </p:blipFill>
        <p:spPr>
          <a:xfrm>
            <a:off x="742950" y="1174324"/>
            <a:ext cx="11032460" cy="4179151"/>
          </a:xfrm>
          <a:prstGeom prst="rect">
            <a:avLst/>
          </a:prstGeom>
        </p:spPr>
      </p:pic>
      <p:pic>
        <p:nvPicPr>
          <p:cNvPr id="4" name="Picture 3"/>
          <p:cNvPicPr>
            <a:picLocks noChangeAspect="1"/>
          </p:cNvPicPr>
          <p:nvPr/>
        </p:nvPicPr>
        <p:blipFill>
          <a:blip r:embed="rId3"/>
          <a:stretch>
            <a:fillRect/>
          </a:stretch>
        </p:blipFill>
        <p:spPr>
          <a:xfrm>
            <a:off x="922826" y="5460999"/>
            <a:ext cx="10852584" cy="1069973"/>
          </a:xfrm>
          <a:prstGeom prst="rect">
            <a:avLst/>
          </a:prstGeom>
        </p:spPr>
      </p:pic>
    </p:spTree>
    <p:extLst>
      <p:ext uri="{BB962C8B-B14F-4D97-AF65-F5344CB8AC3E}">
        <p14:creationId xmlns:p14="http://schemas.microsoft.com/office/powerpoint/2010/main" val="269721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76205"/>
            <a:ext cx="8458200" cy="787395"/>
          </a:xfrm>
        </p:spPr>
        <p:txBody>
          <a:bodyPr>
            <a:normAutofit fontScale="90000"/>
          </a:bodyPr>
          <a:lstStyle/>
          <a:p>
            <a:r>
              <a:rPr lang="en-US" sz="6200" b="1" dirty="0">
                <a:solidFill>
                  <a:srgbClr val="0000FF"/>
                </a:solidFill>
                <a:latin typeface="Times New Roman" panose="02020603050405020304" pitchFamily="18" charset="0"/>
                <a:cs typeface="Times New Roman" panose="02020603050405020304" pitchFamily="18" charset="0"/>
              </a:rPr>
              <a:t>Phrases to Avoid</a:t>
            </a:r>
          </a:p>
        </p:txBody>
      </p:sp>
      <p:sp>
        <p:nvSpPr>
          <p:cNvPr id="3" name="Content Placeholder 2"/>
          <p:cNvSpPr>
            <a:spLocks noGrp="1"/>
          </p:cNvSpPr>
          <p:nvPr>
            <p:ph idx="1"/>
          </p:nvPr>
        </p:nvSpPr>
        <p:spPr>
          <a:xfrm>
            <a:off x="584200" y="1065420"/>
            <a:ext cx="11252200" cy="5600077"/>
          </a:xfrm>
          <a:ln w="57150">
            <a:noFill/>
          </a:ln>
        </p:spPr>
        <p:txBody>
          <a:bodyPr>
            <a:normAutofit/>
          </a:bodyPr>
          <a:lstStyle/>
          <a:p>
            <a:r>
              <a:rPr lang="en-US" sz="4000" dirty="0"/>
              <a:t>To begin with</a:t>
            </a:r>
          </a:p>
          <a:p>
            <a:r>
              <a:rPr lang="en-US" sz="4000" b="1" dirty="0"/>
              <a:t>In Conclusion</a:t>
            </a:r>
          </a:p>
          <a:p>
            <a:r>
              <a:rPr lang="en-US" sz="4000" dirty="0">
                <a:solidFill>
                  <a:srgbClr val="FF0000"/>
                </a:solidFill>
              </a:rPr>
              <a:t>All in all/overall</a:t>
            </a:r>
          </a:p>
          <a:p>
            <a:r>
              <a:rPr lang="en-US" sz="4000" dirty="0">
                <a:solidFill>
                  <a:srgbClr val="FF0000"/>
                </a:solidFill>
              </a:rPr>
              <a:t>First, secondly, thirdly, lastly </a:t>
            </a:r>
            <a:r>
              <a:rPr lang="en-US" sz="4000" dirty="0"/>
              <a:t>(you are not making a list, you are proving an argument)</a:t>
            </a:r>
          </a:p>
          <a:p>
            <a:r>
              <a:rPr lang="en-US" sz="4000" dirty="0"/>
              <a:t>This shows that, This proves, </a:t>
            </a:r>
            <a:r>
              <a:rPr lang="en-US" sz="4000" dirty="0" err="1"/>
              <a:t>etc</a:t>
            </a:r>
            <a:r>
              <a:rPr lang="en-US" sz="4000" dirty="0"/>
              <a:t>…</a:t>
            </a:r>
          </a:p>
          <a:p>
            <a:r>
              <a:rPr lang="en-US" sz="4000" dirty="0"/>
              <a:t>Clearly, Obviously</a:t>
            </a:r>
            <a:r>
              <a:rPr lang="en-US" sz="4000"/>
              <a:t>, …</a:t>
            </a:r>
            <a:endParaRPr lang="en-US" sz="2800" dirty="0"/>
          </a:p>
        </p:txBody>
      </p:sp>
    </p:spTree>
    <p:extLst>
      <p:ext uri="{BB962C8B-B14F-4D97-AF65-F5344CB8AC3E}">
        <p14:creationId xmlns:p14="http://schemas.microsoft.com/office/powerpoint/2010/main" val="254050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76205"/>
            <a:ext cx="8458200" cy="787395"/>
          </a:xfrm>
        </p:spPr>
        <p:txBody>
          <a:bodyPr>
            <a:normAutofit fontScale="90000"/>
          </a:bodyPr>
          <a:lstStyle/>
          <a:p>
            <a:r>
              <a:rPr lang="en-US" sz="6200" b="1" dirty="0">
                <a:solidFill>
                  <a:srgbClr val="0000FF"/>
                </a:solidFill>
                <a:latin typeface="Times New Roman" panose="02020603050405020304" pitchFamily="18" charset="0"/>
                <a:cs typeface="Times New Roman" panose="02020603050405020304" pitchFamily="18" charset="0"/>
              </a:rPr>
              <a:t>Phrases to Watch</a:t>
            </a:r>
          </a:p>
        </p:txBody>
      </p:sp>
      <p:sp>
        <p:nvSpPr>
          <p:cNvPr id="3" name="Content Placeholder 2"/>
          <p:cNvSpPr>
            <a:spLocks noGrp="1"/>
          </p:cNvSpPr>
          <p:nvPr>
            <p:ph idx="1"/>
          </p:nvPr>
        </p:nvSpPr>
        <p:spPr>
          <a:xfrm>
            <a:off x="584200" y="1065420"/>
            <a:ext cx="11252200" cy="5600077"/>
          </a:xfrm>
          <a:ln w="57150">
            <a:noFill/>
          </a:ln>
        </p:spPr>
        <p:txBody>
          <a:bodyPr>
            <a:normAutofit lnSpcReduction="10000"/>
          </a:bodyPr>
          <a:lstStyle/>
          <a:p>
            <a:r>
              <a:rPr lang="en-US" sz="4000" dirty="0"/>
              <a:t>It is clear (must be supported)</a:t>
            </a:r>
          </a:p>
          <a:p>
            <a:r>
              <a:rPr lang="en-US" sz="4000" dirty="0"/>
              <a:t>Opinion statements!!</a:t>
            </a:r>
          </a:p>
          <a:p>
            <a:pPr lvl="1"/>
            <a:r>
              <a:rPr lang="en-US" sz="2800" dirty="0"/>
              <a:t>Don’t say things like obviously evil/corrupt OR make assumptions without backing it up with clear facts!</a:t>
            </a:r>
          </a:p>
          <a:p>
            <a:pPr lvl="1"/>
            <a:r>
              <a:rPr lang="en-US" sz="2800" dirty="0"/>
              <a:t>Especially with modern issues, don’t take speculation and opinion as fact. Unless there is definitive proof, it is not fact. </a:t>
            </a:r>
          </a:p>
          <a:p>
            <a:pPr lvl="1"/>
            <a:r>
              <a:rPr lang="en-US" sz="2800" b="1" dirty="0"/>
              <a:t>Your speculation about the intentions of another country’s leader is NOT fact!!</a:t>
            </a:r>
          </a:p>
          <a:p>
            <a:pPr lvl="2"/>
            <a:r>
              <a:rPr lang="en-US" sz="2800" dirty="0"/>
              <a:t>Ex: North Korea is an obvious threat. Their actions clearly show that they are corrupt and will send the world into war.</a:t>
            </a:r>
          </a:p>
          <a:p>
            <a:pPr lvl="2"/>
            <a:r>
              <a:rPr lang="en-US" sz="2800" dirty="0">
                <a:solidFill>
                  <a:srgbClr val="FF0000"/>
                </a:solidFill>
              </a:rPr>
              <a:t>This has not been proven!! </a:t>
            </a:r>
            <a:r>
              <a:rPr lang="en-US" sz="2800" dirty="0"/>
              <a:t>This is speculation. It is an ongoing conflict that is yet to be resolved (and is currently leaning the opposite way…)</a:t>
            </a:r>
          </a:p>
          <a:p>
            <a:pPr lvl="2"/>
            <a:endParaRPr lang="en-US" dirty="0"/>
          </a:p>
        </p:txBody>
      </p:sp>
    </p:spTree>
    <p:extLst>
      <p:ext uri="{BB962C8B-B14F-4D97-AF65-F5344CB8AC3E}">
        <p14:creationId xmlns:p14="http://schemas.microsoft.com/office/powerpoint/2010/main" val="39203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41"/>
            <a:ext cx="10515600" cy="1325563"/>
          </a:xfrm>
        </p:spPr>
        <p:txBody>
          <a:bodyPr/>
          <a:lstStyle/>
          <a:p>
            <a:r>
              <a:rPr lang="en-US" dirty="0">
                <a:latin typeface="Times New Roman" panose="02020603050405020304" pitchFamily="18" charset="0"/>
                <a:cs typeface="Times New Roman" panose="02020603050405020304" pitchFamily="18" charset="0"/>
              </a:rPr>
              <a:t>Integrated Essay: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Introduction Paragraph</a:t>
            </a:r>
          </a:p>
        </p:txBody>
      </p:sp>
      <p:sp>
        <p:nvSpPr>
          <p:cNvPr id="3" name="Content Placeholder 2"/>
          <p:cNvSpPr>
            <a:spLocks noGrp="1"/>
          </p:cNvSpPr>
          <p:nvPr>
            <p:ph idx="1"/>
          </p:nvPr>
        </p:nvSpPr>
        <p:spPr>
          <a:xfrm>
            <a:off x="507448" y="1574801"/>
            <a:ext cx="6980030" cy="5283199"/>
          </a:xfrm>
        </p:spPr>
        <p:txBody>
          <a:bodyPr>
            <a:normAutofit/>
          </a:bodyPr>
          <a:lstStyle/>
          <a:p>
            <a:pPr marL="514350" indent="-514350">
              <a:buFont typeface="+mj-lt"/>
              <a:buAutoNum type="alphaUcPeriod"/>
            </a:pPr>
            <a:r>
              <a:rPr lang="en-US" sz="2200" b="1" u="sng" dirty="0">
                <a:solidFill>
                  <a:srgbClr val="7030A0"/>
                </a:solidFill>
                <a:latin typeface="Times New Roman" panose="02020603050405020304" pitchFamily="18" charset="0"/>
                <a:cs typeface="Times New Roman" panose="02020603050405020304" pitchFamily="18" charset="0"/>
              </a:rPr>
              <a:t>HOOK: Engage your readers. </a:t>
            </a:r>
            <a:endParaRPr lang="en-US" sz="2200"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2200" b="1" u="sng" dirty="0">
                <a:solidFill>
                  <a:srgbClr val="0070C0"/>
                </a:solidFill>
                <a:latin typeface="Times New Roman" panose="02020603050405020304" pitchFamily="18" charset="0"/>
                <a:cs typeface="Times New Roman" panose="02020603050405020304" pitchFamily="18" charset="0"/>
              </a:rPr>
              <a:t>PURPOSE: Briefly explain the context and/or purpose for you essay.</a:t>
            </a:r>
          </a:p>
          <a:p>
            <a:pPr marL="514350" indent="-514350">
              <a:buFont typeface="+mj-lt"/>
              <a:buAutoNum type="alphaUcPeriod"/>
            </a:pPr>
            <a:r>
              <a:rPr lang="en-US" sz="2200" b="1" u="sng" dirty="0">
                <a:solidFill>
                  <a:srgbClr val="00B050"/>
                </a:solidFill>
                <a:latin typeface="Times New Roman" panose="02020603050405020304" pitchFamily="18" charset="0"/>
                <a:cs typeface="Times New Roman" panose="02020603050405020304" pitchFamily="18" charset="0"/>
              </a:rPr>
              <a:t>ETHOS: Show the reader your knowledge by explaining key term(s,  phrase(s), or people.</a:t>
            </a:r>
          </a:p>
          <a:p>
            <a:pPr marL="514350" indent="-514350">
              <a:buFont typeface="+mj-lt"/>
              <a:buAutoNum type="alphaUcPeriod"/>
            </a:pPr>
            <a:r>
              <a:rPr lang="en-US" sz="2200" b="1" u="sng" dirty="0">
                <a:solidFill>
                  <a:srgbClr val="FF0000"/>
                </a:solidFill>
                <a:latin typeface="Times New Roman" panose="02020603050405020304" pitchFamily="18" charset="0"/>
                <a:cs typeface="Times New Roman" panose="02020603050405020304" pitchFamily="18" charset="0"/>
              </a:rPr>
              <a:t>Thesis Statement.</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solidFill>
                  <a:schemeClr val="tx1"/>
                </a:solidFill>
                <a:latin typeface="Times New Roman" panose="02020603050405020304" pitchFamily="18" charset="0"/>
                <a:cs typeface="Times New Roman" panose="02020603050405020304" pitchFamily="18" charset="0"/>
              </a:rPr>
              <a:t>Ethos: </a:t>
            </a:r>
            <a:r>
              <a:rPr lang="en-US" sz="2200" dirty="0">
                <a:solidFill>
                  <a:schemeClr val="tx1"/>
                </a:solidFill>
                <a:latin typeface="Times New Roman" panose="02020603050405020304" pitchFamily="18" charset="0"/>
                <a:cs typeface="Times New Roman" panose="02020603050405020304" pitchFamily="18" charset="0"/>
              </a:rPr>
              <a:t>means the credibility, trustworthiness, or knowledge of the speaker or writer.  Prove to your readers you understand the literary, cultural or other terms/techniques you’re writing about by </a:t>
            </a:r>
            <a:r>
              <a:rPr lang="en-US" sz="2200" b="1" dirty="0">
                <a:solidFill>
                  <a:schemeClr val="tx1"/>
                </a:solidFill>
                <a:latin typeface="Times New Roman" panose="02020603050405020304" pitchFamily="18" charset="0"/>
                <a:cs typeface="Times New Roman" panose="02020603050405020304" pitchFamily="18" charset="0"/>
              </a:rPr>
              <a:t>explaining them in your own words</a:t>
            </a:r>
            <a:r>
              <a:rPr lang="en-US" sz="2200" dirty="0">
                <a:solidFill>
                  <a:schemeClr val="tx1"/>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381" b="97917" l="2744" r="96951"/>
                    </a14:imgEffect>
                  </a14:imgLayer>
                </a14:imgProps>
              </a:ext>
            </a:extLst>
          </a:blip>
          <a:stretch>
            <a:fillRect/>
          </a:stretch>
        </p:blipFill>
        <p:spPr>
          <a:xfrm>
            <a:off x="7633702" y="1908659"/>
            <a:ext cx="4224207" cy="4327236"/>
          </a:xfrm>
          <a:prstGeom prst="rect">
            <a:avLst/>
          </a:prstGeom>
        </p:spPr>
      </p:pic>
    </p:spTree>
    <p:extLst>
      <p:ext uri="{BB962C8B-B14F-4D97-AF65-F5344CB8AC3E}">
        <p14:creationId xmlns:p14="http://schemas.microsoft.com/office/powerpoint/2010/main" val="42563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frica">
            <a:extLst>
              <a:ext uri="{FF2B5EF4-FFF2-40B4-BE49-F238E27FC236}">
                <a16:creationId xmlns:a16="http://schemas.microsoft.com/office/drawing/2014/main" id="{CD9B65D5-5C7B-451A-938C-2B4E027F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sz="7200" dirty="0">
                <a:latin typeface="Times New Roman" panose="02020603050405020304" pitchFamily="18" charset="0"/>
                <a:cs typeface="Times New Roman" panose="02020603050405020304" pitchFamily="18" charset="0"/>
              </a:rPr>
              <a:t>A. HOOK</a:t>
            </a:r>
          </a:p>
        </p:txBody>
      </p:sp>
      <p:sp>
        <p:nvSpPr>
          <p:cNvPr id="3" name="Content Placeholder 2"/>
          <p:cNvSpPr>
            <a:spLocks noGrp="1"/>
          </p:cNvSpPr>
          <p:nvPr>
            <p:ph idx="1"/>
          </p:nvPr>
        </p:nvSpPr>
        <p:spPr>
          <a:xfrm>
            <a:off x="518767" y="1616764"/>
            <a:ext cx="11154466" cy="5241236"/>
          </a:xfrm>
        </p:spPr>
        <p:txBody>
          <a:bodyPr>
            <a:normAutofit lnSpcReduction="10000"/>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A successful </a:t>
            </a:r>
            <a:r>
              <a:rPr lang="en-US" sz="2400" b="1" dirty="0">
                <a:solidFill>
                  <a:srgbClr val="7030A0"/>
                </a:solidFill>
                <a:latin typeface="Times New Roman" panose="02020603050405020304" pitchFamily="18" charset="0"/>
                <a:cs typeface="Times New Roman" panose="02020603050405020304" pitchFamily="18" charset="0"/>
              </a:rPr>
              <a:t>hook</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will be broad, interesting, and engaging for readers.  An amazing </a:t>
            </a:r>
            <a:r>
              <a:rPr lang="en-US" sz="2400" b="1" dirty="0">
                <a:solidFill>
                  <a:srgbClr val="7030A0"/>
                </a:solidFill>
                <a:latin typeface="Times New Roman" panose="02020603050405020304" pitchFamily="18" charset="0"/>
                <a:cs typeface="Times New Roman" panose="02020603050405020304" pitchFamily="18" charset="0"/>
              </a:rPr>
              <a:t>hook</a:t>
            </a:r>
            <a:r>
              <a:rPr lang="en-US" sz="2400" dirty="0">
                <a:solidFill>
                  <a:schemeClr val="tx1"/>
                </a:solidFill>
                <a:latin typeface="Times New Roman" panose="02020603050405020304" pitchFamily="18" charset="0"/>
                <a:cs typeface="Times New Roman" panose="02020603050405020304" pitchFamily="18" charset="0"/>
              </a:rPr>
              <a:t> will be very meaningful even </a:t>
            </a:r>
            <a:r>
              <a:rPr lang="en-US" sz="2400" i="1" dirty="0">
                <a:solidFill>
                  <a:schemeClr val="tx1"/>
                </a:solidFill>
                <a:latin typeface="Times New Roman" panose="02020603050405020304" pitchFamily="18" charset="0"/>
                <a:cs typeface="Times New Roman" panose="02020603050405020304" pitchFamily="18" charset="0"/>
              </a:rPr>
              <a:t>after</a:t>
            </a:r>
            <a:r>
              <a:rPr lang="en-US" sz="2400" dirty="0">
                <a:solidFill>
                  <a:schemeClr val="tx1"/>
                </a:solidFill>
                <a:latin typeface="Times New Roman" panose="02020603050405020304" pitchFamily="18" charset="0"/>
                <a:cs typeface="Times New Roman" panose="02020603050405020304" pitchFamily="18" charset="0"/>
              </a:rPr>
              <a:t> the reader has finished reading your essay.  There are a few main strategies to do this:</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An interesting </a:t>
            </a:r>
            <a:r>
              <a:rPr lang="en-US" sz="2400" b="1" dirty="0">
                <a:solidFill>
                  <a:schemeClr val="tx1"/>
                </a:solidFill>
                <a:latin typeface="Times New Roman" panose="02020603050405020304" pitchFamily="18" charset="0"/>
                <a:cs typeface="Times New Roman" panose="02020603050405020304" pitchFamily="18" charset="0"/>
              </a:rPr>
              <a:t>quotation</a:t>
            </a:r>
            <a:r>
              <a:rPr lang="en-US" sz="2400" dirty="0">
                <a:solidFill>
                  <a:schemeClr val="tx1"/>
                </a:solidFill>
                <a:latin typeface="Times New Roman" panose="02020603050405020304" pitchFamily="18" charset="0"/>
                <a:cs typeface="Times New Roman" panose="02020603050405020304" pitchFamily="18" charset="0"/>
              </a:rPr>
              <a:t> backwards integrated.</a:t>
            </a:r>
          </a:p>
          <a:p>
            <a:pPr marL="731520" lvl="1" indent="-457200">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Don’t do a random person or someone unrelated.  Example: Don’t use Nelson Mandela unless your paper is about South Africa.</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An </a:t>
            </a:r>
            <a:r>
              <a:rPr lang="en-US" sz="2400" b="1" dirty="0">
                <a:solidFill>
                  <a:schemeClr val="tx1"/>
                </a:solidFill>
                <a:latin typeface="Times New Roman" panose="02020603050405020304" pitchFamily="18" charset="0"/>
                <a:cs typeface="Times New Roman" panose="02020603050405020304" pitchFamily="18" charset="0"/>
              </a:rPr>
              <a:t>anecdote</a:t>
            </a:r>
            <a:r>
              <a:rPr lang="en-US" sz="2400" dirty="0">
                <a:solidFill>
                  <a:schemeClr val="tx1"/>
                </a:solidFill>
                <a:latin typeface="Times New Roman" panose="02020603050405020304" pitchFamily="18" charset="0"/>
                <a:cs typeface="Times New Roman" panose="02020603050405020304" pitchFamily="18" charset="0"/>
              </a:rPr>
              <a:t> (short story), can be personal, needs to be on topic.</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surprising fact</a:t>
            </a:r>
            <a:r>
              <a:rPr lang="en-US" sz="2400" dirty="0">
                <a:solidFill>
                  <a:schemeClr val="tx1"/>
                </a:solidFill>
                <a:latin typeface="Times New Roman" panose="02020603050405020304" pitchFamily="18" charset="0"/>
                <a:cs typeface="Times New Roman" panose="02020603050405020304" pitchFamily="18" charset="0"/>
              </a:rPr>
              <a:t> related to your topic.</a:t>
            </a:r>
          </a:p>
          <a:p>
            <a:pPr marL="0" indent="0" algn="r">
              <a:buNone/>
            </a:pPr>
            <a:r>
              <a:rPr lang="en-US" sz="1800" b="1" dirty="0">
                <a:solidFill>
                  <a:schemeClr val="tx1"/>
                </a:solidFill>
                <a:latin typeface="Times New Roman" panose="02020603050405020304" pitchFamily="18" charset="0"/>
                <a:cs typeface="Times New Roman" panose="02020603050405020304" pitchFamily="18" charset="0"/>
              </a:rPr>
              <a:t>Note</a:t>
            </a:r>
            <a:r>
              <a:rPr lang="en-US" sz="1800" dirty="0">
                <a:solidFill>
                  <a:schemeClr val="tx1"/>
                </a:solidFill>
                <a:latin typeface="Times New Roman" panose="02020603050405020304" pitchFamily="18" charset="0"/>
                <a:cs typeface="Times New Roman" panose="02020603050405020304" pitchFamily="18" charset="0"/>
              </a:rPr>
              <a:t>: the order of these things is your teachers’ preference.  The farther down you go, the more words it takes (bad) plus a </a:t>
            </a:r>
            <a:r>
              <a:rPr lang="en-US" sz="1800" b="1" dirty="0">
                <a:solidFill>
                  <a:srgbClr val="7030A0"/>
                </a:solidFill>
                <a:latin typeface="Times New Roman" panose="02020603050405020304" pitchFamily="18" charset="0"/>
                <a:cs typeface="Times New Roman" panose="02020603050405020304" pitchFamily="18" charset="0"/>
              </a:rPr>
              <a:t>hook</a:t>
            </a:r>
            <a:r>
              <a:rPr lang="en-US" sz="1800" dirty="0">
                <a:solidFill>
                  <a:schemeClr val="tx1"/>
                </a:solidFill>
                <a:latin typeface="Times New Roman" panose="02020603050405020304" pitchFamily="18" charset="0"/>
                <a:cs typeface="Times New Roman" panose="02020603050405020304" pitchFamily="18" charset="0"/>
              </a:rPr>
              <a:t> is worth approximately between 0-1% of your final grade. </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Please </a:t>
            </a:r>
            <a:r>
              <a:rPr lang="en-US" sz="2400" b="1" dirty="0">
                <a:solidFill>
                  <a:schemeClr val="tx1"/>
                </a:solidFill>
                <a:latin typeface="Times New Roman" panose="02020603050405020304" pitchFamily="18" charset="0"/>
                <a:cs typeface="Times New Roman" panose="02020603050405020304" pitchFamily="18" charset="0"/>
              </a:rPr>
              <a:t>never</a:t>
            </a:r>
            <a:r>
              <a:rPr lang="en-US" sz="2400" dirty="0">
                <a:solidFill>
                  <a:schemeClr val="tx1"/>
                </a:solidFill>
                <a:latin typeface="Times New Roman" panose="02020603050405020304" pitchFamily="18" charset="0"/>
                <a:cs typeface="Times New Roman" panose="02020603050405020304" pitchFamily="18" charset="0"/>
              </a:rPr>
              <a:t> ever:</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Ask a rhetorical question. Seriously.  There has never been a good one.</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Give a dictionary definition. This isn’t 8</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grade. </a:t>
            </a:r>
          </a:p>
          <a:p>
            <a:pPr marL="457200" indent="-457200">
              <a:buFont typeface="+mj-lt"/>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89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frica">
            <a:extLst>
              <a:ext uri="{FF2B5EF4-FFF2-40B4-BE49-F238E27FC236}">
                <a16:creationId xmlns:a16="http://schemas.microsoft.com/office/drawing/2014/main" id="{CD9B65D5-5C7B-451A-938C-2B4E027F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sz="7200" dirty="0">
                <a:latin typeface="Times New Roman" panose="02020603050405020304" pitchFamily="18" charset="0"/>
                <a:cs typeface="Times New Roman" panose="02020603050405020304" pitchFamily="18" charset="0"/>
              </a:rPr>
              <a:t>HOOK Examples</a:t>
            </a:r>
          </a:p>
        </p:txBody>
      </p:sp>
      <p:sp>
        <p:nvSpPr>
          <p:cNvPr id="3" name="Content Placeholder 2"/>
          <p:cNvSpPr>
            <a:spLocks noGrp="1"/>
          </p:cNvSpPr>
          <p:nvPr>
            <p:ph idx="1"/>
          </p:nvPr>
        </p:nvSpPr>
        <p:spPr>
          <a:xfrm>
            <a:off x="518767" y="1714500"/>
            <a:ext cx="11154466" cy="4938091"/>
          </a:xfrm>
        </p:spPr>
        <p:txBody>
          <a:bodyPr>
            <a:normAutofit fontScale="92500"/>
          </a:bodyPr>
          <a:lstStyle/>
          <a:p>
            <a:pPr marL="0" indent="0">
              <a:buNone/>
            </a:pPr>
            <a:r>
              <a:rPr lang="en-US" sz="2400" b="1" dirty="0">
                <a:solidFill>
                  <a:schemeClr val="tx1"/>
                </a:solidFill>
                <a:latin typeface="Times New Roman" panose="02020603050405020304" pitchFamily="18" charset="0"/>
                <a:cs typeface="Times New Roman" panose="02020603050405020304" pitchFamily="18" charset="0"/>
              </a:rPr>
              <a:t>Quotes</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r>
              <a:rPr lang="en-US" sz="2400" dirty="0">
                <a:solidFill>
                  <a:schemeClr val="tx1"/>
                </a:solidFill>
                <a:latin typeface="Times New Roman" panose="02020603050405020304" pitchFamily="18" charset="0"/>
                <a:cs typeface="Times New Roman" panose="02020603050405020304" pitchFamily="18" charset="0"/>
              </a:rPr>
              <a:t>Martin Luther King Jr. once said “we must learn to live together as  brothers, or we will perish as fools.” (Citation).  American in the 1960’s was a divided state.</a:t>
            </a:r>
          </a:p>
          <a:p>
            <a:pPr marL="617220" lvl="1" indent="-342900"/>
            <a:r>
              <a:rPr lang="en-US" dirty="0">
                <a:solidFill>
                  <a:schemeClr val="tx1"/>
                </a:solidFill>
                <a:latin typeface="Times New Roman" panose="02020603050405020304" pitchFamily="18" charset="0"/>
                <a:cs typeface="Times New Roman" panose="02020603050405020304" pitchFamily="18" charset="0"/>
              </a:rPr>
              <a:t>Notice the </a:t>
            </a:r>
            <a:r>
              <a:rPr lang="en-US" b="1" dirty="0">
                <a:solidFill>
                  <a:schemeClr val="tx1"/>
                </a:solidFill>
                <a:latin typeface="Times New Roman" panose="02020603050405020304" pitchFamily="18" charset="0"/>
                <a:cs typeface="Times New Roman" panose="02020603050405020304" pitchFamily="18" charset="0"/>
              </a:rPr>
              <a:t>integration</a:t>
            </a:r>
            <a:r>
              <a:rPr lang="en-US" dirty="0">
                <a:solidFill>
                  <a:schemeClr val="tx1"/>
                </a:solidFill>
                <a:latin typeface="Times New Roman" panose="02020603050405020304" pitchFamily="18" charset="0"/>
                <a:cs typeface="Times New Roman" panose="02020603050405020304" pitchFamily="18" charset="0"/>
              </a:rPr>
              <a:t> and </a:t>
            </a:r>
            <a:r>
              <a:rPr lang="en-US" b="1" dirty="0">
                <a:solidFill>
                  <a:schemeClr val="tx1"/>
                </a:solidFill>
                <a:latin typeface="Times New Roman" panose="02020603050405020304" pitchFamily="18" charset="0"/>
                <a:cs typeface="Times New Roman" panose="02020603050405020304" pitchFamily="18" charset="0"/>
              </a:rPr>
              <a:t>citation</a:t>
            </a: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highlight>
                  <a:srgbClr val="FFFF00"/>
                </a:highlight>
                <a:latin typeface="Times New Roman" panose="02020603050405020304" pitchFamily="18" charset="0"/>
                <a:cs typeface="Times New Roman" panose="02020603050405020304" pitchFamily="18" charset="0"/>
              </a:rPr>
              <a:t>good</a:t>
            </a:r>
            <a:r>
              <a:rPr lang="en-US" dirty="0">
                <a:solidFill>
                  <a:schemeClr val="tx1"/>
                </a:solidFill>
                <a:latin typeface="Times New Roman" panose="02020603050405020304" pitchFamily="18" charset="0"/>
                <a:cs typeface="Times New Roman" panose="02020603050405020304" pitchFamily="18" charset="0"/>
              </a:rPr>
              <a:t>)</a:t>
            </a:r>
          </a:p>
          <a:p>
            <a:pPr marL="617220" lvl="1" indent="-342900"/>
            <a:r>
              <a:rPr lang="en-US" dirty="0">
                <a:solidFill>
                  <a:schemeClr val="tx1"/>
                </a:solidFill>
                <a:latin typeface="Times New Roman" panose="02020603050405020304" pitchFamily="18" charset="0"/>
                <a:cs typeface="Times New Roman" panose="02020603050405020304" pitchFamily="18" charset="0"/>
              </a:rPr>
              <a:t>Notice the </a:t>
            </a:r>
            <a:r>
              <a:rPr lang="en-US" b="1" dirty="0">
                <a:solidFill>
                  <a:schemeClr val="tx1"/>
                </a:solidFill>
                <a:latin typeface="Times New Roman" panose="02020603050405020304" pitchFamily="18" charset="0"/>
                <a:cs typeface="Times New Roman" panose="02020603050405020304" pitchFamily="18" charset="0"/>
              </a:rPr>
              <a:t>lack of transition</a:t>
            </a:r>
            <a:r>
              <a:rPr lang="en-US"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highlight>
                  <a:srgbClr val="00FF00"/>
                </a:highlight>
                <a:latin typeface="Times New Roman" panose="02020603050405020304" pitchFamily="18" charset="0"/>
                <a:cs typeface="Times New Roman" panose="02020603050405020304" pitchFamily="18" charset="0"/>
              </a:rPr>
              <a:t>bad</a:t>
            </a:r>
            <a:r>
              <a:rPr lang="en-US" dirty="0">
                <a:solidFill>
                  <a:schemeClr val="tx1"/>
                </a:solidFill>
                <a:latin typeface="Times New Roman" panose="02020603050405020304" pitchFamily="18" charset="0"/>
                <a:cs typeface="Times New Roman" panose="02020603050405020304" pitchFamily="18" charset="0"/>
              </a:rPr>
              <a:t>) – author did not address the quote.</a:t>
            </a:r>
          </a:p>
          <a:p>
            <a:pPr marL="617220" lvl="1" indent="-342900"/>
            <a:r>
              <a:rPr lang="en-US" dirty="0">
                <a:solidFill>
                  <a:schemeClr val="tx1"/>
                </a:solidFill>
                <a:latin typeface="Times New Roman" panose="02020603050405020304" pitchFamily="18" charset="0"/>
                <a:cs typeface="Times New Roman" panose="02020603050405020304" pitchFamily="18" charset="0"/>
              </a:rPr>
              <a:t>Notice the ‘</a:t>
            </a:r>
            <a:r>
              <a:rPr lang="en-US" i="1" dirty="0">
                <a:solidFill>
                  <a:schemeClr val="tx1"/>
                </a:solidFill>
                <a:latin typeface="Times New Roman" panose="02020603050405020304" pitchFamily="18" charset="0"/>
                <a:cs typeface="Times New Roman" panose="02020603050405020304" pitchFamily="18" charset="0"/>
              </a:rPr>
              <a:t>Person once said</a:t>
            </a:r>
            <a:r>
              <a:rPr lang="en-US" dirty="0">
                <a:solidFill>
                  <a:schemeClr val="tx1"/>
                </a:solidFill>
                <a:latin typeface="Times New Roman" panose="02020603050405020304" pitchFamily="18" charset="0"/>
                <a:cs typeface="Times New Roman" panose="02020603050405020304" pitchFamily="18" charset="0"/>
              </a:rPr>
              <a:t>’ structure (</a:t>
            </a:r>
            <a:r>
              <a:rPr lang="en-US" dirty="0">
                <a:solidFill>
                  <a:schemeClr val="tx1"/>
                </a:solidFill>
                <a:highlight>
                  <a:srgbClr val="00FF00"/>
                </a:highlight>
                <a:latin typeface="Times New Roman" panose="02020603050405020304" pitchFamily="18" charset="0"/>
                <a:cs typeface="Times New Roman" panose="02020603050405020304" pitchFamily="18" charset="0"/>
              </a:rPr>
              <a:t>bad</a:t>
            </a:r>
            <a:r>
              <a:rPr lang="en-US" dirty="0">
                <a:solidFill>
                  <a:schemeClr val="tx1"/>
                </a:solidFill>
                <a:latin typeface="Times New Roman" panose="02020603050405020304" pitchFamily="18" charset="0"/>
                <a:cs typeface="Times New Roman" panose="02020603050405020304" pitchFamily="18" charset="0"/>
              </a:rPr>
              <a:t>)</a:t>
            </a:r>
          </a:p>
          <a:p>
            <a:pPr marL="342900" indent="-342900"/>
            <a:r>
              <a:rPr lang="en-US" sz="2400" dirty="0">
                <a:solidFill>
                  <a:schemeClr val="tx1"/>
                </a:solidFill>
                <a:latin typeface="Times New Roman" panose="02020603050405020304" pitchFamily="18" charset="0"/>
                <a:cs typeface="Times New Roman" panose="02020603050405020304" pitchFamily="18" charset="0"/>
              </a:rPr>
              <a:t>“‘Gentlemen,’ concluded Mr. Pilkington, ‘gentlemen, I give you a toast: To the prosperity of Animal Farm!’” in the narratives Animal Farm and Persepolis the working class is mistreated to benefit those governing them (Orwell 138). </a:t>
            </a:r>
          </a:p>
          <a:p>
            <a:pPr marL="617220" lvl="1" indent="-342900"/>
            <a:r>
              <a:rPr lang="en-US" dirty="0">
                <a:solidFill>
                  <a:schemeClr val="tx1"/>
                </a:solidFill>
                <a:latin typeface="Times New Roman" panose="02020603050405020304" pitchFamily="18" charset="0"/>
                <a:cs typeface="Times New Roman" panose="02020603050405020304" pitchFamily="18" charset="0"/>
              </a:rPr>
              <a:t>Notice how it is ‘</a:t>
            </a:r>
            <a:r>
              <a:rPr lang="en-US" b="1" dirty="0">
                <a:solidFill>
                  <a:schemeClr val="tx1"/>
                </a:solidFill>
                <a:latin typeface="Times New Roman" panose="02020603050405020304" pitchFamily="18" charset="0"/>
                <a:cs typeface="Times New Roman" panose="02020603050405020304" pitchFamily="18" charset="0"/>
              </a:rPr>
              <a:t>backwards</a:t>
            </a:r>
            <a:r>
              <a:rPr lang="en-US" dirty="0">
                <a:solidFill>
                  <a:schemeClr val="tx1"/>
                </a:solidFill>
                <a:latin typeface="Times New Roman" panose="02020603050405020304" pitchFamily="18" charset="0"/>
                <a:cs typeface="Times New Roman" panose="02020603050405020304" pitchFamily="18" charset="0"/>
              </a:rPr>
              <a:t>’ integrated (</a:t>
            </a:r>
            <a:r>
              <a:rPr lang="en-US" dirty="0">
                <a:solidFill>
                  <a:schemeClr val="tx1"/>
                </a:solidFill>
                <a:highlight>
                  <a:srgbClr val="FFFF00"/>
                </a:highlight>
                <a:latin typeface="Times New Roman" panose="02020603050405020304" pitchFamily="18" charset="0"/>
                <a:cs typeface="Times New Roman" panose="02020603050405020304" pitchFamily="18" charset="0"/>
              </a:rPr>
              <a:t>good</a:t>
            </a:r>
            <a:r>
              <a:rPr lang="en-US" dirty="0">
                <a:solidFill>
                  <a:schemeClr val="tx1"/>
                </a:solidFill>
                <a:latin typeface="Times New Roman" panose="02020603050405020304" pitchFamily="18" charset="0"/>
                <a:cs typeface="Times New Roman" panose="02020603050405020304" pitchFamily="18" charset="0"/>
              </a:rPr>
              <a:t>)</a:t>
            </a:r>
          </a:p>
          <a:p>
            <a:pPr marL="342900" indent="-342900"/>
            <a:r>
              <a:rPr lang="en-US" sz="2200" dirty="0">
                <a:solidFill>
                  <a:schemeClr val="tx1"/>
                </a:solidFill>
                <a:latin typeface="Times New Roman" panose="02020603050405020304" pitchFamily="18" charset="0"/>
                <a:cs typeface="Times New Roman" panose="02020603050405020304" pitchFamily="18" charset="0"/>
              </a:rPr>
              <a:t>“There is power here, power that can fill a man with satisfaction,” in </a:t>
            </a:r>
            <a:r>
              <a:rPr lang="en-US" sz="2200" i="1" dirty="0">
                <a:solidFill>
                  <a:schemeClr val="tx1"/>
                </a:solidFill>
                <a:latin typeface="Times New Roman" panose="02020603050405020304" pitchFamily="18" charset="0"/>
                <a:cs typeface="Times New Roman" panose="02020603050405020304" pitchFamily="18" charset="0"/>
              </a:rPr>
              <a:t>Bless Me, Ultima</a:t>
            </a:r>
            <a:r>
              <a:rPr lang="en-US" sz="2200" dirty="0">
                <a:solidFill>
                  <a:schemeClr val="tx1"/>
                </a:solidFill>
                <a:latin typeface="Times New Roman" panose="02020603050405020304" pitchFamily="18" charset="0"/>
                <a:cs typeface="Times New Roman" panose="02020603050405020304" pitchFamily="18" charset="0"/>
              </a:rPr>
              <a:t> Antonio is surrounded by a world with competing powers that call into question his beliefs and identity (Anaya 229).</a:t>
            </a:r>
          </a:p>
        </p:txBody>
      </p:sp>
    </p:spTree>
    <p:extLst>
      <p:ext uri="{BB962C8B-B14F-4D97-AF65-F5344CB8AC3E}">
        <p14:creationId xmlns:p14="http://schemas.microsoft.com/office/powerpoint/2010/main" val="22405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887" y="1094961"/>
            <a:ext cx="11088226" cy="5372100"/>
          </a:xfrm>
          <a:prstGeom prst="rect">
            <a:avLst/>
          </a:prstGeom>
        </p:spPr>
      </p:pic>
      <p:sp>
        <p:nvSpPr>
          <p:cNvPr id="3" name="TextBox 2"/>
          <p:cNvSpPr txBox="1"/>
          <p:nvPr/>
        </p:nvSpPr>
        <p:spPr>
          <a:xfrm>
            <a:off x="114300" y="155448"/>
            <a:ext cx="7041874"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Not OK</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Not Integrated if it is your sub title</a:t>
            </a:r>
          </a:p>
        </p:txBody>
      </p:sp>
      <p:sp>
        <p:nvSpPr>
          <p:cNvPr id="4" name="Right Arrow 3"/>
          <p:cNvSpPr/>
          <p:nvPr/>
        </p:nvSpPr>
        <p:spPr>
          <a:xfrm rot="2350018">
            <a:off x="1876890" y="1546672"/>
            <a:ext cx="1446257" cy="48253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4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frica">
            <a:extLst>
              <a:ext uri="{FF2B5EF4-FFF2-40B4-BE49-F238E27FC236}">
                <a16:creationId xmlns:a16="http://schemas.microsoft.com/office/drawing/2014/main" id="{CD9B65D5-5C7B-451A-938C-2B4E027F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sz="7200" dirty="0">
                <a:latin typeface="Times New Roman" panose="02020603050405020304" pitchFamily="18" charset="0"/>
                <a:cs typeface="Times New Roman" panose="02020603050405020304" pitchFamily="18" charset="0"/>
              </a:rPr>
              <a:t>HOOK Examples</a:t>
            </a:r>
          </a:p>
        </p:txBody>
      </p:sp>
      <p:sp>
        <p:nvSpPr>
          <p:cNvPr id="3" name="Content Placeholder 2"/>
          <p:cNvSpPr>
            <a:spLocks noGrp="1"/>
          </p:cNvSpPr>
          <p:nvPr>
            <p:ph idx="1"/>
          </p:nvPr>
        </p:nvSpPr>
        <p:spPr>
          <a:xfrm>
            <a:off x="518767" y="1714500"/>
            <a:ext cx="11154466" cy="4938091"/>
          </a:xfrm>
        </p:spPr>
        <p:txBody>
          <a:bodyPr>
            <a:normAutofit/>
          </a:bodyPr>
          <a:lstStyle/>
          <a:p>
            <a:pPr marL="0" indent="0">
              <a:buNone/>
            </a:pPr>
            <a:r>
              <a:rPr lang="en-US" sz="2400" b="1" dirty="0" err="1">
                <a:solidFill>
                  <a:schemeClr val="tx1"/>
                </a:solidFill>
                <a:latin typeface="Times New Roman" panose="02020603050405020304" pitchFamily="18" charset="0"/>
                <a:cs typeface="Times New Roman" panose="02020603050405020304" pitchFamily="18" charset="0"/>
              </a:rPr>
              <a:t>Ancedote</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r>
              <a:rPr lang="en-US" sz="2400" dirty="0">
                <a:solidFill>
                  <a:schemeClr val="tx1"/>
                </a:solidFill>
                <a:latin typeface="Times New Roman" panose="02020603050405020304" pitchFamily="18" charset="0"/>
                <a:cs typeface="Times New Roman" panose="02020603050405020304" pitchFamily="18" charset="0"/>
              </a:rPr>
              <a:t>My great grandmother, ​</a:t>
            </a:r>
            <a:r>
              <a:rPr lang="en-US" sz="2400" dirty="0" err="1">
                <a:solidFill>
                  <a:schemeClr val="tx1"/>
                </a:solidFill>
                <a:latin typeface="Times New Roman" panose="02020603050405020304" pitchFamily="18" charset="0"/>
                <a:cs typeface="Times New Roman" panose="02020603050405020304" pitchFamily="18" charset="0"/>
              </a:rPr>
              <a:t>Бронислава</a:t>
            </a:r>
            <a:r>
              <a:rPr lang="en-US" sz="2400" dirty="0">
                <a:solidFill>
                  <a:schemeClr val="tx1"/>
                </a:solidFill>
                <a:latin typeface="Times New Roman" panose="02020603050405020304" pitchFamily="18" charset="0"/>
                <a:cs typeface="Times New Roman" panose="02020603050405020304" pitchFamily="18" charset="0"/>
              </a:rPr>
              <a:t>, nearly spent half of her life in the Gulag, an organized labor camp that many people died in, just because she only slightly voiced her dissent to the false grounds of arresting for her classmates. This small act that nearly ended my great grandmother's life accentuates the brutal tendencies that follow totalitarian governments. In both </a:t>
            </a:r>
            <a:r>
              <a:rPr lang="en-US" sz="2400" i="1" dirty="0">
                <a:solidFill>
                  <a:schemeClr val="tx1"/>
                </a:solidFill>
                <a:latin typeface="Times New Roman" panose="02020603050405020304" pitchFamily="18" charset="0"/>
                <a:cs typeface="Times New Roman" panose="02020603050405020304" pitchFamily="18" charset="0"/>
              </a:rPr>
              <a:t>Animal Farm</a:t>
            </a:r>
            <a:r>
              <a:rPr lang="en-US" sz="2400" dirty="0">
                <a:solidFill>
                  <a:schemeClr val="tx1"/>
                </a:solidFill>
                <a:latin typeface="Times New Roman" panose="02020603050405020304" pitchFamily="18" charset="0"/>
                <a:cs typeface="Times New Roman" panose="02020603050405020304" pitchFamily="18" charset="0"/>
              </a:rPr>
              <a:t> and </a:t>
            </a:r>
            <a:r>
              <a:rPr lang="en-US" sz="2400" i="1" dirty="0">
                <a:solidFill>
                  <a:schemeClr val="tx1"/>
                </a:solidFill>
                <a:latin typeface="Times New Roman" panose="02020603050405020304" pitchFamily="18" charset="0"/>
                <a:cs typeface="Times New Roman" panose="02020603050405020304" pitchFamily="18" charset="0"/>
              </a:rPr>
              <a:t>Persepolis</a:t>
            </a:r>
            <a:r>
              <a:rPr lang="en-US" sz="2400" dirty="0">
                <a:solidFill>
                  <a:schemeClr val="tx1"/>
                </a:solidFill>
                <a:latin typeface="Times New Roman" panose="02020603050405020304" pitchFamily="18" charset="0"/>
                <a:cs typeface="Times New Roman" panose="02020603050405020304" pitchFamily="18" charset="0"/>
              </a:rPr>
              <a:t> by…</a:t>
            </a:r>
          </a:p>
          <a:p>
            <a:pPr marL="617220" lvl="1" indent="-342900"/>
            <a:r>
              <a:rPr lang="en-US" sz="2000" dirty="0">
                <a:solidFill>
                  <a:schemeClr val="tx1"/>
                </a:solidFill>
                <a:latin typeface="Times New Roman" panose="02020603050405020304" pitchFamily="18" charset="0"/>
                <a:cs typeface="Times New Roman" panose="02020603050405020304" pitchFamily="18" charset="0"/>
              </a:rPr>
              <a:t>Notice how this student has a </a:t>
            </a:r>
            <a:r>
              <a:rPr lang="en-US" sz="2000" b="1" dirty="0">
                <a:solidFill>
                  <a:schemeClr val="tx1"/>
                </a:solidFill>
                <a:latin typeface="Times New Roman" panose="02020603050405020304" pitchFamily="18" charset="0"/>
                <a:cs typeface="Times New Roman" panose="02020603050405020304" pitchFamily="18" charset="0"/>
              </a:rPr>
              <a:t>clear and short</a:t>
            </a:r>
            <a:r>
              <a:rPr lang="en-US" sz="2000" dirty="0">
                <a:solidFill>
                  <a:schemeClr val="tx1"/>
                </a:solidFill>
                <a:latin typeface="Times New Roman" panose="02020603050405020304" pitchFamily="18" charset="0"/>
                <a:cs typeface="Times New Roman" panose="02020603050405020304" pitchFamily="18" charset="0"/>
              </a:rPr>
              <a:t> personal connection (</a:t>
            </a:r>
            <a:r>
              <a:rPr lang="en-US" sz="2000" dirty="0">
                <a:solidFill>
                  <a:schemeClr val="tx1"/>
                </a:solidFill>
                <a:highlight>
                  <a:srgbClr val="FFFF00"/>
                </a:highlight>
                <a:latin typeface="Times New Roman" panose="02020603050405020304" pitchFamily="18" charset="0"/>
                <a:cs typeface="Times New Roman" panose="02020603050405020304" pitchFamily="18" charset="0"/>
              </a:rPr>
              <a:t>good</a:t>
            </a:r>
            <a:r>
              <a:rPr lang="en-US" sz="2000" dirty="0">
                <a:solidFill>
                  <a:schemeClr val="tx1"/>
                </a:solidFill>
                <a:latin typeface="Times New Roman" panose="02020603050405020304" pitchFamily="18" charset="0"/>
                <a:cs typeface="Times New Roman" panose="02020603050405020304" pitchFamily="18" charset="0"/>
              </a:rPr>
              <a:t>)</a:t>
            </a:r>
          </a:p>
          <a:p>
            <a:pPr marL="891540" lvl="2" indent="-342900"/>
            <a:r>
              <a:rPr lang="en-US" sz="1800" dirty="0">
                <a:solidFill>
                  <a:schemeClr val="tx1"/>
                </a:solidFill>
                <a:latin typeface="Times New Roman" panose="02020603050405020304" pitchFamily="18" charset="0"/>
                <a:cs typeface="Times New Roman" panose="02020603050405020304" pitchFamily="18" charset="0"/>
              </a:rPr>
              <a:t>We won’t all have this sort of personal connection to make but an impersonal anecdote is fine, but it should be something you read about in your research. </a:t>
            </a:r>
          </a:p>
          <a:p>
            <a:pPr marL="342900" indent="-342900"/>
            <a:r>
              <a:rPr lang="en-US" sz="2200" dirty="0">
                <a:solidFill>
                  <a:schemeClr val="tx1"/>
                </a:solidFill>
                <a:latin typeface="Times New Roman" panose="02020603050405020304" pitchFamily="18" charset="0"/>
                <a:cs typeface="Times New Roman" panose="02020603050405020304" pitchFamily="18" charset="0"/>
              </a:rPr>
              <a:t>Notice how the author did not stay in third person (“My great…”) (</a:t>
            </a:r>
            <a:r>
              <a:rPr lang="en-US" sz="2200" dirty="0">
                <a:solidFill>
                  <a:schemeClr val="tx1"/>
                </a:solidFill>
                <a:highlight>
                  <a:srgbClr val="00FF00"/>
                </a:highlight>
                <a:latin typeface="Times New Roman" panose="02020603050405020304" pitchFamily="18" charset="0"/>
                <a:cs typeface="Times New Roman" panose="02020603050405020304" pitchFamily="18" charset="0"/>
              </a:rPr>
              <a:t>bad, </a:t>
            </a:r>
            <a:r>
              <a:rPr lang="en-US" sz="1800" dirty="0">
                <a:solidFill>
                  <a:schemeClr val="tx1"/>
                </a:solidFill>
                <a:highlight>
                  <a:srgbClr val="00FF00"/>
                </a:highlight>
                <a:latin typeface="Times New Roman" panose="02020603050405020304" pitchFamily="18" charset="0"/>
                <a:cs typeface="Times New Roman" panose="02020603050405020304" pitchFamily="18" charset="0"/>
              </a:rPr>
              <a:t>but barely okay</a:t>
            </a:r>
            <a:r>
              <a:rPr lang="en-US" sz="2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370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frica">
            <a:extLst>
              <a:ext uri="{FF2B5EF4-FFF2-40B4-BE49-F238E27FC236}">
                <a16:creationId xmlns:a16="http://schemas.microsoft.com/office/drawing/2014/main" id="{CD9B65D5-5C7B-451A-938C-2B4E027F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sz="7200" dirty="0">
                <a:latin typeface="Times New Roman" panose="02020603050405020304" pitchFamily="18" charset="0"/>
                <a:cs typeface="Times New Roman" panose="02020603050405020304" pitchFamily="18" charset="0"/>
              </a:rPr>
              <a:t>B. Context/Purpose</a:t>
            </a:r>
          </a:p>
        </p:txBody>
      </p:sp>
      <p:sp>
        <p:nvSpPr>
          <p:cNvPr id="3" name="Content Placeholder 2"/>
          <p:cNvSpPr>
            <a:spLocks noGrp="1"/>
          </p:cNvSpPr>
          <p:nvPr>
            <p:ph idx="1"/>
          </p:nvPr>
        </p:nvSpPr>
        <p:spPr>
          <a:xfrm>
            <a:off x="518767" y="1616764"/>
            <a:ext cx="11154466" cy="5241236"/>
          </a:xfrm>
        </p:spPr>
        <p:txBody>
          <a:bodyPr>
            <a:norm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For your </a:t>
            </a:r>
            <a:r>
              <a:rPr lang="en-US" sz="2400" b="1" dirty="0">
                <a:solidFill>
                  <a:srgbClr val="0070C0"/>
                </a:solidFill>
                <a:latin typeface="Times New Roman" panose="02020603050405020304" pitchFamily="18" charset="0"/>
                <a:cs typeface="Times New Roman" panose="02020603050405020304" pitchFamily="18" charset="0"/>
              </a:rPr>
              <a:t>context/purpose</a:t>
            </a:r>
            <a:r>
              <a:rPr lang="en-US" sz="2400" dirty="0">
                <a:solidFill>
                  <a:schemeClr val="tx1"/>
                </a:solidFill>
                <a:latin typeface="Times New Roman" panose="02020603050405020304" pitchFamily="18" charset="0"/>
                <a:cs typeface="Times New Roman" panose="02020603050405020304" pitchFamily="18" charset="0"/>
              </a:rPr>
              <a:t> component you’ll need to decide first: </a:t>
            </a:r>
            <a:r>
              <a:rPr lang="en-US" sz="2400" i="1" dirty="0">
                <a:solidFill>
                  <a:schemeClr val="tx1"/>
                </a:solidFill>
                <a:latin typeface="Times New Roman" panose="02020603050405020304" pitchFamily="18" charset="0"/>
                <a:cs typeface="Times New Roman" panose="02020603050405020304" pitchFamily="18" charset="0"/>
              </a:rPr>
              <a:t>Is my paper primarily about history or literature?</a:t>
            </a:r>
            <a:r>
              <a:rPr lang="en-US" sz="2400" dirty="0">
                <a:solidFill>
                  <a:schemeClr val="tx1"/>
                </a:solidFill>
                <a:latin typeface="Times New Roman" panose="02020603050405020304" pitchFamily="18" charset="0"/>
                <a:cs typeface="Times New Roman" panose="02020603050405020304" pitchFamily="18" charset="0"/>
              </a:rPr>
              <a:t>  The answer is what you will </a:t>
            </a:r>
            <a:r>
              <a:rPr lang="en-US" sz="2400" b="1" dirty="0">
                <a:solidFill>
                  <a:schemeClr val="tx1"/>
                </a:solidFill>
                <a:latin typeface="Times New Roman" panose="02020603050405020304" pitchFamily="18" charset="0"/>
                <a:cs typeface="Times New Roman" panose="02020603050405020304" pitchFamily="18" charset="0"/>
              </a:rPr>
              <a:t>focus</a:t>
            </a:r>
            <a:r>
              <a:rPr lang="en-US" sz="2400" dirty="0">
                <a:solidFill>
                  <a:schemeClr val="tx1"/>
                </a:solidFill>
                <a:latin typeface="Times New Roman" panose="02020603050405020304" pitchFamily="18" charset="0"/>
                <a:cs typeface="Times New Roman" panose="02020603050405020304" pitchFamily="18" charset="0"/>
              </a:rPr>
              <a:t> on here, however you’ll want to connect the two together as best you can.  Introduce your reader to:</a:t>
            </a:r>
          </a:p>
          <a:p>
            <a:pPr marL="342900" indent="-342900"/>
            <a:r>
              <a:rPr lang="en-US" sz="2400" u="sng" dirty="0">
                <a:solidFill>
                  <a:schemeClr val="tx1"/>
                </a:solidFill>
                <a:latin typeface="Times New Roman" panose="02020603050405020304" pitchFamily="18" charset="0"/>
                <a:cs typeface="Times New Roman" panose="02020603050405020304" pitchFamily="18" charset="0"/>
              </a:rPr>
              <a:t>WHO</a:t>
            </a:r>
            <a:r>
              <a:rPr lang="en-US" sz="2400" dirty="0">
                <a:solidFill>
                  <a:schemeClr val="tx1"/>
                </a:solidFill>
                <a:latin typeface="Times New Roman" panose="02020603050405020304" pitchFamily="18" charset="0"/>
                <a:cs typeface="Times New Roman" panose="02020603050405020304" pitchFamily="18" charset="0"/>
              </a:rPr>
              <a:t>: what people are you discussion in your paper and broadly, who are they? </a:t>
            </a:r>
            <a:r>
              <a:rPr lang="en-US" sz="1800" dirty="0">
                <a:solidFill>
                  <a:schemeClr val="tx1"/>
                </a:solidFill>
                <a:latin typeface="Times New Roman" panose="02020603050405020304" pitchFamily="18" charset="0"/>
                <a:cs typeface="Times New Roman" panose="02020603050405020304" pitchFamily="18" charset="0"/>
              </a:rPr>
              <a:t>Definitely consider including Achebe if he makes up a lot of your essay.</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r>
              <a:rPr lang="en-US" sz="2400" u="sng" dirty="0">
                <a:solidFill>
                  <a:schemeClr val="tx1"/>
                </a:solidFill>
                <a:latin typeface="Times New Roman" panose="02020603050405020304" pitchFamily="18" charset="0"/>
                <a:cs typeface="Times New Roman" panose="02020603050405020304" pitchFamily="18" charset="0"/>
              </a:rPr>
              <a:t>WHAT</a:t>
            </a:r>
            <a:r>
              <a:rPr lang="en-US" sz="2400" dirty="0">
                <a:solidFill>
                  <a:schemeClr val="tx1"/>
                </a:solidFill>
                <a:latin typeface="Times New Roman" panose="02020603050405020304" pitchFamily="18" charset="0"/>
                <a:cs typeface="Times New Roman" panose="02020603050405020304" pitchFamily="18" charset="0"/>
              </a:rPr>
              <a:t>: what events are relevant to you topic? </a:t>
            </a:r>
            <a:r>
              <a:rPr lang="en-US" sz="1800" dirty="0">
                <a:solidFill>
                  <a:schemeClr val="tx1"/>
                </a:solidFill>
                <a:latin typeface="Times New Roman" panose="02020603050405020304" pitchFamily="18" charset="0"/>
                <a:cs typeface="Times New Roman" panose="02020603050405020304" pitchFamily="18" charset="0"/>
              </a:rPr>
              <a:t>Do not spend too much time </a:t>
            </a:r>
            <a:r>
              <a:rPr lang="en-US" sz="1800" b="1" dirty="0">
                <a:solidFill>
                  <a:schemeClr val="tx1"/>
                </a:solidFill>
                <a:latin typeface="Times New Roman" panose="02020603050405020304" pitchFamily="18" charset="0"/>
                <a:cs typeface="Times New Roman" panose="02020603050405020304" pitchFamily="18" charset="0"/>
              </a:rPr>
              <a:t>broadly</a:t>
            </a:r>
            <a:r>
              <a:rPr lang="en-US" sz="1800" dirty="0">
                <a:solidFill>
                  <a:schemeClr val="tx1"/>
                </a:solidFill>
                <a:latin typeface="Times New Roman" panose="02020603050405020304" pitchFamily="18" charset="0"/>
                <a:cs typeface="Times New Roman" panose="02020603050405020304" pitchFamily="18" charset="0"/>
              </a:rPr>
              <a:t> describing colonialism or missionaries, be specific to your paper.</a:t>
            </a:r>
          </a:p>
          <a:p>
            <a:pPr marL="342900" indent="-342900"/>
            <a:r>
              <a:rPr lang="en-US" sz="2400" u="sng" dirty="0">
                <a:solidFill>
                  <a:schemeClr val="tx1"/>
                </a:solidFill>
                <a:latin typeface="Times New Roman" panose="02020603050405020304" pitchFamily="18" charset="0"/>
                <a:cs typeface="Times New Roman" panose="02020603050405020304" pitchFamily="18" charset="0"/>
              </a:rPr>
              <a:t>WHERE</a:t>
            </a:r>
            <a:r>
              <a:rPr lang="en-US" sz="2400" dirty="0">
                <a:solidFill>
                  <a:schemeClr val="tx1"/>
                </a:solidFill>
                <a:latin typeface="Times New Roman" panose="02020603050405020304" pitchFamily="18" charset="0"/>
                <a:cs typeface="Times New Roman" panose="02020603050405020304" pitchFamily="18" charset="0"/>
              </a:rPr>
              <a:t>: duh.</a:t>
            </a:r>
          </a:p>
          <a:p>
            <a:pPr marL="342900" indent="-342900"/>
            <a:r>
              <a:rPr lang="en-US" sz="2400" u="sng" dirty="0">
                <a:solidFill>
                  <a:schemeClr val="tx1"/>
                </a:solidFill>
                <a:latin typeface="Times New Roman" panose="02020603050405020304" pitchFamily="18" charset="0"/>
                <a:cs typeface="Times New Roman" panose="02020603050405020304" pitchFamily="18" charset="0"/>
              </a:rPr>
              <a:t>WHEN</a:t>
            </a:r>
            <a:r>
              <a:rPr lang="en-US" sz="2400" dirty="0">
                <a:solidFill>
                  <a:schemeClr val="tx1"/>
                </a:solidFill>
                <a:latin typeface="Times New Roman" panose="02020603050405020304" pitchFamily="18" charset="0"/>
                <a:cs typeface="Times New Roman" panose="02020603050405020304" pitchFamily="18" charset="0"/>
              </a:rPr>
              <a:t>: timeframe, chronology. </a:t>
            </a:r>
            <a:r>
              <a:rPr lang="en-US" sz="1800" dirty="0">
                <a:solidFill>
                  <a:schemeClr val="tx1"/>
                </a:solidFill>
                <a:latin typeface="Times New Roman" panose="02020603050405020304" pitchFamily="18" charset="0"/>
                <a:cs typeface="Times New Roman" panose="02020603050405020304" pitchFamily="18" charset="0"/>
              </a:rPr>
              <a:t>Doesn’t need to be it’s own sentence.</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r>
              <a:rPr lang="en-US" sz="2400" u="sng" dirty="0">
                <a:solidFill>
                  <a:schemeClr val="tx1"/>
                </a:solidFill>
                <a:latin typeface="Times New Roman" panose="02020603050405020304" pitchFamily="18" charset="0"/>
                <a:cs typeface="Times New Roman" panose="02020603050405020304" pitchFamily="18" charset="0"/>
              </a:rPr>
              <a:t>WHY</a:t>
            </a:r>
            <a:r>
              <a:rPr lang="en-US" sz="2400" dirty="0">
                <a:solidFill>
                  <a:schemeClr val="tx1"/>
                </a:solidFill>
                <a:latin typeface="Times New Roman" panose="02020603050405020304" pitchFamily="18" charset="0"/>
                <a:cs typeface="Times New Roman" panose="02020603050405020304" pitchFamily="18" charset="0"/>
              </a:rPr>
              <a:t>: what is your purpose for making the topic, research, and task choices you’ve made? </a:t>
            </a:r>
            <a:r>
              <a:rPr lang="en-US" sz="1800" dirty="0">
                <a:solidFill>
                  <a:schemeClr val="tx1"/>
                </a:solidFill>
                <a:latin typeface="Times New Roman" panose="02020603050405020304" pitchFamily="18" charset="0"/>
                <a:cs typeface="Times New Roman" panose="02020603050405020304" pitchFamily="18" charset="0"/>
              </a:rPr>
              <a:t>Example: why are you comparing South Africa to Nigeria?</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50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frica">
            <a:extLst>
              <a:ext uri="{FF2B5EF4-FFF2-40B4-BE49-F238E27FC236}">
                <a16:creationId xmlns:a16="http://schemas.microsoft.com/office/drawing/2014/main" id="{CD9B65D5-5C7B-451A-938C-2B4E027F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1396072"/>
            <a:ext cx="5099767" cy="5099767"/>
          </a:xfrm>
          <a:prstGeom prst="rect">
            <a:avLst/>
          </a:prstGeom>
        </p:spPr>
      </p:pic>
      <p:sp>
        <p:nvSpPr>
          <p:cNvPr id="2" name="Title 1"/>
          <p:cNvSpPr>
            <a:spLocks noGrp="1"/>
          </p:cNvSpPr>
          <p:nvPr>
            <p:ph type="title"/>
          </p:nvPr>
        </p:nvSpPr>
        <p:spPr>
          <a:xfrm>
            <a:off x="838200" y="112541"/>
            <a:ext cx="10515600" cy="1325563"/>
          </a:xfrm>
        </p:spPr>
        <p:txBody>
          <a:bodyPr/>
          <a:lstStyle/>
          <a:p>
            <a:r>
              <a:rPr lang="en-US" sz="7200" dirty="0">
                <a:latin typeface="Times New Roman" panose="02020603050405020304" pitchFamily="18" charset="0"/>
                <a:cs typeface="Times New Roman" panose="02020603050405020304" pitchFamily="18" charset="0"/>
              </a:rPr>
              <a:t>C. ETHOS</a:t>
            </a:r>
          </a:p>
        </p:txBody>
      </p:sp>
      <p:sp>
        <p:nvSpPr>
          <p:cNvPr id="3" name="Content Placeholder 2"/>
          <p:cNvSpPr>
            <a:spLocks noGrp="1"/>
          </p:cNvSpPr>
          <p:nvPr>
            <p:ph idx="1"/>
          </p:nvPr>
        </p:nvSpPr>
        <p:spPr>
          <a:xfrm>
            <a:off x="198783" y="1616764"/>
            <a:ext cx="11754678" cy="5241236"/>
          </a:xfrm>
        </p:spPr>
        <p:txBody>
          <a:bodyPr>
            <a:normAutofit lnSpcReduction="10000"/>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Develop your own </a:t>
            </a:r>
            <a:r>
              <a:rPr lang="en-US" sz="2400" b="1" dirty="0">
                <a:solidFill>
                  <a:schemeClr val="tx1"/>
                </a:solidFill>
                <a:latin typeface="Times New Roman" panose="02020603050405020304" pitchFamily="18" charset="0"/>
                <a:cs typeface="Times New Roman" panose="02020603050405020304" pitchFamily="18" charset="0"/>
              </a:rPr>
              <a:t>ethos</a:t>
            </a:r>
            <a:r>
              <a:rPr lang="en-US" sz="2400" dirty="0">
                <a:solidFill>
                  <a:schemeClr val="tx1"/>
                </a:solidFill>
                <a:latin typeface="Times New Roman" panose="02020603050405020304" pitchFamily="18" charset="0"/>
                <a:cs typeface="Times New Roman" panose="02020603050405020304" pitchFamily="18" charset="0"/>
              </a:rPr>
              <a:t> and show your reader your intelligence.  What terms do they need to know?  Think about the terms in your thesis, context/purpose, and body paragraphs.  Explaining these things clearly here helps you write better analysis and it helps clarify your individual ideas.  Historians and academics of all fields spend a lot of time setting up the definitions and key terms of phrases </a:t>
            </a:r>
            <a:r>
              <a:rPr lang="en-US" sz="2400" b="1" dirty="0">
                <a:solidFill>
                  <a:schemeClr val="tx1"/>
                </a:solidFill>
                <a:latin typeface="Times New Roman" panose="02020603050405020304" pitchFamily="18" charset="0"/>
                <a:cs typeface="Times New Roman" panose="02020603050405020304" pitchFamily="18" charset="0"/>
              </a:rPr>
              <a:t>the way which will strengthen their arguments and analysis.  </a:t>
            </a:r>
            <a:r>
              <a:rPr lang="en-US" sz="2400" dirty="0">
                <a:solidFill>
                  <a:schemeClr val="tx1"/>
                </a:solidFill>
                <a:latin typeface="Times New Roman" panose="02020603050405020304" pitchFamily="18" charset="0"/>
                <a:cs typeface="Times New Roman" panose="02020603050405020304" pitchFamily="18" charset="0"/>
              </a:rPr>
              <a:t>These terms will probably be things Smith, Santos, or your research taught you.  Examples:</a:t>
            </a:r>
          </a:p>
          <a:p>
            <a:pPr marL="342900" indent="-342900"/>
            <a:r>
              <a:rPr lang="en-US" sz="2400" dirty="0">
                <a:solidFill>
                  <a:schemeClr val="tx1"/>
                </a:solidFill>
                <a:latin typeface="Times New Roman" panose="02020603050405020304" pitchFamily="18" charset="0"/>
                <a:cs typeface="Times New Roman" panose="02020603050405020304" pitchFamily="18" charset="0"/>
              </a:rPr>
              <a:t>Literary Terms</a:t>
            </a:r>
          </a:p>
          <a:p>
            <a:pPr marL="342900" indent="-342900"/>
            <a:r>
              <a:rPr lang="en-US" sz="2400" dirty="0">
                <a:solidFill>
                  <a:schemeClr val="tx1"/>
                </a:solidFill>
                <a:latin typeface="Times New Roman" panose="02020603050405020304" pitchFamily="18" charset="0"/>
                <a:cs typeface="Times New Roman" panose="02020603050405020304" pitchFamily="18" charset="0"/>
              </a:rPr>
              <a:t>Historical terms, like ‘homogenization’ </a:t>
            </a:r>
          </a:p>
          <a:p>
            <a:pPr marL="342900" indent="-342900"/>
            <a:r>
              <a:rPr lang="en-US" sz="2400" dirty="0">
                <a:solidFill>
                  <a:schemeClr val="tx1"/>
                </a:solidFill>
                <a:latin typeface="Times New Roman" panose="02020603050405020304" pitchFamily="18" charset="0"/>
                <a:cs typeface="Times New Roman" panose="02020603050405020304" pitchFamily="18" charset="0"/>
              </a:rPr>
              <a:t>Ideas like the ‘stereotypes of Africa’ (explain what that is)</a:t>
            </a:r>
          </a:p>
          <a:p>
            <a:pPr marL="342900" indent="-342900"/>
            <a:r>
              <a:rPr lang="en-US" sz="2400" dirty="0">
                <a:solidFill>
                  <a:schemeClr val="tx1"/>
                </a:solidFill>
                <a:latin typeface="Times New Roman" panose="02020603050405020304" pitchFamily="18" charset="0"/>
                <a:cs typeface="Times New Roman" panose="02020603050405020304" pitchFamily="18" charset="0"/>
              </a:rPr>
              <a:t>Phrases you invented in your thesis, like “</a:t>
            </a:r>
            <a:r>
              <a:rPr lang="en-US" sz="2400" b="1" i="1" dirty="0">
                <a:solidFill>
                  <a:schemeClr val="tx1"/>
                </a:solidFill>
                <a:latin typeface="Times New Roman" panose="02020603050405020304" pitchFamily="18" charset="0"/>
                <a:cs typeface="Times New Roman" panose="02020603050405020304" pitchFamily="18" charset="0"/>
              </a:rPr>
              <a:t>culturally weakened society</a:t>
            </a:r>
            <a:r>
              <a:rPr lang="en-US" sz="2400" dirty="0">
                <a:solidFill>
                  <a:schemeClr val="tx1"/>
                </a:solidFill>
                <a:latin typeface="Times New Roman" panose="02020603050405020304" pitchFamily="18" charset="0"/>
                <a:cs typeface="Times New Roman" panose="02020603050405020304" pitchFamily="18" charset="0"/>
              </a:rPr>
              <a:t>” in this thesis:</a:t>
            </a:r>
            <a:br>
              <a:rPr lang="en-US" sz="24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“Imperialism in Africa was spread by Christian missionaries through the promise of purpose and the normalization of Christianity, consequently creating a culturally weakened society that was able to be manipulated and profited from.”</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49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39"/>
            <a:ext cx="10515600" cy="1325563"/>
          </a:xfrm>
        </p:spPr>
        <p:txBody>
          <a:bodyPr/>
          <a:lstStyle/>
          <a:p>
            <a:r>
              <a:rPr lang="en-US" dirty="0">
                <a:latin typeface="Times New Roman" panose="02020603050405020304" pitchFamily="18" charset="0"/>
                <a:cs typeface="Times New Roman" panose="02020603050405020304" pitchFamily="18" charset="0"/>
              </a:rPr>
              <a:t>Example Introduction Paragraph:</a:t>
            </a:r>
            <a:br>
              <a:rPr lang="en-US"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[Since this is a new paper, this example is a past </a:t>
            </a:r>
            <a:r>
              <a:rPr lang="en-US" sz="2200" i="1" dirty="0">
                <a:latin typeface="Times New Roman" panose="02020603050405020304" pitchFamily="18" charset="0"/>
                <a:cs typeface="Times New Roman" panose="02020603050405020304" pitchFamily="18" charset="0"/>
              </a:rPr>
              <a:t>things Fall Apart </a:t>
            </a:r>
            <a:r>
              <a:rPr lang="en-US" sz="2200" dirty="0">
                <a:latin typeface="Times New Roman" panose="02020603050405020304" pitchFamily="18" charset="0"/>
                <a:cs typeface="Times New Roman" panose="02020603050405020304" pitchFamily="18" charset="0"/>
              </a:rPr>
              <a:t>Essay Color-coded]</a:t>
            </a:r>
          </a:p>
        </p:txBody>
      </p:sp>
      <p:sp>
        <p:nvSpPr>
          <p:cNvPr id="5" name="Content Placeholder 4">
            <a:extLst>
              <a:ext uri="{FF2B5EF4-FFF2-40B4-BE49-F238E27FC236}">
                <a16:creationId xmlns:a16="http://schemas.microsoft.com/office/drawing/2014/main" id="{C1F53FA0-D789-43BA-A7EF-02C9AC70057B}"/>
              </a:ext>
            </a:extLst>
          </p:cNvPr>
          <p:cNvSpPr>
            <a:spLocks noGrp="1"/>
          </p:cNvSpPr>
          <p:nvPr>
            <p:ph idx="1"/>
          </p:nvPr>
        </p:nvSpPr>
        <p:spPr>
          <a:xfrm>
            <a:off x="256207" y="1537252"/>
            <a:ext cx="9934715" cy="5320747"/>
          </a:xfrm>
        </p:spPr>
        <p:txBody>
          <a:bodyPr>
            <a:noAutofit/>
          </a:bodyPr>
          <a:lstStyle/>
          <a:p>
            <a:pPr marL="45720" indent="0">
              <a:buNone/>
            </a:pPr>
            <a:r>
              <a:rPr lang="en-US" sz="1950" b="1" dirty="0">
                <a:solidFill>
                  <a:srgbClr val="7030A0"/>
                </a:solidFill>
              </a:rPr>
              <a:t>	“The single story creates stereotypes, and the problem with stereotypes is not that they are untrue, but that they are incomplete. They make one story become the only story,” while the single story of Africa created many negative stereotypes, Achebe wrote ​</a:t>
            </a:r>
            <a:r>
              <a:rPr lang="en-US" sz="1950" b="1" i="1" dirty="0">
                <a:solidFill>
                  <a:srgbClr val="7030A0"/>
                </a:solidFill>
              </a:rPr>
              <a:t>Things Fall Apart</a:t>
            </a:r>
            <a:r>
              <a:rPr lang="en-US" sz="1950" b="1" dirty="0">
                <a:solidFill>
                  <a:srgbClr val="7030A0"/>
                </a:solidFill>
              </a:rPr>
              <a:t> ​ to refute not only the single story of African culture, but also of colonialism (Adichie).</a:t>
            </a:r>
            <a:r>
              <a:rPr lang="en-US" sz="1950" dirty="0"/>
              <a:t> </a:t>
            </a:r>
            <a:r>
              <a:rPr lang="en-US" sz="1950" b="1" dirty="0">
                <a:solidFill>
                  <a:srgbClr val="0070C0"/>
                </a:solidFill>
              </a:rPr>
              <a:t>A single story is the repeated use of one perspective to create a superficial reality.</a:t>
            </a:r>
            <a:r>
              <a:rPr lang="en-US" sz="1950" dirty="0"/>
              <a:t> </a:t>
            </a:r>
            <a:r>
              <a:rPr lang="en-US" sz="1950" b="1" dirty="0">
                <a:solidFill>
                  <a:srgbClr val="0070C0"/>
                </a:solidFill>
              </a:rPr>
              <a:t>For three years Ikemefuna, an ill-fated boy, lives with Okonkwo, a man of high status, in Umuofia. Ikemefuna bonds with Okonkwo and his family. However, after Okonkwo kills Ikemefuna under the orders of the Oracle, Nwoye, Okonkwo’s eldest son, is haunted by questions of his culture’s choices. When Christianity is introduced to the tribe, Nwoye abandons Igbo tradition.</a:t>
            </a:r>
            <a:r>
              <a:rPr lang="en-US" sz="1950" dirty="0"/>
              <a:t> </a:t>
            </a:r>
            <a:r>
              <a:rPr lang="en-US" sz="1950" b="1" dirty="0">
                <a:solidFill>
                  <a:srgbClr val="00B050"/>
                </a:solidFill>
              </a:rPr>
              <a:t>Allusions are a brief and indirect reference to a person, place, thing or idea of historical, cultural, literary or political significance. The use of allusions enables writers or poets to simplify complex ideas and emotions.</a:t>
            </a:r>
            <a:r>
              <a:rPr lang="en-US" sz="1950" dirty="0"/>
              <a:t> </a:t>
            </a:r>
            <a:r>
              <a:rPr lang="en-US" sz="1950" b="1" dirty="0">
                <a:solidFill>
                  <a:srgbClr val="FF0000"/>
                </a:solidFill>
              </a:rPr>
              <a:t>In ​</a:t>
            </a:r>
            <a:r>
              <a:rPr lang="en-US" sz="1950" b="1" i="1" dirty="0">
                <a:solidFill>
                  <a:srgbClr val="FF0000"/>
                </a:solidFill>
              </a:rPr>
              <a:t>Things Fall Apart</a:t>
            </a:r>
            <a:r>
              <a:rPr lang="en-US" sz="1950" b="1" dirty="0">
                <a:solidFill>
                  <a:srgbClr val="FF0000"/>
                </a:solidFill>
              </a:rPr>
              <a:t>, Achebe’s denunciation of single stories is shown through his Christian bias and biblical allusions, demonstrating his criticism of Igbo culture and his idealization of the church. </a:t>
            </a:r>
          </a:p>
        </p:txBody>
      </p:sp>
      <p:pic>
        <p:nvPicPr>
          <p:cNvPr id="6" name="Picture 5">
            <a:extLst>
              <a:ext uri="{FF2B5EF4-FFF2-40B4-BE49-F238E27FC236}">
                <a16:creationId xmlns:a16="http://schemas.microsoft.com/office/drawing/2014/main" id="{1A7167F3-54CF-4C10-9AD7-ECAE0CA058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81" b="97917" l="2744" r="96951"/>
                    </a14:imgEffect>
                  </a14:imgLayer>
                </a14:imgProps>
              </a:ext>
            </a:extLst>
          </a:blip>
          <a:stretch>
            <a:fillRect/>
          </a:stretch>
        </p:blipFill>
        <p:spPr>
          <a:xfrm>
            <a:off x="9931327" y="2849215"/>
            <a:ext cx="2260673" cy="2315811"/>
          </a:xfrm>
          <a:prstGeom prst="rect">
            <a:avLst/>
          </a:prstGeom>
        </p:spPr>
      </p:pic>
    </p:spTree>
    <p:extLst>
      <p:ext uri="{BB962C8B-B14F-4D97-AF65-F5344CB8AC3E}">
        <p14:creationId xmlns:p14="http://schemas.microsoft.com/office/powerpoint/2010/main" val="955613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lue" id="{012C21C9-DC4D-4CCA-A06F-A9FD257DF831}" vid="{45A8A4BD-2CDD-4E7A-9FAC-FD0C7DF1A1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1312</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Franklin Gothic Medium</vt:lpstr>
      <vt:lpstr>Times New Roman</vt:lpstr>
      <vt:lpstr>Wingdings</vt:lpstr>
      <vt:lpstr>Wingdings 2</vt:lpstr>
      <vt:lpstr>Blue</vt:lpstr>
      <vt:lpstr>Office Theme</vt:lpstr>
      <vt:lpstr>Integrated Essay:  Introduction Paragraph</vt:lpstr>
      <vt:lpstr>Integrated Essay:  Introduction Paragraph</vt:lpstr>
      <vt:lpstr>A. HOOK</vt:lpstr>
      <vt:lpstr>HOOK Examples</vt:lpstr>
      <vt:lpstr>PowerPoint Presentation</vt:lpstr>
      <vt:lpstr>HOOK Examples</vt:lpstr>
      <vt:lpstr>B. Context/Purpose</vt:lpstr>
      <vt:lpstr>C. ETHOS</vt:lpstr>
      <vt:lpstr>Example Introduction Paragraph: [Since this is a new paper, this example is a past things Fall Apart Essay Color-coded]</vt:lpstr>
      <vt:lpstr>Introductions and conclusions: A Visual</vt:lpstr>
      <vt:lpstr>Conclusion Paragraph</vt:lpstr>
      <vt:lpstr>BMU Conclusion Paragraph Example (NOTE: not aligned with earlier example of INTRO)</vt:lpstr>
      <vt:lpstr>Horrible Conclusion paragraph from a real historian</vt:lpstr>
      <vt:lpstr>Conclusion</vt:lpstr>
      <vt:lpstr>Phrases to Avoid</vt:lpstr>
      <vt:lpstr>Phrases to Watch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BMU Introduction Paragraph</dc:title>
  <dc:creator>Smith, Kyle    SHS - Staff</dc:creator>
  <cp:lastModifiedBy>kyle.p.smith@email.wsu.edu</cp:lastModifiedBy>
  <cp:revision>26</cp:revision>
  <dcterms:created xsi:type="dcterms:W3CDTF">2018-11-27T18:39:52Z</dcterms:created>
  <dcterms:modified xsi:type="dcterms:W3CDTF">2020-03-30T20:13:54Z</dcterms:modified>
</cp:coreProperties>
</file>