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sldIdLst>
    <p:sldId id="257" r:id="rId4"/>
    <p:sldId id="258" r:id="rId5"/>
    <p:sldId id="265" r:id="rId6"/>
    <p:sldId id="267" r:id="rId7"/>
    <p:sldId id="259" r:id="rId8"/>
    <p:sldId id="260" r:id="rId9"/>
    <p:sldId id="261" r:id="rId10"/>
    <p:sldId id="262" r:id="rId11"/>
    <p:sldId id="263" r:id="rId12"/>
    <p:sldId id="264" r:id="rId13"/>
    <p:sldId id="285" r:id="rId14"/>
    <p:sldId id="286" r:id="rId15"/>
    <p:sldId id="287" r:id="rId16"/>
    <p:sldId id="277" r:id="rId17"/>
    <p:sldId id="278" r:id="rId18"/>
    <p:sldId id="279" r:id="rId19"/>
    <p:sldId id="280" r:id="rId20"/>
    <p:sldId id="281" r:id="rId21"/>
    <p:sldId id="282" r:id="rId22"/>
    <p:sldId id="283" r:id="rId23"/>
    <p:sldId id="274" r:id="rId24"/>
    <p:sldId id="2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4660"/>
  </p:normalViewPr>
  <p:slideViewPr>
    <p:cSldViewPr snapToGrid="0">
      <p:cViewPr varScale="1">
        <p:scale>
          <a:sx n="101" d="100"/>
          <a:sy n="101" d="100"/>
        </p:scale>
        <p:origin x="13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ACDF6120-F1F0-4C60-9FE9-39AC71A9C79D}" type="datetimeFigureOut">
              <a:rPr lang="en-US" smtClean="0"/>
              <a:pPr eaLnBrk="1" latinLnBrk="0" hangingPunct="1"/>
              <a:t>10/28/2019</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eaLnBrk="1" latinLnBrk="0" hangingPunct="1"/>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21" name="Google Shape;21;p4"/>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23" name="Google Shape;23;p4"/>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
        <p:nvSpPr>
          <p:cNvPr id="24" name="Google Shape;24;p4"/>
          <p:cNvSpPr txBox="1">
            <a:spLocks noGrp="1"/>
          </p:cNvSpPr>
          <p:nvPr>
            <p:ph type="body" idx="1"/>
          </p:nvPr>
        </p:nvSpPr>
        <p:spPr>
          <a:xfrm>
            <a:off x="1872300" y="1592200"/>
            <a:ext cx="8447200" cy="4123600"/>
          </a:xfrm>
          <a:prstGeom prst="rect">
            <a:avLst/>
          </a:prstGeom>
        </p:spPr>
        <p:txBody>
          <a:bodyPr spcFirstLastPara="1" wrap="square" lIns="91425" tIns="91425" rIns="91425" bIns="91425" anchor="ctr" anchorCtr="0"/>
          <a:lstStyle>
            <a:lvl1pPr marL="609585" lvl="0" indent="-558786" algn="ctr" rtl="0">
              <a:spcBef>
                <a:spcPts val="800"/>
              </a:spcBef>
              <a:spcAft>
                <a:spcPts val="0"/>
              </a:spcAft>
              <a:buSzPts val="3000"/>
              <a:buChar char="▪"/>
              <a:defRPr sz="4000" i="1"/>
            </a:lvl1pPr>
            <a:lvl2pPr marL="1219170" lvl="1" indent="-558786" algn="ctr" rtl="0">
              <a:spcBef>
                <a:spcPts val="0"/>
              </a:spcBef>
              <a:spcAft>
                <a:spcPts val="0"/>
              </a:spcAft>
              <a:buSzPts val="3000"/>
              <a:buChar char="▫"/>
              <a:defRPr sz="4000" i="1"/>
            </a:lvl2pPr>
            <a:lvl3pPr marL="1828754" lvl="2" indent="-558786" algn="ctr" rtl="0">
              <a:spcBef>
                <a:spcPts val="0"/>
              </a:spcBef>
              <a:spcAft>
                <a:spcPts val="0"/>
              </a:spcAft>
              <a:buSzPts val="3000"/>
              <a:buChar char="▫"/>
              <a:defRPr sz="4000" i="1"/>
            </a:lvl3pPr>
            <a:lvl4pPr marL="2438339" lvl="3" indent="-558786" algn="ctr" rtl="0">
              <a:spcBef>
                <a:spcPts val="0"/>
              </a:spcBef>
              <a:spcAft>
                <a:spcPts val="0"/>
              </a:spcAft>
              <a:buSzPts val="3000"/>
              <a:buChar char="▫"/>
              <a:defRPr sz="4000" i="1"/>
            </a:lvl4pPr>
            <a:lvl5pPr marL="3047924" lvl="4" indent="-558786" algn="ctr" rtl="0">
              <a:spcBef>
                <a:spcPts val="0"/>
              </a:spcBef>
              <a:spcAft>
                <a:spcPts val="0"/>
              </a:spcAft>
              <a:buSzPts val="3000"/>
              <a:buChar char="▫"/>
              <a:defRPr sz="4000" i="1"/>
            </a:lvl5pPr>
            <a:lvl6pPr marL="3657509" lvl="5" indent="-558786" algn="ctr" rtl="0">
              <a:spcBef>
                <a:spcPts val="0"/>
              </a:spcBef>
              <a:spcAft>
                <a:spcPts val="0"/>
              </a:spcAft>
              <a:buSzPts val="3000"/>
              <a:buChar char="▫"/>
              <a:defRPr sz="4000" i="1"/>
            </a:lvl6pPr>
            <a:lvl7pPr marL="4267093" lvl="6" indent="-558786" algn="ctr" rtl="0">
              <a:spcBef>
                <a:spcPts val="0"/>
              </a:spcBef>
              <a:spcAft>
                <a:spcPts val="0"/>
              </a:spcAft>
              <a:buSzPts val="3000"/>
              <a:buChar char="▫"/>
              <a:defRPr sz="4000" i="1"/>
            </a:lvl7pPr>
            <a:lvl8pPr marL="4876678" lvl="7" indent="-558786" algn="ctr" rtl="0">
              <a:spcBef>
                <a:spcPts val="0"/>
              </a:spcBef>
              <a:spcAft>
                <a:spcPts val="0"/>
              </a:spcAft>
              <a:buSzPts val="3000"/>
              <a:buChar char="▫"/>
              <a:defRPr sz="4000" i="1"/>
            </a:lvl8pPr>
            <a:lvl9pPr marL="5486263" lvl="8" indent="-558786" algn="ctr">
              <a:spcBef>
                <a:spcPts val="0"/>
              </a:spcBef>
              <a:spcAft>
                <a:spcPts val="0"/>
              </a:spcAft>
              <a:buSzPts val="3000"/>
              <a:buChar char="▫"/>
              <a:defRPr sz="4000" i="1"/>
            </a:lvl9pPr>
          </a:lstStyle>
          <a:p>
            <a:pPr lvl="0"/>
            <a:r>
              <a:rPr lang="en-US" smtClean="0"/>
              <a:t>Edit Master text styles</a:t>
            </a:r>
          </a:p>
        </p:txBody>
      </p:sp>
      <p:sp>
        <p:nvSpPr>
          <p:cNvPr id="25" name="Google Shape;25;p4"/>
          <p:cNvSpPr txBox="1"/>
          <p:nvPr/>
        </p:nvSpPr>
        <p:spPr>
          <a:xfrm>
            <a:off x="4791200" y="112683"/>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066" b="1">
                <a:solidFill>
                  <a:srgbClr val="F55C21"/>
                </a:solidFill>
                <a:latin typeface="Encode Sans"/>
                <a:ea typeface="Encode Sans"/>
                <a:cs typeface="Encode Sans"/>
                <a:sym typeface="Encode Sans"/>
              </a:rPr>
              <a:t>“</a:t>
            </a:r>
            <a:endParaRPr sz="9066" b="1">
              <a:solidFill>
                <a:srgbClr val="F55C21"/>
              </a:solidFill>
              <a:latin typeface="Encode Sans"/>
              <a:ea typeface="Encode Sans"/>
              <a:cs typeface="Encode Sans"/>
              <a:sym typeface="Encode Sans"/>
            </a:endParaRPr>
          </a:p>
        </p:txBody>
      </p:sp>
      <p:sp>
        <p:nvSpPr>
          <p:cNvPr id="26" name="Google Shape;26;p4"/>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297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grpSp>
        <p:nvGrpSpPr>
          <p:cNvPr id="28" name="Google Shape;28;p5"/>
          <p:cNvGrpSpPr/>
          <p:nvPr/>
        </p:nvGrpSpPr>
        <p:grpSpPr>
          <a:xfrm>
            <a:off x="-14733" y="1182933"/>
            <a:ext cx="12206733" cy="5674800"/>
            <a:chOff x="-11050" y="887200"/>
            <a:chExt cx="9155050" cy="4256100"/>
          </a:xfrm>
        </p:grpSpPr>
        <p:cxnSp>
          <p:nvCxnSpPr>
            <p:cNvPr id="29" name="Google Shape;29;p5"/>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30" name="Google Shape;30;p5"/>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31" name="Google Shape;31;p5"/>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32" name="Google Shape;32;p5"/>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33" name="Google Shape;33;p5"/>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5"/>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35" name="Google Shape;35;p5"/>
          <p:cNvSpPr txBox="1">
            <a:spLocks noGrp="1"/>
          </p:cNvSpPr>
          <p:nvPr>
            <p:ph type="body" idx="1"/>
          </p:nvPr>
        </p:nvSpPr>
        <p:spPr>
          <a:xfrm>
            <a:off x="732800" y="1600200"/>
            <a:ext cx="9996000" cy="39284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smtClean="0"/>
              <a:t>Edit Master text styles</a:t>
            </a:r>
          </a:p>
        </p:txBody>
      </p:sp>
      <p:sp>
        <p:nvSpPr>
          <p:cNvPr id="36" name="Google Shape;36;p5"/>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970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hort + 1 column + image">
  <p:cSld name="Title short + 1 column + image">
    <p:spTree>
      <p:nvGrpSpPr>
        <p:cNvPr id="1" name="Shape 37"/>
        <p:cNvGrpSpPr/>
        <p:nvPr/>
      </p:nvGrpSpPr>
      <p:grpSpPr>
        <a:xfrm>
          <a:off x="0" y="0"/>
          <a:ext cx="0" cy="0"/>
          <a:chOff x="0" y="0"/>
          <a:chExt cx="0" cy="0"/>
        </a:xfrm>
      </p:grpSpPr>
      <p:grpSp>
        <p:nvGrpSpPr>
          <p:cNvPr id="38" name="Google Shape;38;p6"/>
          <p:cNvGrpSpPr/>
          <p:nvPr/>
        </p:nvGrpSpPr>
        <p:grpSpPr>
          <a:xfrm>
            <a:off x="-14733" y="1182933"/>
            <a:ext cx="12206733" cy="5674800"/>
            <a:chOff x="-11050" y="887200"/>
            <a:chExt cx="9155050" cy="4256100"/>
          </a:xfrm>
        </p:grpSpPr>
        <p:cxnSp>
          <p:nvCxnSpPr>
            <p:cNvPr id="39" name="Google Shape;39;p6"/>
            <p:cNvCxnSpPr/>
            <p:nvPr/>
          </p:nvCxnSpPr>
          <p:spPr>
            <a:xfrm>
              <a:off x="-11050" y="887200"/>
              <a:ext cx="4312200" cy="0"/>
            </a:xfrm>
            <a:prstGeom prst="straightConnector1">
              <a:avLst/>
            </a:prstGeom>
            <a:noFill/>
            <a:ln w="19050" cap="flat" cmpd="sng">
              <a:solidFill>
                <a:srgbClr val="BA3B21"/>
              </a:solidFill>
              <a:prstDash val="solid"/>
              <a:round/>
              <a:headEnd type="none" w="med" len="med"/>
              <a:tailEnd type="diamond" w="med" len="med"/>
            </a:ln>
          </p:spPr>
        </p:cxnSp>
        <p:sp>
          <p:nvSpPr>
            <p:cNvPr id="40" name="Google Shape;40;p6"/>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41" name="Google Shape;41;p6"/>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2" name="Google Shape;42;p6"/>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43" name="Google Shape;43;p6"/>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6"/>
          <p:cNvSpPr txBox="1">
            <a:spLocks noGrp="1"/>
          </p:cNvSpPr>
          <p:nvPr>
            <p:ph type="title"/>
          </p:nvPr>
        </p:nvSpPr>
        <p:spPr>
          <a:xfrm>
            <a:off x="732800" y="481833"/>
            <a:ext cx="49872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title style</a:t>
            </a:r>
            <a:endParaRPr/>
          </a:p>
        </p:txBody>
      </p:sp>
      <p:sp>
        <p:nvSpPr>
          <p:cNvPr id="45" name="Google Shape;45;p6"/>
          <p:cNvSpPr txBox="1">
            <a:spLocks noGrp="1"/>
          </p:cNvSpPr>
          <p:nvPr>
            <p:ph type="body" idx="1"/>
          </p:nvPr>
        </p:nvSpPr>
        <p:spPr>
          <a:xfrm>
            <a:off x="732800" y="1600200"/>
            <a:ext cx="4987200" cy="3928400"/>
          </a:xfrm>
          <a:prstGeom prst="rect">
            <a:avLst/>
          </a:prstGeom>
        </p:spPr>
        <p:txBody>
          <a:bodyPr spcFirstLastPara="1" wrap="square" lIns="91425" tIns="91425" rIns="91425" bIns="91425" anchor="t" anchorCtr="0"/>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pPr lvl="0"/>
            <a:r>
              <a:rPr lang="en-US" smtClean="0"/>
              <a:t>Edit Master text styles</a:t>
            </a:r>
          </a:p>
        </p:txBody>
      </p:sp>
      <p:sp>
        <p:nvSpPr>
          <p:cNvPr id="46" name="Google Shape;46;p6"/>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0821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7"/>
        <p:cNvGrpSpPr/>
        <p:nvPr/>
      </p:nvGrpSpPr>
      <p:grpSpPr>
        <a:xfrm>
          <a:off x="0" y="0"/>
          <a:ext cx="0" cy="0"/>
          <a:chOff x="0" y="0"/>
          <a:chExt cx="0" cy="0"/>
        </a:xfrm>
      </p:grpSpPr>
      <p:grpSp>
        <p:nvGrpSpPr>
          <p:cNvPr id="48" name="Google Shape;48;p7"/>
          <p:cNvGrpSpPr/>
          <p:nvPr/>
        </p:nvGrpSpPr>
        <p:grpSpPr>
          <a:xfrm>
            <a:off x="-14733" y="1182933"/>
            <a:ext cx="12206733" cy="5674800"/>
            <a:chOff x="-11050" y="887200"/>
            <a:chExt cx="9155050" cy="4256100"/>
          </a:xfrm>
        </p:grpSpPr>
        <p:cxnSp>
          <p:nvCxnSpPr>
            <p:cNvPr id="49" name="Google Shape;49;p7"/>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50" name="Google Shape;50;p7"/>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51" name="Google Shape;51;p7"/>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52" name="Google Shape;52;p7"/>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53" name="Google Shape;53;p7"/>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7"/>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55" name="Google Shape;55;p7"/>
          <p:cNvSpPr txBox="1">
            <a:spLocks noGrp="1"/>
          </p:cNvSpPr>
          <p:nvPr>
            <p:ph type="body" idx="1"/>
          </p:nvPr>
        </p:nvSpPr>
        <p:spPr>
          <a:xfrm>
            <a:off x="732800"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smtClean="0"/>
              <a:t>Edit Master text styles</a:t>
            </a:r>
          </a:p>
        </p:txBody>
      </p:sp>
      <p:sp>
        <p:nvSpPr>
          <p:cNvPr id="56" name="Google Shape;56;p7"/>
          <p:cNvSpPr txBox="1">
            <a:spLocks noGrp="1"/>
          </p:cNvSpPr>
          <p:nvPr>
            <p:ph type="body" idx="2"/>
          </p:nvPr>
        </p:nvSpPr>
        <p:spPr>
          <a:xfrm>
            <a:off x="5876805" y="1600200"/>
            <a:ext cx="4852000" cy="41444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pPr lvl="0"/>
            <a:r>
              <a:rPr lang="en-US" smtClean="0"/>
              <a:t>Edit Master text styles</a:t>
            </a:r>
          </a:p>
        </p:txBody>
      </p:sp>
      <p:sp>
        <p:nvSpPr>
          <p:cNvPr id="57" name="Google Shape;57;p7"/>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80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58"/>
        <p:cNvGrpSpPr/>
        <p:nvPr/>
      </p:nvGrpSpPr>
      <p:grpSpPr>
        <a:xfrm>
          <a:off x="0" y="0"/>
          <a:ext cx="0" cy="0"/>
          <a:chOff x="0" y="0"/>
          <a:chExt cx="0" cy="0"/>
        </a:xfrm>
      </p:grpSpPr>
      <p:grpSp>
        <p:nvGrpSpPr>
          <p:cNvPr id="59" name="Google Shape;59;p8"/>
          <p:cNvGrpSpPr/>
          <p:nvPr/>
        </p:nvGrpSpPr>
        <p:grpSpPr>
          <a:xfrm>
            <a:off x="-14733" y="1182933"/>
            <a:ext cx="12206733" cy="5674800"/>
            <a:chOff x="-11050" y="887200"/>
            <a:chExt cx="9155050" cy="4256100"/>
          </a:xfrm>
        </p:grpSpPr>
        <p:cxnSp>
          <p:nvCxnSpPr>
            <p:cNvPr id="60" name="Google Shape;60;p8"/>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61" name="Google Shape;61;p8"/>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62" name="Google Shape;62;p8"/>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3" name="Google Shape;63;p8"/>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64" name="Google Shape;64;p8"/>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8"/>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title style</a:t>
            </a:r>
            <a:endParaRPr/>
          </a:p>
        </p:txBody>
      </p:sp>
      <p:sp>
        <p:nvSpPr>
          <p:cNvPr id="66" name="Google Shape;66;p8"/>
          <p:cNvSpPr txBox="1">
            <a:spLocks noGrp="1"/>
          </p:cNvSpPr>
          <p:nvPr>
            <p:ph type="body" idx="1"/>
          </p:nvPr>
        </p:nvSpPr>
        <p:spPr>
          <a:xfrm>
            <a:off x="732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7" name="Google Shape;67;p8"/>
          <p:cNvSpPr txBox="1">
            <a:spLocks noGrp="1"/>
          </p:cNvSpPr>
          <p:nvPr>
            <p:ph type="body" idx="2"/>
          </p:nvPr>
        </p:nvSpPr>
        <p:spPr>
          <a:xfrm>
            <a:off x="4119800"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8" name="Google Shape;68;p8"/>
          <p:cNvSpPr txBox="1">
            <a:spLocks noGrp="1"/>
          </p:cNvSpPr>
          <p:nvPr>
            <p:ph type="body" idx="3"/>
          </p:nvPr>
        </p:nvSpPr>
        <p:spPr>
          <a:xfrm>
            <a:off x="7506799" y="1600200"/>
            <a:ext cx="3222000" cy="4107600"/>
          </a:xfrm>
          <a:prstGeom prst="rect">
            <a:avLst/>
          </a:prstGeom>
        </p:spPr>
        <p:txBody>
          <a:bodyPr spcFirstLastPara="1" wrap="square" lIns="91425" tIns="91425" rIns="91425" bIns="91425" anchor="t" anchorCtr="0"/>
          <a:lstStyle>
            <a:lvl1pPr marL="609585" lvl="0" indent="-457189" rtl="0">
              <a:spcBef>
                <a:spcPts val="800"/>
              </a:spcBef>
              <a:spcAft>
                <a:spcPts val="0"/>
              </a:spcAft>
              <a:buSzPts val="1800"/>
              <a:buChar char="▪"/>
              <a:defRPr sz="2400"/>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pPr lvl="0"/>
            <a:r>
              <a:rPr lang="en-US" smtClean="0"/>
              <a:t>Edit Master text styles</a:t>
            </a:r>
          </a:p>
        </p:txBody>
      </p:sp>
      <p:sp>
        <p:nvSpPr>
          <p:cNvPr id="69" name="Google Shape;69;p8"/>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43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grpSp>
        <p:nvGrpSpPr>
          <p:cNvPr id="71" name="Google Shape;71;p9"/>
          <p:cNvGrpSpPr/>
          <p:nvPr/>
        </p:nvGrpSpPr>
        <p:grpSpPr>
          <a:xfrm>
            <a:off x="-14733" y="1182933"/>
            <a:ext cx="12206733" cy="5674800"/>
            <a:chOff x="-11050" y="887200"/>
            <a:chExt cx="9155050" cy="4256100"/>
          </a:xfrm>
        </p:grpSpPr>
        <p:cxnSp>
          <p:nvCxnSpPr>
            <p:cNvPr id="72" name="Google Shape;72;p9"/>
            <p:cNvCxnSpPr/>
            <p:nvPr/>
          </p:nvCxnSpPr>
          <p:spPr>
            <a:xfrm>
              <a:off x="-11050" y="887200"/>
              <a:ext cx="8060400" cy="0"/>
            </a:xfrm>
            <a:prstGeom prst="straightConnector1">
              <a:avLst/>
            </a:prstGeom>
            <a:noFill/>
            <a:ln w="19050" cap="flat" cmpd="sng">
              <a:solidFill>
                <a:srgbClr val="BA3B21"/>
              </a:solidFill>
              <a:prstDash val="solid"/>
              <a:round/>
              <a:headEnd type="none" w="med" len="med"/>
              <a:tailEnd type="diamond" w="med" len="med"/>
            </a:ln>
          </p:spPr>
        </p:cxnSp>
        <p:sp>
          <p:nvSpPr>
            <p:cNvPr id="73" name="Google Shape;73;p9"/>
            <p:cNvSpPr/>
            <p:nvPr/>
          </p:nvSpPr>
          <p:spPr>
            <a:xfrm>
              <a:off x="0" y="4593700"/>
              <a:ext cx="9144000" cy="549600"/>
            </a:xfrm>
            <a:prstGeom prst="rect">
              <a:avLst/>
            </a:prstGeom>
            <a:solidFill>
              <a:srgbClr val="BA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FFFFFF"/>
                </a:solidFill>
              </a:endParaRPr>
            </a:p>
          </p:txBody>
        </p:sp>
        <p:sp>
          <p:nvSpPr>
            <p:cNvPr id="74" name="Google Shape;74;p9"/>
            <p:cNvSpPr/>
            <p:nvPr/>
          </p:nvSpPr>
          <p:spPr>
            <a:xfrm>
              <a:off x="0" y="4593700"/>
              <a:ext cx="549600" cy="549600"/>
            </a:xfrm>
            <a:prstGeom prst="rect">
              <a:avLst/>
            </a:prstGeom>
            <a:solidFill>
              <a:srgbClr val="F55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5" name="Google Shape;75;p9"/>
            <p:cNvCxnSpPr/>
            <p:nvPr/>
          </p:nvCxnSpPr>
          <p:spPr>
            <a:xfrm>
              <a:off x="-11050" y="887200"/>
              <a:ext cx="552900" cy="0"/>
            </a:xfrm>
            <a:prstGeom prst="straightConnector1">
              <a:avLst/>
            </a:prstGeom>
            <a:noFill/>
            <a:ln w="19050" cap="flat" cmpd="sng">
              <a:solidFill>
                <a:srgbClr val="F55C21"/>
              </a:solidFill>
              <a:prstDash val="solid"/>
              <a:round/>
              <a:headEnd type="none" w="med" len="med"/>
              <a:tailEnd type="none" w="med" len="med"/>
            </a:ln>
          </p:spPr>
        </p:cxnSp>
      </p:grpSp>
      <p:sp>
        <p:nvSpPr>
          <p:cNvPr id="76" name="Google Shape;76;p9"/>
          <p:cNvSpPr/>
          <p:nvPr/>
        </p:nvSpPr>
        <p:spPr>
          <a:xfrm>
            <a:off x="107288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9"/>
          <p:cNvSpPr txBox="1">
            <a:spLocks noGrp="1"/>
          </p:cNvSpPr>
          <p:nvPr>
            <p:ph type="title"/>
          </p:nvPr>
        </p:nvSpPr>
        <p:spPr>
          <a:xfrm>
            <a:off x="732800" y="481833"/>
            <a:ext cx="9996000" cy="7328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a:p>
        </p:txBody>
      </p:sp>
      <p:sp>
        <p:nvSpPr>
          <p:cNvPr id="78" name="Google Shape;78;p9"/>
          <p:cNvSpPr txBox="1">
            <a:spLocks noGrp="1"/>
          </p:cNvSpPr>
          <p:nvPr>
            <p:ph type="sldNum" idx="12"/>
          </p:nvPr>
        </p:nvSpPr>
        <p:spPr>
          <a:xfrm>
            <a:off x="107288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416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
        <p:cNvGrpSpPr/>
        <p:nvPr/>
      </p:nvGrpSpPr>
      <p:grpSpPr>
        <a:xfrm>
          <a:off x="0" y="0"/>
          <a:ext cx="0" cy="0"/>
          <a:chOff x="0" y="0"/>
          <a:chExt cx="0" cy="0"/>
        </a:xfrm>
      </p:grpSpPr>
      <p:sp>
        <p:nvSpPr>
          <p:cNvPr id="80" name="Google Shape;80;p10"/>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81" name="Google Shape;81;p10"/>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0"/>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0"/>
          <p:cNvSpPr txBox="1">
            <a:spLocks noGrp="1"/>
          </p:cNvSpPr>
          <p:nvPr>
            <p:ph type="body" idx="1"/>
          </p:nvPr>
        </p:nvSpPr>
        <p:spPr>
          <a:xfrm>
            <a:off x="609600" y="0"/>
            <a:ext cx="10972800" cy="1182800"/>
          </a:xfrm>
          <a:prstGeom prst="rect">
            <a:avLst/>
          </a:prstGeom>
        </p:spPr>
        <p:txBody>
          <a:bodyPr spcFirstLastPara="1" wrap="square" lIns="91425" tIns="91425" rIns="91425" bIns="91425" anchor="ctr" anchorCtr="0"/>
          <a:lstStyle>
            <a:lvl1pPr marL="609585" lvl="0" indent="-304792" algn="ctr">
              <a:spcBef>
                <a:spcPts val="480"/>
              </a:spcBef>
              <a:spcAft>
                <a:spcPts val="0"/>
              </a:spcAft>
              <a:buSzPts val="1400"/>
              <a:buNone/>
              <a:defRPr sz="1867"/>
            </a:lvl1pPr>
          </a:lstStyle>
          <a:p>
            <a:pPr lvl="0"/>
            <a:r>
              <a:rPr lang="en-US" smtClean="0"/>
              <a:t>Edit Master text styles</a:t>
            </a:r>
          </a:p>
        </p:txBody>
      </p:sp>
      <p:sp>
        <p:nvSpPr>
          <p:cNvPr id="84" name="Google Shape;84;p10"/>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85" name="Google Shape;85;p10"/>
          <p:cNvCxnSpPr/>
          <p:nvPr/>
        </p:nvCxnSpPr>
        <p:spPr>
          <a:xfrm>
            <a:off x="4702800" y="1182933"/>
            <a:ext cx="2786400" cy="0"/>
          </a:xfrm>
          <a:prstGeom prst="straightConnector1">
            <a:avLst/>
          </a:prstGeom>
          <a:noFill/>
          <a:ln w="19050" cap="flat" cmpd="sng">
            <a:solidFill>
              <a:srgbClr val="BA3B21"/>
            </a:solidFill>
            <a:prstDash val="solid"/>
            <a:round/>
            <a:headEnd type="diamond" w="med" len="med"/>
            <a:tailEnd type="diamond" w="med" len="med"/>
          </a:ln>
        </p:spPr>
      </p:cxnSp>
    </p:spTree>
    <p:extLst>
      <p:ext uri="{BB962C8B-B14F-4D97-AF65-F5344CB8AC3E}">
        <p14:creationId xmlns:p14="http://schemas.microsoft.com/office/powerpoint/2010/main" val="1524585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1"/>
          <p:cNvSpPr/>
          <p:nvPr/>
        </p:nvSpPr>
        <p:spPr>
          <a:xfrm>
            <a:off x="0" y="6124933"/>
            <a:ext cx="12192000" cy="732800"/>
          </a:xfrm>
          <a:prstGeom prst="rect">
            <a:avLst/>
          </a:prstGeom>
          <a:solidFill>
            <a:srgbClr val="BA3B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88" name="Google Shape;88;p11"/>
          <p:cNvSpPr/>
          <p:nvPr/>
        </p:nvSpPr>
        <p:spPr>
          <a:xfrm>
            <a:off x="4631600" y="6124933"/>
            <a:ext cx="2928800" cy="732800"/>
          </a:xfrm>
          <a:prstGeom prst="rect">
            <a:avLst/>
          </a:prstGeom>
          <a:solidFill>
            <a:srgbClr val="F55C2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1"/>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11"/>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69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rgbClr val="BA3B21"/>
        </a:solidFill>
        <a:effectLst/>
      </p:bgPr>
    </p:bg>
    <p:spTree>
      <p:nvGrpSpPr>
        <p:cNvPr id="1" name="Shape 91"/>
        <p:cNvGrpSpPr/>
        <p:nvPr/>
      </p:nvGrpSpPr>
      <p:grpSpPr>
        <a:xfrm>
          <a:off x="0" y="0"/>
          <a:ext cx="0" cy="0"/>
          <a:chOff x="0" y="0"/>
          <a:chExt cx="0" cy="0"/>
        </a:xfrm>
      </p:grpSpPr>
      <p:sp>
        <p:nvSpPr>
          <p:cNvPr id="92" name="Google Shape;92;p12"/>
          <p:cNvSpPr/>
          <p:nvPr/>
        </p:nvSpPr>
        <p:spPr>
          <a:xfrm>
            <a:off x="0" y="6124933"/>
            <a:ext cx="12192000" cy="732800"/>
          </a:xfrm>
          <a:prstGeom prst="rect">
            <a:avLst/>
          </a:prstGeom>
          <a:solidFill>
            <a:srgbClr val="2727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93" name="Google Shape;93;p12"/>
          <p:cNvSpPr/>
          <p:nvPr/>
        </p:nvSpPr>
        <p:spPr>
          <a:xfrm>
            <a:off x="4631600" y="6124933"/>
            <a:ext cx="2928800" cy="732800"/>
          </a:xfrm>
          <a:prstGeom prst="rect">
            <a:avLst/>
          </a:prstGeom>
          <a:solidFill>
            <a:srgbClr val="4F4F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2"/>
          <p:cNvSpPr/>
          <p:nvPr/>
        </p:nvSpPr>
        <p:spPr>
          <a:xfrm>
            <a:off x="5364400" y="6124933"/>
            <a:ext cx="1463200" cy="732800"/>
          </a:xfrm>
          <a:prstGeom prst="rect">
            <a:avLst/>
          </a:prstGeom>
          <a:solidFill>
            <a:srgbClr val="D4D3D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2"/>
          <p:cNvSpPr txBox="1">
            <a:spLocks noGrp="1"/>
          </p:cNvSpPr>
          <p:nvPr>
            <p:ph type="sldNum" idx="12"/>
          </p:nvPr>
        </p:nvSpPr>
        <p:spPr>
          <a:xfrm>
            <a:off x="5364400" y="6125133"/>
            <a:ext cx="1463200" cy="73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4591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120904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D7F6568-25FF-4F44-B25E-D10BD20E424E}"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grpSp>
        <p:nvGrpSpPr>
          <p:cNvPr id="94" name="Group 93"/>
          <p:cNvGrpSpPr/>
          <p:nvPr/>
        </p:nvGrpSpPr>
        <p:grpSpPr>
          <a:xfrm>
            <a:off x="0" y="2057400"/>
            <a:ext cx="6401859"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0" y="2130426"/>
            <a:ext cx="58928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680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215036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30478"/>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96" name="Straight Connector 95"/>
          <p:cNvCxnSpPr/>
          <p:nvPr/>
        </p:nvCxnSpPr>
        <p:spPr>
          <a:xfrm>
            <a:off x="0" y="4387368"/>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12192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0" y="5621365"/>
            <a:ext cx="110744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609600" y="4463568"/>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D7F6568-25FF-4F44-B25E-D10BD20E424E}" type="datetimeFigureOut">
              <a:rPr lang="en-US" smtClean="0"/>
              <a:t>10/28/2019</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99747781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55475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F6568-25FF-4F44-B25E-D10BD20E424E}"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592839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F6568-25FF-4F44-B25E-D10BD20E424E}"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867012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F6568-25FF-4F44-B25E-D10BD20E424E}"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10967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1"/>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7F6568-25FF-4F44-B25E-D10BD20E424E}"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7" name="Rectangle 36"/>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9" name="Straight Connector 38"/>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4442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0"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D7F6568-25FF-4F44-B25E-D10BD20E424E}"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14974-6370-4A6E-A552-ECB813283324}" type="slidenum">
              <a:rPr lang="en-US" smtClean="0"/>
              <a:t>‹#›</a:t>
            </a:fld>
            <a:endParaRPr lang="en-US"/>
          </a:p>
        </p:txBody>
      </p:sp>
      <p:sp>
        <p:nvSpPr>
          <p:cNvPr id="33" name="Rectangle 32"/>
          <p:cNvSpPr/>
          <p:nvPr/>
        </p:nvSpPr>
        <p:spPr>
          <a:xfrm>
            <a:off x="0" y="1563624"/>
            <a:ext cx="3681984"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cxnSp>
        <p:nvCxnSpPr>
          <p:cNvPr id="34" name="Straight Connector 33"/>
          <p:cNvCxnSpPr/>
          <p:nvPr/>
        </p:nvCxnSpPr>
        <p:spPr>
          <a:xfrm rot="5400000">
            <a:off x="2007129" y="3221207"/>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353568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220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ACDF6120-F1F0-4C60-9FE9-39AC71A9C79D}" type="datetimeFigureOut">
              <a:rPr lang="en-US" smtClean="0"/>
              <a:pPr eaLnBrk="1" latinLnBrk="0" hangingPunct="1"/>
              <a:t>10/28/2019</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eaLnBrk="1" latinLnBrk="0" hangingPunct="1"/>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2556117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F6568-25FF-4F44-B25E-D10BD20E424E}"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14974-6370-4A6E-A552-ECB813283324}" type="slidenum">
              <a:rPr lang="en-US" smtClean="0"/>
              <a:t>‹#›</a:t>
            </a:fld>
            <a:endParaRPr lang="en-US"/>
          </a:p>
        </p:txBody>
      </p:sp>
    </p:spTree>
    <p:extLst>
      <p:ext uri="{BB962C8B-B14F-4D97-AF65-F5344CB8AC3E}">
        <p14:creationId xmlns:p14="http://schemas.microsoft.com/office/powerpoint/2010/main" val="73456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7" name="Date Placeholder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10/28/2019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10/28/2019</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272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2800" y="481833"/>
            <a:ext cx="9996000" cy="732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1pPr>
            <a:lvl2pPr lvl="1">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2pPr>
            <a:lvl3pPr lvl="2">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3pPr>
            <a:lvl4pPr lvl="3">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4pPr>
            <a:lvl5pPr lvl="4">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5pPr>
            <a:lvl6pPr lvl="5">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6pPr>
            <a:lvl7pPr lvl="6">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7pPr>
            <a:lvl8pPr lvl="7">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8pPr>
            <a:lvl9pPr lvl="8">
              <a:spcBef>
                <a:spcPts val="0"/>
              </a:spcBef>
              <a:spcAft>
                <a:spcPts val="0"/>
              </a:spcAft>
              <a:buClr>
                <a:srgbClr val="FFFFFF"/>
              </a:buClr>
              <a:buSzPts val="1800"/>
              <a:buFont typeface="Encode Sans"/>
              <a:buNone/>
              <a:defRPr sz="1800" b="1">
                <a:solidFill>
                  <a:srgbClr val="FFFFFF"/>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732800" y="1600200"/>
            <a:ext cx="9996000" cy="3928400"/>
          </a:xfrm>
          <a:prstGeom prst="rect">
            <a:avLst/>
          </a:prstGeom>
          <a:noFill/>
          <a:ln>
            <a:noFill/>
          </a:ln>
        </p:spPr>
        <p:txBody>
          <a:bodyPr spcFirstLastPara="1" wrap="square" lIns="91425" tIns="91425" rIns="91425" bIns="91425" anchor="t" anchorCtr="0"/>
          <a:lstStyle>
            <a:lvl1pPr marL="457200" lvl="0" indent="-381000">
              <a:lnSpc>
                <a:spcPct val="115000"/>
              </a:lnSpc>
              <a:spcBef>
                <a:spcPts val="600"/>
              </a:spcBef>
              <a:spcAft>
                <a:spcPts val="0"/>
              </a:spcAft>
              <a:buClr>
                <a:srgbClr val="F55C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1pPr>
            <a:lvl2pPr marL="914400" lvl="1"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2pPr>
            <a:lvl3pPr marL="1371600" lvl="2"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3pPr>
            <a:lvl4pPr marL="1828800" lvl="3"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4pPr>
            <a:lvl5pPr marL="2286000" lvl="4"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5pPr>
            <a:lvl6pPr marL="2743200" lvl="5"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6pPr>
            <a:lvl7pPr marL="3200400" lvl="6"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7pPr>
            <a:lvl8pPr marL="3657600" lvl="7"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8pPr>
            <a:lvl9pPr marL="4114800" lvl="8" indent="-381000">
              <a:lnSpc>
                <a:spcPct val="115000"/>
              </a:lnSpc>
              <a:spcBef>
                <a:spcPts val="0"/>
              </a:spcBef>
              <a:spcAft>
                <a:spcPts val="0"/>
              </a:spcAft>
              <a:buClr>
                <a:srgbClr val="BA3B21"/>
              </a:buClr>
              <a:buSzPts val="2400"/>
              <a:buFont typeface="Encode Sans ExtraLight"/>
              <a:buChar char="▫"/>
              <a:defRPr sz="2400">
                <a:solidFill>
                  <a:srgbClr val="FFFFFF"/>
                </a:solidFill>
                <a:latin typeface="Encode Sans ExtraLight"/>
                <a:ea typeface="Encode Sans ExtraLight"/>
                <a:cs typeface="Encode Sans ExtraLight"/>
                <a:sym typeface="Encode Sans ExtraLight"/>
              </a:defRPr>
            </a:lvl9pPr>
          </a:lstStyle>
          <a:p>
            <a:endParaRPr/>
          </a:p>
        </p:txBody>
      </p:sp>
      <p:sp>
        <p:nvSpPr>
          <p:cNvPr id="8" name="Google Shape;8;p1"/>
          <p:cNvSpPr txBox="1">
            <a:spLocks noGrp="1"/>
          </p:cNvSpPr>
          <p:nvPr>
            <p:ph type="sldNum" idx="12"/>
          </p:nvPr>
        </p:nvSpPr>
        <p:spPr>
          <a:xfrm>
            <a:off x="10728867" y="6125133"/>
            <a:ext cx="1463200" cy="732800"/>
          </a:xfrm>
          <a:prstGeom prst="rect">
            <a:avLst/>
          </a:prstGeom>
          <a:noFill/>
          <a:ln>
            <a:noFill/>
          </a:ln>
        </p:spPr>
        <p:txBody>
          <a:bodyPr spcFirstLastPara="1" wrap="square" lIns="91425" tIns="91425" rIns="91425" bIns="91425" anchor="ctr" anchorCtr="0">
            <a:noAutofit/>
          </a:bodyPr>
          <a:lstStyle>
            <a:lvl1pPr lvl="0" algn="ctr">
              <a:buNone/>
              <a:defRPr sz="1733" b="1">
                <a:solidFill>
                  <a:srgbClr val="27272D"/>
                </a:solidFill>
                <a:latin typeface="Encode Sans"/>
                <a:ea typeface="Encode Sans"/>
                <a:cs typeface="Encode Sans"/>
                <a:sym typeface="Encode Sans"/>
              </a:defRPr>
            </a:lvl1pPr>
            <a:lvl2pPr lvl="1" algn="ctr">
              <a:buNone/>
              <a:defRPr sz="1733" b="1">
                <a:solidFill>
                  <a:srgbClr val="27272D"/>
                </a:solidFill>
                <a:latin typeface="Encode Sans"/>
                <a:ea typeface="Encode Sans"/>
                <a:cs typeface="Encode Sans"/>
                <a:sym typeface="Encode Sans"/>
              </a:defRPr>
            </a:lvl2pPr>
            <a:lvl3pPr lvl="2" algn="ctr">
              <a:buNone/>
              <a:defRPr sz="1733" b="1">
                <a:solidFill>
                  <a:srgbClr val="27272D"/>
                </a:solidFill>
                <a:latin typeface="Encode Sans"/>
                <a:ea typeface="Encode Sans"/>
                <a:cs typeface="Encode Sans"/>
                <a:sym typeface="Encode Sans"/>
              </a:defRPr>
            </a:lvl3pPr>
            <a:lvl4pPr lvl="3" algn="ctr">
              <a:buNone/>
              <a:defRPr sz="1733" b="1">
                <a:solidFill>
                  <a:srgbClr val="27272D"/>
                </a:solidFill>
                <a:latin typeface="Encode Sans"/>
                <a:ea typeface="Encode Sans"/>
                <a:cs typeface="Encode Sans"/>
                <a:sym typeface="Encode Sans"/>
              </a:defRPr>
            </a:lvl4pPr>
            <a:lvl5pPr lvl="4" algn="ctr">
              <a:buNone/>
              <a:defRPr sz="1733" b="1">
                <a:solidFill>
                  <a:srgbClr val="27272D"/>
                </a:solidFill>
                <a:latin typeface="Encode Sans"/>
                <a:ea typeface="Encode Sans"/>
                <a:cs typeface="Encode Sans"/>
                <a:sym typeface="Encode Sans"/>
              </a:defRPr>
            </a:lvl5pPr>
            <a:lvl6pPr lvl="5" algn="ctr">
              <a:buNone/>
              <a:defRPr sz="1733" b="1">
                <a:solidFill>
                  <a:srgbClr val="27272D"/>
                </a:solidFill>
                <a:latin typeface="Encode Sans"/>
                <a:ea typeface="Encode Sans"/>
                <a:cs typeface="Encode Sans"/>
                <a:sym typeface="Encode Sans"/>
              </a:defRPr>
            </a:lvl6pPr>
            <a:lvl7pPr lvl="6" algn="ctr">
              <a:buNone/>
              <a:defRPr sz="1733" b="1">
                <a:solidFill>
                  <a:srgbClr val="27272D"/>
                </a:solidFill>
                <a:latin typeface="Encode Sans"/>
                <a:ea typeface="Encode Sans"/>
                <a:cs typeface="Encode Sans"/>
                <a:sym typeface="Encode Sans"/>
              </a:defRPr>
            </a:lvl7pPr>
            <a:lvl8pPr lvl="7" algn="ctr">
              <a:buNone/>
              <a:defRPr sz="1733" b="1">
                <a:solidFill>
                  <a:srgbClr val="27272D"/>
                </a:solidFill>
                <a:latin typeface="Encode Sans"/>
                <a:ea typeface="Encode Sans"/>
                <a:cs typeface="Encode Sans"/>
                <a:sym typeface="Encode Sans"/>
              </a:defRPr>
            </a:lvl8pPr>
            <a:lvl9pPr lvl="8" algn="ctr">
              <a:buNone/>
              <a:defRPr sz="1733" b="1">
                <a:solidFill>
                  <a:srgbClr val="27272D"/>
                </a:solidFill>
                <a:latin typeface="Encode Sans"/>
                <a:ea typeface="Encode Sans"/>
                <a:cs typeface="Encode Sans"/>
                <a:sym typeface="Encode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00758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99136"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kern="1200">
              <a:solidFill>
                <a:prstClr val="white"/>
              </a:solidFill>
              <a:latin typeface="Tw Cen MT"/>
              <a:ea typeface="+mn-ea"/>
              <a:cs typeface="+mn-cs"/>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12409"/>
            <a:ext cx="2844800" cy="365125"/>
          </a:xfrm>
          <a:prstGeom prst="rect">
            <a:avLst/>
          </a:prstGeom>
        </p:spPr>
        <p:txBody>
          <a:bodyPr vert="horz" lIns="91440" tIns="45720" rIns="91440" bIns="45720" rtlCol="0" anchor="ctr"/>
          <a:lstStyle>
            <a:lvl1pPr algn="l">
              <a:defRPr sz="1200">
                <a:solidFill>
                  <a:schemeClr val="tx2"/>
                </a:solidFill>
              </a:defRPr>
            </a:lvl1pPr>
          </a:lstStyle>
          <a:p>
            <a:fld id="{5D7F6568-25FF-4F44-B25E-D10BD20E424E}" type="datetimeFigureOut">
              <a:rPr lang="en-US" smtClean="0"/>
              <a:t>10/28/2019</a:t>
            </a:fld>
            <a:endParaRPr lang="en-US"/>
          </a:p>
        </p:txBody>
      </p:sp>
      <p:sp>
        <p:nvSpPr>
          <p:cNvPr id="5" name="Footer Placeholder 4"/>
          <p:cNvSpPr>
            <a:spLocks noGrp="1"/>
          </p:cNvSpPr>
          <p:nvPr>
            <p:ph type="ftr" sz="quarter" idx="3"/>
          </p:nvPr>
        </p:nvSpPr>
        <p:spPr>
          <a:xfrm>
            <a:off x="3774831" y="6312409"/>
            <a:ext cx="4642339"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12409"/>
            <a:ext cx="2844800" cy="365125"/>
          </a:xfrm>
          <a:prstGeom prst="rect">
            <a:avLst/>
          </a:prstGeom>
        </p:spPr>
        <p:txBody>
          <a:bodyPr vert="horz" lIns="91440" tIns="45720" rIns="91440" bIns="45720" rtlCol="0" anchor="ctr"/>
          <a:lstStyle>
            <a:lvl1pPr algn="r">
              <a:defRPr sz="1200">
                <a:solidFill>
                  <a:schemeClr val="tx2"/>
                </a:solidFill>
              </a:defRPr>
            </a:lvl1pPr>
          </a:lstStyle>
          <a:p>
            <a:fld id="{3F414974-6370-4A6E-A552-ECB813283324}" type="slidenum">
              <a:rPr lang="en-US" smtClean="0"/>
              <a:t>‹#›</a:t>
            </a:fld>
            <a:endParaRPr lang="en-US"/>
          </a:p>
        </p:txBody>
      </p:sp>
    </p:spTree>
    <p:extLst>
      <p:ext uri="{BB962C8B-B14F-4D97-AF65-F5344CB8AC3E}">
        <p14:creationId xmlns:p14="http://schemas.microsoft.com/office/powerpoint/2010/main" val="3006448808"/>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#8 </a:t>
            </a:r>
            <a:r>
              <a:rPr lang="en-US" sz="4000" b="1" dirty="0" smtClean="0"/>
              <a:t>Writing: Thesis and Outlines</a:t>
            </a:r>
            <a:endParaRPr lang="en-US" sz="4000" b="1" dirty="0"/>
          </a:p>
        </p:txBody>
      </p:sp>
      <p:sp>
        <p:nvSpPr>
          <p:cNvPr id="3" name="Content Placeholder 2"/>
          <p:cNvSpPr>
            <a:spLocks noGrp="1"/>
          </p:cNvSpPr>
          <p:nvPr>
            <p:ph sz="quarter" idx="1"/>
          </p:nvPr>
        </p:nvSpPr>
        <p:spPr/>
        <p:txBody>
          <a:bodyPr/>
          <a:lstStyle/>
          <a:p>
            <a:pPr marL="0" indent="0">
              <a:buNone/>
            </a:pPr>
            <a:r>
              <a:rPr lang="en-US" sz="2800" u="sng" dirty="0" smtClean="0"/>
              <a:t>Learning Targets</a:t>
            </a:r>
            <a:r>
              <a:rPr lang="en-US" sz="2800" dirty="0" smtClean="0"/>
              <a:t>:</a:t>
            </a:r>
          </a:p>
          <a:p>
            <a:pPr marL="457200" indent="-457200">
              <a:buFont typeface="+mj-lt"/>
              <a:buAutoNum type="arabicPeriod"/>
            </a:pPr>
            <a:r>
              <a:rPr lang="en-US" sz="2800" dirty="0"/>
              <a:t>Students will be able to identify the parts of a thesis. </a:t>
            </a:r>
          </a:p>
          <a:p>
            <a:pPr marL="457200" indent="-457200">
              <a:buFont typeface="+mj-lt"/>
              <a:buAutoNum type="arabicPeriod"/>
            </a:pPr>
            <a:r>
              <a:rPr lang="en-US" sz="2800" dirty="0" smtClean="0"/>
              <a:t>Students </a:t>
            </a:r>
            <a:r>
              <a:rPr lang="en-US" sz="2800" dirty="0"/>
              <a:t>will be able to create an MLA Outline as a step to prewriting.</a:t>
            </a:r>
          </a:p>
          <a:p>
            <a:pPr marL="457200" indent="-457200">
              <a:buFont typeface="+mj-lt"/>
              <a:buAutoNum type="arabicPeriod"/>
            </a:pPr>
            <a:r>
              <a:rPr lang="en-US" sz="2800" dirty="0"/>
              <a:t>Students will be able to write a literary </a:t>
            </a:r>
            <a:r>
              <a:rPr lang="en-US" sz="2800" dirty="0" smtClean="0"/>
              <a:t>analysis paragraph outline.</a:t>
            </a:r>
          </a:p>
          <a:p>
            <a:pPr marL="457200" indent="-457200">
              <a:buFont typeface="+mj-lt"/>
              <a:buAutoNum type="arabicPeriod"/>
            </a:pPr>
            <a:r>
              <a:rPr lang="en-US" sz="2800" dirty="0" smtClean="0"/>
              <a:t>Students </a:t>
            </a:r>
            <a:r>
              <a:rPr lang="en-US" sz="2800" dirty="0"/>
              <a:t>will be able to follow MLA rules and directions.</a:t>
            </a:r>
          </a:p>
          <a:p>
            <a:pPr marL="457200" indent="-457200">
              <a:buFont typeface="+mj-lt"/>
              <a:buAutoNum type="arabicPeriod"/>
            </a:pPr>
            <a:r>
              <a:rPr lang="en-US" sz="2800" dirty="0"/>
              <a:t>Students will be able to write analysis</a:t>
            </a:r>
            <a:r>
              <a:rPr lang="en-US" sz="2800" dirty="0" smtClean="0"/>
              <a:t>.</a:t>
            </a:r>
          </a:p>
          <a:p>
            <a:endParaRPr lang="en-US" dirty="0"/>
          </a:p>
        </p:txBody>
      </p:sp>
    </p:spTree>
    <p:extLst>
      <p:ext uri="{BB962C8B-B14F-4D97-AF65-F5344CB8AC3E}">
        <p14:creationId xmlns:p14="http://schemas.microsoft.com/office/powerpoint/2010/main" val="873106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2799" y="481833"/>
            <a:ext cx="11341484" cy="732800"/>
          </a:xfrm>
        </p:spPr>
        <p:txBody>
          <a:bodyPr/>
          <a:lstStyle/>
          <a:p>
            <a:r>
              <a:rPr lang="en-US" sz="5333" dirty="0"/>
              <a:t>“Geraldo No Last Name” </a:t>
            </a:r>
            <a:r>
              <a:rPr lang="en-US" sz="3733" b="0" dirty="0"/>
              <a:t>(65)</a:t>
            </a:r>
          </a:p>
        </p:txBody>
      </p:sp>
      <p:sp>
        <p:nvSpPr>
          <p:cNvPr id="5" name="Slide Number Placeholder 4"/>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10</a:t>
            </a:fld>
            <a:endParaRPr lang="en" kern="0"/>
          </a:p>
        </p:txBody>
      </p:sp>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6725"/>
          <a:stretch/>
        </p:blipFill>
        <p:spPr>
          <a:xfrm>
            <a:off x="3835453" y="1599181"/>
            <a:ext cx="4359673" cy="3639420"/>
          </a:xfrm>
          <a:prstGeom prst="rect">
            <a:avLst/>
          </a:prstGeom>
          <a:ln w="28575">
            <a:noFill/>
          </a:ln>
        </p:spPr>
      </p:pic>
      <p:sp>
        <p:nvSpPr>
          <p:cNvPr id="2" name="Left Arrow Callout 1"/>
          <p:cNvSpPr/>
          <p:nvPr/>
        </p:nvSpPr>
        <p:spPr>
          <a:xfrm>
            <a:off x="6624604" y="1277282"/>
            <a:ext cx="5437627" cy="3105017"/>
          </a:xfrm>
          <a:prstGeom prst="leftArrowCallout">
            <a:avLst>
              <a:gd name="adj1" fmla="val 25000"/>
              <a:gd name="adj2" fmla="val 25000"/>
              <a:gd name="adj3" fmla="val 25000"/>
              <a:gd name="adj4" fmla="val 62281"/>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smtClean="0">
                <a:solidFill>
                  <a:srgbClr val="000000"/>
                </a:solidFill>
                <a:latin typeface="Encode Sans" panose="020B0604020202020204" charset="0"/>
                <a:sym typeface="Arial"/>
              </a:rPr>
              <a:t>In “Geraldo No Last Name” Sandra </a:t>
            </a:r>
            <a:r>
              <a:rPr lang="en-US" sz="2667" b="1" kern="0" dirty="0">
                <a:solidFill>
                  <a:srgbClr val="000000"/>
                </a:solidFill>
                <a:latin typeface="Encode Sans" panose="020B0604020202020204" charset="0"/>
                <a:sym typeface="Arial"/>
              </a:rPr>
              <a:t>Cisneros uses </a:t>
            </a:r>
            <a:r>
              <a:rPr lang="en-US" sz="3200" b="1" kern="0" dirty="0">
                <a:ln>
                  <a:solidFill>
                    <a:sysClr val="windowText" lastClr="000000"/>
                  </a:solidFill>
                </a:ln>
                <a:solidFill>
                  <a:srgbClr val="92D050"/>
                </a:solidFill>
                <a:effectLst>
                  <a:outerShdw blurRad="38100" dist="38100" dir="2700000" algn="tl">
                    <a:srgbClr val="000000">
                      <a:alpha val="43137"/>
                    </a:srgbClr>
                  </a:outerShdw>
                </a:effectLst>
                <a:latin typeface="Encode Sans" panose="020B0604020202020204" charset="0"/>
                <a:sym typeface="Arial"/>
              </a:rPr>
              <a:t>racist language</a:t>
            </a:r>
            <a:r>
              <a:rPr lang="en-US" sz="2667" b="1" kern="0" dirty="0">
                <a:solidFill>
                  <a:srgbClr val="000000"/>
                </a:solidFill>
                <a:latin typeface="Encode Sans" panose="020B0604020202020204" charset="0"/>
                <a:sym typeface="Arial"/>
              </a:rPr>
              <a:t> to…</a:t>
            </a:r>
          </a:p>
        </p:txBody>
      </p:sp>
      <p:sp>
        <p:nvSpPr>
          <p:cNvPr id="4" name="Right Arrow Callout 3"/>
          <p:cNvSpPr/>
          <p:nvPr/>
        </p:nvSpPr>
        <p:spPr>
          <a:xfrm>
            <a:off x="1994459" y="3721544"/>
            <a:ext cx="2157047" cy="1321509"/>
          </a:xfrm>
          <a:prstGeom prst="rightArrowCallout">
            <a:avLst>
              <a:gd name="adj1" fmla="val 25000"/>
              <a:gd name="adj2" fmla="val 25000"/>
              <a:gd name="adj3" fmla="val 25000"/>
              <a:gd name="adj4" fmla="val 71269"/>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a:solidFill>
                  <a:srgbClr val="000000"/>
                </a:solidFill>
                <a:latin typeface="Encode Sans" panose="020B0604020202020204" charset="0"/>
                <a:sym typeface="Arial"/>
              </a:rPr>
              <a:t>??</a:t>
            </a:r>
          </a:p>
        </p:txBody>
      </p:sp>
      <p:sp>
        <p:nvSpPr>
          <p:cNvPr id="10" name="Up Arrow Callout 9"/>
          <p:cNvSpPr/>
          <p:nvPr/>
        </p:nvSpPr>
        <p:spPr>
          <a:xfrm>
            <a:off x="5262907" y="4919430"/>
            <a:ext cx="1492028" cy="1645493"/>
          </a:xfrm>
          <a:prstGeom prst="upArrow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0000"/>
                </a:solidFill>
                <a:latin typeface="Encode Sans" panose="020B0604020202020204" charset="0"/>
                <a:sym typeface="Arial"/>
              </a:rPr>
              <a:t>??</a:t>
            </a:r>
          </a:p>
        </p:txBody>
      </p:sp>
      <p:sp>
        <p:nvSpPr>
          <p:cNvPr id="11" name="Up Arrow Callout 10"/>
          <p:cNvSpPr/>
          <p:nvPr/>
        </p:nvSpPr>
        <p:spPr>
          <a:xfrm rot="20143022">
            <a:off x="7213003" y="4612039"/>
            <a:ext cx="1492028" cy="1645493"/>
          </a:xfrm>
          <a:prstGeom prst="upArrowCallou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000000"/>
                </a:solidFill>
                <a:latin typeface="Encode Sans" panose="020B0604020202020204" charset="0"/>
                <a:sym typeface="Arial"/>
              </a:rPr>
              <a:t>??</a:t>
            </a:r>
          </a:p>
        </p:txBody>
      </p:sp>
      <p:sp>
        <p:nvSpPr>
          <p:cNvPr id="3" name="TextBox 2"/>
          <p:cNvSpPr txBox="1"/>
          <p:nvPr/>
        </p:nvSpPr>
        <p:spPr>
          <a:xfrm>
            <a:off x="297726" y="1537854"/>
            <a:ext cx="2617230" cy="1477328"/>
          </a:xfrm>
          <a:prstGeom prst="rect">
            <a:avLst/>
          </a:prstGeom>
          <a:noFill/>
        </p:spPr>
        <p:txBody>
          <a:bodyPr wrap="square" rtlCol="0">
            <a:spAutoFit/>
          </a:bodyPr>
          <a:lstStyle/>
          <a:p>
            <a:r>
              <a:rPr lang="en-US" sz="4500" b="1" dirty="0" smtClean="0">
                <a:solidFill>
                  <a:schemeClr val="bg1"/>
                </a:solidFill>
              </a:rPr>
              <a:t>Practice thesis</a:t>
            </a:r>
            <a:endParaRPr lang="en-US" sz="4500" b="1" dirty="0">
              <a:solidFill>
                <a:schemeClr val="bg1"/>
              </a:solidFill>
            </a:endParaRPr>
          </a:p>
        </p:txBody>
      </p:sp>
      <p:sp>
        <p:nvSpPr>
          <p:cNvPr id="7" name="TextBox 6"/>
          <p:cNvSpPr txBox="1"/>
          <p:nvPr/>
        </p:nvSpPr>
        <p:spPr>
          <a:xfrm>
            <a:off x="3201339" y="5303520"/>
            <a:ext cx="1563162" cy="1477328"/>
          </a:xfrm>
          <a:prstGeom prst="rect">
            <a:avLst/>
          </a:prstGeom>
          <a:solidFill>
            <a:schemeClr val="bg1"/>
          </a:solidFill>
          <a:ln>
            <a:solidFill>
              <a:srgbClr val="7030A0"/>
            </a:solidFill>
          </a:ln>
        </p:spPr>
        <p:txBody>
          <a:bodyPr wrap="square" rtlCol="0">
            <a:spAutoFit/>
          </a:bodyPr>
          <a:lstStyle/>
          <a:p>
            <a:r>
              <a:rPr lang="en-US" sz="4500" dirty="0" smtClean="0">
                <a:solidFill>
                  <a:srgbClr val="7030A0"/>
                </a:solidFill>
              </a:rPr>
              <a:t>So What</a:t>
            </a:r>
            <a:endParaRPr lang="en-US" sz="4500" dirty="0">
              <a:solidFill>
                <a:srgbClr val="7030A0"/>
              </a:solidFill>
            </a:endParaRPr>
          </a:p>
        </p:txBody>
      </p:sp>
      <p:sp>
        <p:nvSpPr>
          <p:cNvPr id="9" name="Right Arrow 8"/>
          <p:cNvSpPr/>
          <p:nvPr/>
        </p:nvSpPr>
        <p:spPr>
          <a:xfrm rot="19668179">
            <a:off x="4162579" y="5054523"/>
            <a:ext cx="1280160" cy="563703"/>
          </a:xfrm>
          <a:prstGeom prst="rightArrow">
            <a:avLst>
              <a:gd name="adj1" fmla="val 25390"/>
              <a:gd name="adj2" fmla="val 50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036120" y="908805"/>
            <a:ext cx="1666781" cy="784830"/>
          </a:xfrm>
          <a:prstGeom prst="rect">
            <a:avLst/>
          </a:prstGeom>
          <a:solidFill>
            <a:schemeClr val="bg1"/>
          </a:solidFill>
          <a:ln>
            <a:solidFill>
              <a:srgbClr val="FF0000"/>
            </a:solidFill>
          </a:ln>
        </p:spPr>
        <p:txBody>
          <a:bodyPr wrap="square" rtlCol="0">
            <a:spAutoFit/>
          </a:bodyPr>
          <a:lstStyle/>
          <a:p>
            <a:r>
              <a:rPr lang="en-US" sz="4500" dirty="0" smtClean="0">
                <a:solidFill>
                  <a:srgbClr val="FF0000"/>
                </a:solidFill>
              </a:rPr>
              <a:t>HOW</a:t>
            </a:r>
            <a:endParaRPr lang="en-US" sz="4500" dirty="0">
              <a:solidFill>
                <a:srgbClr val="FF0000"/>
              </a:solidFill>
            </a:endParaRPr>
          </a:p>
        </p:txBody>
      </p:sp>
      <p:sp>
        <p:nvSpPr>
          <p:cNvPr id="13" name="TextBox 12"/>
          <p:cNvSpPr txBox="1"/>
          <p:nvPr/>
        </p:nvSpPr>
        <p:spPr>
          <a:xfrm>
            <a:off x="357865" y="3996042"/>
            <a:ext cx="1840994" cy="784830"/>
          </a:xfrm>
          <a:prstGeom prst="rect">
            <a:avLst/>
          </a:prstGeom>
          <a:solidFill>
            <a:schemeClr val="bg1"/>
          </a:solidFill>
          <a:ln>
            <a:solidFill>
              <a:srgbClr val="0070C0"/>
            </a:solidFill>
          </a:ln>
        </p:spPr>
        <p:txBody>
          <a:bodyPr wrap="square" rtlCol="0">
            <a:spAutoFit/>
          </a:bodyPr>
          <a:lstStyle/>
          <a:p>
            <a:r>
              <a:rPr lang="en-US" sz="4500" dirty="0" smtClean="0">
                <a:solidFill>
                  <a:srgbClr val="0070C0"/>
                </a:solidFill>
              </a:rPr>
              <a:t>WHAT</a:t>
            </a:r>
            <a:endParaRPr lang="en-US" sz="4500" dirty="0">
              <a:solidFill>
                <a:srgbClr val="0070C0"/>
              </a:solidFill>
            </a:endParaRPr>
          </a:p>
        </p:txBody>
      </p:sp>
    </p:spTree>
    <p:extLst>
      <p:ext uri="{BB962C8B-B14F-4D97-AF65-F5344CB8AC3E}">
        <p14:creationId xmlns:p14="http://schemas.microsoft.com/office/powerpoint/2010/main" val="14354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064" b="6808"/>
          <a:stretch/>
        </p:blipFill>
        <p:spPr>
          <a:xfrm>
            <a:off x="930612" y="165369"/>
            <a:ext cx="10723123" cy="6604989"/>
          </a:xfrm>
          <a:prstGeom prst="rect">
            <a:avLst/>
          </a:prstGeom>
        </p:spPr>
      </p:pic>
    </p:spTree>
    <p:extLst>
      <p:ext uri="{BB962C8B-B14F-4D97-AF65-F5344CB8AC3E}">
        <p14:creationId xmlns:p14="http://schemas.microsoft.com/office/powerpoint/2010/main" val="265948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4800" dirty="0" smtClean="0"/>
              <a:t>Pull out your symbolism drawing HW</a:t>
            </a:r>
            <a:endParaRPr lang="en-US" sz="4800" dirty="0"/>
          </a:p>
        </p:txBody>
      </p:sp>
      <p:sp>
        <p:nvSpPr>
          <p:cNvPr id="3" name="Content Placeholder 2"/>
          <p:cNvSpPr>
            <a:spLocks noGrp="1"/>
          </p:cNvSpPr>
          <p:nvPr>
            <p:ph idx="1"/>
          </p:nvPr>
        </p:nvSpPr>
        <p:spPr>
          <a:xfrm>
            <a:off x="609600" y="1417638"/>
            <a:ext cx="10972800" cy="5122861"/>
          </a:xfrm>
        </p:spPr>
        <p:txBody>
          <a:bodyPr>
            <a:normAutofit/>
          </a:bodyPr>
          <a:lstStyle/>
          <a:p>
            <a:pPr marL="457200" indent="-457200">
              <a:buFont typeface="+mj-lt"/>
              <a:buAutoNum type="arabicPeriod"/>
            </a:pPr>
            <a:r>
              <a:rPr lang="en-US" b="1" dirty="0">
                <a:solidFill>
                  <a:schemeClr val="tx1"/>
                </a:solidFill>
              </a:rPr>
              <a:t>What is life like for these women?</a:t>
            </a:r>
          </a:p>
          <a:p>
            <a:pPr lvl="1"/>
            <a:r>
              <a:rPr lang="en-US" sz="2400" dirty="0"/>
              <a:t>Esperanza in “Four Skinny Trees”:</a:t>
            </a:r>
          </a:p>
          <a:p>
            <a:pPr lvl="1"/>
            <a:r>
              <a:rPr lang="en-US" sz="2400" dirty="0" err="1"/>
              <a:t>Mamacita</a:t>
            </a:r>
            <a:r>
              <a:rPr lang="en-US" sz="2400" dirty="0"/>
              <a:t> in “No Speak English”:</a:t>
            </a:r>
          </a:p>
          <a:p>
            <a:pPr lvl="1"/>
            <a:r>
              <a:rPr lang="en-US" sz="2400" dirty="0"/>
              <a:t>Rafaela in “Rafaela Who Drinks Coconut &amp; Papaya Juice on Tuesdays”</a:t>
            </a:r>
          </a:p>
          <a:p>
            <a:pPr lvl="1"/>
            <a:r>
              <a:rPr lang="en-US" sz="2400" dirty="0"/>
              <a:t>Minerva in “Minerva Writes Poems”</a:t>
            </a:r>
          </a:p>
          <a:p>
            <a:pPr lvl="1"/>
            <a:r>
              <a:rPr lang="en-US" sz="2400" dirty="0"/>
              <a:t>Esperanza’s great-grandmother in “My Name”:</a:t>
            </a:r>
          </a:p>
          <a:p>
            <a:pPr marL="457200" indent="-457200">
              <a:buFont typeface="+mj-lt"/>
              <a:buAutoNum type="arabicPeriod"/>
            </a:pPr>
            <a:r>
              <a:rPr lang="en-US" b="1" dirty="0" smtClean="0">
                <a:solidFill>
                  <a:schemeClr val="tx1"/>
                </a:solidFill>
              </a:rPr>
              <a:t>What do you think a woman sitting by a window symbolizes? How would you explain this?</a:t>
            </a:r>
          </a:p>
          <a:p>
            <a:pPr marL="617220" lvl="1" indent="-342900"/>
            <a:r>
              <a:rPr lang="en-US" sz="2400" b="1" dirty="0" smtClean="0"/>
              <a:t>How does this relate to an effect, purpose or theme statement?</a:t>
            </a:r>
            <a:endParaRPr lang="en-US" sz="2400" b="1" dirty="0" smtClean="0">
              <a:solidFill>
                <a:schemeClr val="tx1"/>
              </a:solidFill>
            </a:endParaRPr>
          </a:p>
          <a:p>
            <a:pPr marL="457200" indent="-457200">
              <a:buFont typeface="+mj-lt"/>
              <a:buAutoNum type="arabicPeriod"/>
            </a:pPr>
            <a:r>
              <a:rPr lang="en-US" b="1" i="1" dirty="0" smtClean="0">
                <a:solidFill>
                  <a:schemeClr val="tx1"/>
                </a:solidFill>
              </a:rPr>
              <a:t>The </a:t>
            </a:r>
            <a:r>
              <a:rPr lang="en-US" b="1" i="1" dirty="0">
                <a:solidFill>
                  <a:schemeClr val="tx1"/>
                </a:solidFill>
              </a:rPr>
              <a:t>House On Mango Street </a:t>
            </a:r>
            <a:r>
              <a:rPr lang="en-US" b="1" dirty="0">
                <a:solidFill>
                  <a:schemeClr val="tx1"/>
                </a:solidFill>
              </a:rPr>
              <a:t>is dedicated to “</a:t>
            </a:r>
            <a:r>
              <a:rPr lang="en-US" b="1" i="1" dirty="0">
                <a:solidFill>
                  <a:schemeClr val="tx1"/>
                </a:solidFill>
              </a:rPr>
              <a:t>A las </a:t>
            </a:r>
            <a:r>
              <a:rPr lang="en-US" b="1" i="1" dirty="0" err="1">
                <a:solidFill>
                  <a:schemeClr val="tx1"/>
                </a:solidFill>
              </a:rPr>
              <a:t>Mujeres</a:t>
            </a:r>
            <a:r>
              <a:rPr lang="en-US" b="1" dirty="0">
                <a:solidFill>
                  <a:schemeClr val="tx1"/>
                </a:solidFill>
              </a:rPr>
              <a:t>/To the Women.” Why did Sandra Cisneros do this?</a:t>
            </a:r>
          </a:p>
          <a:p>
            <a:endParaRPr lang="en-US" sz="2200" dirty="0"/>
          </a:p>
        </p:txBody>
      </p:sp>
    </p:spTree>
    <p:extLst>
      <p:ext uri="{BB962C8B-B14F-4D97-AF65-F5344CB8AC3E}">
        <p14:creationId xmlns:p14="http://schemas.microsoft.com/office/powerpoint/2010/main" val="1198561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On the back of your drawing write a </a:t>
            </a:r>
            <a:r>
              <a:rPr lang="en-US" u="sng" dirty="0" smtClean="0"/>
              <a:t>thesis</a:t>
            </a:r>
            <a:r>
              <a:rPr lang="en-US" dirty="0" smtClean="0"/>
              <a:t> answering the following question:</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4000" b="1" i="1" dirty="0" smtClean="0"/>
              <a:t>What do women sitting by windows symbolize in The House on Mango Street? How does this create or develop a theme or the author’s purpose?</a:t>
            </a:r>
            <a:endParaRPr lang="en-US" sz="4000" b="1" i="1" dirty="0"/>
          </a:p>
        </p:txBody>
      </p:sp>
    </p:spTree>
    <p:extLst>
      <p:ext uri="{BB962C8B-B14F-4D97-AF65-F5344CB8AC3E}">
        <p14:creationId xmlns:p14="http://schemas.microsoft.com/office/powerpoint/2010/main" val="1556571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9"/>
            <a:ext cx="10972800" cy="1136073"/>
          </a:xfrm>
        </p:spPr>
        <p:txBody>
          <a:bodyPr>
            <a:normAutofit fontScale="90000"/>
          </a:bodyPr>
          <a:lstStyle/>
          <a:p>
            <a:r>
              <a:rPr lang="en-US" sz="4800" b="1" dirty="0" smtClean="0"/>
              <a:t>Back to Journal #8 </a:t>
            </a:r>
            <a:br>
              <a:rPr lang="en-US" sz="4800" b="1" dirty="0" smtClean="0"/>
            </a:br>
            <a:r>
              <a:rPr lang="en-US" sz="4800" b="1" dirty="0" smtClean="0"/>
              <a:t>Outlines</a:t>
            </a:r>
            <a:endParaRPr lang="en-US" sz="4800" b="1" dirty="0"/>
          </a:p>
        </p:txBody>
      </p:sp>
      <p:sp>
        <p:nvSpPr>
          <p:cNvPr id="3" name="Content Placeholder 2"/>
          <p:cNvSpPr>
            <a:spLocks noGrp="1"/>
          </p:cNvSpPr>
          <p:nvPr>
            <p:ph sz="quarter" idx="1"/>
          </p:nvPr>
        </p:nvSpPr>
        <p:spPr>
          <a:xfrm>
            <a:off x="609600" y="1886988"/>
            <a:ext cx="10972800" cy="4269971"/>
          </a:xfrm>
        </p:spPr>
        <p:txBody>
          <a:bodyPr>
            <a:normAutofit/>
          </a:bodyPr>
          <a:lstStyle/>
          <a:p>
            <a:r>
              <a:rPr lang="en-US" dirty="0"/>
              <a:t>For your first big writing assignment, you will be you will be creating an outline. There are rules to follow!</a:t>
            </a:r>
          </a:p>
          <a:p>
            <a:pPr lvl="1"/>
            <a:r>
              <a:rPr lang="en-US" dirty="0"/>
              <a:t>Many teachers assign graded outlines. </a:t>
            </a:r>
          </a:p>
          <a:p>
            <a:r>
              <a:rPr lang="en-US" dirty="0"/>
              <a:t>For the rest of your high school career in the Humanities department, composing an outline will be one of the first and most important steps you must complete when writing major essays.  Think of this assignment as us officially teaching you the future expectations for those papers (and an understanding that you are doing this properly and well now).</a:t>
            </a:r>
          </a:p>
          <a:p>
            <a:endParaRPr lang="en-US" dirty="0"/>
          </a:p>
          <a:p>
            <a:endParaRPr lang="en-US" dirty="0"/>
          </a:p>
        </p:txBody>
      </p:sp>
    </p:spTree>
    <p:extLst>
      <p:ext uri="{BB962C8B-B14F-4D97-AF65-F5344CB8AC3E}">
        <p14:creationId xmlns:p14="http://schemas.microsoft.com/office/powerpoint/2010/main" val="268898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153150"/>
            <a:ext cx="609600"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609600" y="0"/>
            <a:ext cx="10972800" cy="7000875"/>
          </a:xfrm>
          <a:prstGeom prst="rect">
            <a:avLst/>
          </a:prstGeom>
          <a:ln>
            <a:solidFill>
              <a:schemeClr val="tx1"/>
            </a:solidFill>
          </a:ln>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US" b="1" dirty="0" smtClean="0"/>
              <a:t>First &amp; Last Name</a:t>
            </a:r>
            <a:r>
              <a:rPr lang="en-US" dirty="0" smtClean="0"/>
              <a:t>						Last Name </a:t>
            </a:r>
            <a:r>
              <a:rPr lang="en-US" dirty="0" err="1" smtClean="0"/>
              <a:t>pg</a:t>
            </a:r>
            <a:r>
              <a:rPr lang="en-US" dirty="0" smtClean="0"/>
              <a:t>#</a:t>
            </a:r>
            <a:endParaRPr lang="en-US" sz="2000" dirty="0" smtClean="0"/>
          </a:p>
          <a:p>
            <a:pPr marL="0" indent="0">
              <a:buFont typeface="Wingdings 3"/>
              <a:buNone/>
            </a:pPr>
            <a:r>
              <a:rPr lang="en-US" b="1" dirty="0" smtClean="0"/>
              <a:t>Teacher Name</a:t>
            </a:r>
            <a:endParaRPr lang="en-US" sz="2000" b="1" dirty="0" smtClean="0"/>
          </a:p>
          <a:p>
            <a:pPr marL="0" indent="0">
              <a:buFont typeface="Wingdings 3"/>
              <a:buNone/>
            </a:pPr>
            <a:r>
              <a:rPr lang="en-US" b="1" dirty="0" smtClean="0"/>
              <a:t>Class Name and Period</a:t>
            </a:r>
            <a:endParaRPr lang="en-US" sz="2000" b="1" dirty="0" smtClean="0"/>
          </a:p>
          <a:p>
            <a:pPr marL="0" indent="0">
              <a:buFont typeface="Wingdings 3"/>
              <a:buNone/>
            </a:pPr>
            <a:r>
              <a:rPr lang="en-US" b="1" dirty="0" smtClean="0"/>
              <a:t>Due Date Written Out</a:t>
            </a:r>
            <a:endParaRPr lang="en-US" sz="2000" b="1" dirty="0" smtClean="0"/>
          </a:p>
          <a:p>
            <a:pPr marL="0" indent="0" algn="ctr">
              <a:buFont typeface="Wingdings 3"/>
              <a:buNone/>
            </a:pPr>
            <a:r>
              <a:rPr lang="en-US" sz="2800" b="1" dirty="0" smtClean="0"/>
              <a:t>Title: ________</a:t>
            </a:r>
            <a:endParaRPr lang="en-US" b="1" dirty="0" smtClean="0"/>
          </a:p>
          <a:p>
            <a:pPr>
              <a:buClr>
                <a:srgbClr val="002060"/>
              </a:buClr>
              <a:buSzPct val="90000"/>
              <a:buFont typeface="Arial" panose="020B0604020202020204" pitchFamily="34" charset="0"/>
              <a:buChar char="•"/>
            </a:pPr>
            <a:r>
              <a:rPr lang="en-US" sz="2800" b="1" dirty="0" smtClean="0"/>
              <a:t>Thesis Statement: ____________</a:t>
            </a:r>
          </a:p>
          <a:p>
            <a:pPr marL="880110" lvl="1" indent="-514350">
              <a:buFont typeface="+mj-lt"/>
              <a:buAutoNum type="romanUcPeriod"/>
            </a:pPr>
            <a:r>
              <a:rPr lang="en-US" sz="2400" b="1" dirty="0" smtClean="0"/>
              <a:t>Body Thesis (Topic) Sentence #1: ____________</a:t>
            </a:r>
          </a:p>
          <a:p>
            <a:pPr marL="1245870" lvl="2" indent="-514350">
              <a:buFont typeface="+mj-lt"/>
              <a:buAutoNum type="alphaUcPeriod"/>
            </a:pPr>
            <a:r>
              <a:rPr lang="en-US" sz="2400" b="1" dirty="0" smtClean="0"/>
              <a:t>Evidence (BTS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#3: ____________</a:t>
            </a:r>
          </a:p>
          <a:p>
            <a:pPr marL="1245870" lvl="2" indent="-514350">
              <a:buFont typeface="+mj-lt"/>
              <a:buAutoNum type="alphaUcPeriod"/>
            </a:pPr>
            <a:r>
              <a:rPr lang="en-US" sz="2400" b="1" dirty="0" smtClean="0"/>
              <a:t>Evidence (BTS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#3: ____________</a:t>
            </a:r>
          </a:p>
          <a:p>
            <a:pPr marL="880110" lvl="1" indent="-514350">
              <a:buFont typeface="+mj-lt"/>
              <a:buAutoNum type="romanUcPeriod"/>
            </a:pPr>
            <a:r>
              <a:rPr lang="en-US" sz="2400" b="1" dirty="0" smtClean="0"/>
              <a:t>Body Thesis (Topic) Sentence #2: </a:t>
            </a:r>
          </a:p>
        </p:txBody>
      </p:sp>
    </p:spTree>
    <p:extLst>
      <p:ext uri="{BB962C8B-B14F-4D97-AF65-F5344CB8AC3E}">
        <p14:creationId xmlns:p14="http://schemas.microsoft.com/office/powerpoint/2010/main" val="321729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0"/>
            <a:ext cx="10972800" cy="7000875"/>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US" b="1" dirty="0" smtClean="0"/>
              <a:t>First &amp; Last Name</a:t>
            </a:r>
            <a:r>
              <a:rPr lang="en-US" dirty="0" smtClean="0"/>
              <a:t>						Last Name </a:t>
            </a:r>
            <a:r>
              <a:rPr lang="en-US" dirty="0" err="1" smtClean="0"/>
              <a:t>pg</a:t>
            </a:r>
            <a:r>
              <a:rPr lang="en-US" dirty="0" smtClean="0"/>
              <a:t># </a:t>
            </a:r>
            <a:r>
              <a:rPr lang="en-US" b="1" dirty="0" smtClean="0"/>
              <a:t>Teacher Name</a:t>
            </a:r>
            <a:endParaRPr lang="en-US" sz="2000" b="1" dirty="0" smtClean="0"/>
          </a:p>
          <a:p>
            <a:pPr marL="0" indent="0">
              <a:buFont typeface="Wingdings 3"/>
              <a:buNone/>
            </a:pPr>
            <a:r>
              <a:rPr lang="en-US" b="1" dirty="0" smtClean="0"/>
              <a:t>Class Name and Period</a:t>
            </a:r>
            <a:endParaRPr lang="en-US" sz="2000" b="1" dirty="0" smtClean="0"/>
          </a:p>
          <a:p>
            <a:pPr marL="0" indent="0">
              <a:buFont typeface="Wingdings 3"/>
              <a:buNone/>
            </a:pPr>
            <a:r>
              <a:rPr lang="en-US" b="1" dirty="0" smtClean="0"/>
              <a:t>Due Date Written Out</a:t>
            </a:r>
            <a:endParaRPr lang="en-US" sz="2000" b="1" dirty="0" smtClean="0"/>
          </a:p>
          <a:p>
            <a:pPr marL="0" indent="0" algn="ctr">
              <a:buFont typeface="Wingdings 3"/>
              <a:buNone/>
            </a:pPr>
            <a:r>
              <a:rPr lang="en-US" sz="2800" b="1" dirty="0" smtClean="0"/>
              <a:t>Title: ________</a:t>
            </a:r>
            <a:endParaRPr lang="en-US" b="1" dirty="0" smtClean="0"/>
          </a:p>
          <a:p>
            <a:r>
              <a:rPr lang="en-US" sz="2800" b="1" dirty="0" smtClean="0"/>
              <a:t>Thesis Statement: ____________</a:t>
            </a:r>
          </a:p>
          <a:p>
            <a:pPr marL="880110" lvl="1" indent="-514350">
              <a:buFont typeface="+mj-lt"/>
              <a:buAutoNum type="romanUcPeriod"/>
            </a:pPr>
            <a:r>
              <a:rPr lang="en-US" sz="2400" b="1" dirty="0" smtClean="0"/>
              <a:t>Body Thesis (Topic) Sentence #1: ____________</a:t>
            </a:r>
          </a:p>
          <a:p>
            <a:pPr marL="1245870" lvl="2" indent="-514350">
              <a:buFont typeface="+mj-lt"/>
              <a:buAutoNum type="alphaUcPeriod"/>
            </a:pPr>
            <a:r>
              <a:rPr lang="en-US" sz="2400" b="1" dirty="0" smtClean="0"/>
              <a:t>Evidence (BTS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#3: ____________</a:t>
            </a:r>
          </a:p>
          <a:p>
            <a:pPr marL="1245870" lvl="2" indent="-514350">
              <a:buFont typeface="+mj-lt"/>
              <a:buAutoNum type="alphaUcPeriod"/>
            </a:pPr>
            <a:r>
              <a:rPr lang="en-US" sz="2400" b="1" dirty="0" smtClean="0"/>
              <a:t>Evidence (BTS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#3: ____________</a:t>
            </a:r>
          </a:p>
          <a:p>
            <a:pPr marL="880110" lvl="1" indent="-514350">
              <a:buFont typeface="+mj-lt"/>
              <a:buAutoNum type="romanUcPeriod"/>
            </a:pPr>
            <a:r>
              <a:rPr lang="en-US" sz="2400" b="1" dirty="0" smtClean="0"/>
              <a:t>Body Thesis (Topic) Sentence #2: </a:t>
            </a:r>
          </a:p>
        </p:txBody>
      </p:sp>
      <p:sp>
        <p:nvSpPr>
          <p:cNvPr id="3" name="Rectangular Callout 2"/>
          <p:cNvSpPr/>
          <p:nvPr/>
        </p:nvSpPr>
        <p:spPr>
          <a:xfrm>
            <a:off x="7847214" y="2026798"/>
            <a:ext cx="3906635" cy="2557766"/>
          </a:xfrm>
          <a:prstGeom prst="wedgeRectCallout">
            <a:avLst>
              <a:gd name="adj1" fmla="val -76882"/>
              <a:gd name="adj2" fmla="val -1746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Order of symbols: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Bullets</a:t>
            </a:r>
          </a:p>
          <a:p>
            <a:pPr marL="971550" marR="0" lvl="1"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Roman Numeral</a:t>
            </a:r>
          </a:p>
          <a:p>
            <a:pPr marL="1428750" marR="0" lvl="2" indent="-5143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Uppercase Letters</a:t>
            </a:r>
          </a:p>
          <a:p>
            <a:pPr marL="1885950" marR="0" lvl="3" indent="-5143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Lowercase Letters</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4" name="Rectangular Callout 3"/>
          <p:cNvSpPr/>
          <p:nvPr/>
        </p:nvSpPr>
        <p:spPr>
          <a:xfrm>
            <a:off x="3819524" y="175098"/>
            <a:ext cx="4276725" cy="1143001"/>
          </a:xfrm>
          <a:prstGeom prst="wedgeRectCallout">
            <a:avLst>
              <a:gd name="adj1" fmla="val -63496"/>
              <a:gd name="adj2" fmla="val 394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MLA Heading and Title</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07210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0"/>
            <a:ext cx="10972800" cy="7000875"/>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US" b="1" dirty="0" smtClean="0"/>
              <a:t>First &amp; Last Name</a:t>
            </a:r>
            <a:r>
              <a:rPr lang="en-US" dirty="0" smtClean="0"/>
              <a:t>						Last Name </a:t>
            </a:r>
            <a:r>
              <a:rPr lang="en-US" dirty="0" err="1" smtClean="0"/>
              <a:t>pg</a:t>
            </a:r>
            <a:r>
              <a:rPr lang="en-US" dirty="0" smtClean="0"/>
              <a:t>#</a:t>
            </a:r>
            <a:endParaRPr lang="en-US" sz="2000" dirty="0" smtClean="0"/>
          </a:p>
          <a:p>
            <a:pPr marL="0" indent="0">
              <a:buFont typeface="Wingdings 3"/>
              <a:buNone/>
            </a:pPr>
            <a:r>
              <a:rPr lang="en-US" b="1" dirty="0" smtClean="0"/>
              <a:t>Teacher Name</a:t>
            </a:r>
            <a:endParaRPr lang="en-US" sz="2000" b="1" dirty="0" smtClean="0"/>
          </a:p>
          <a:p>
            <a:pPr marL="0" indent="0">
              <a:buFont typeface="Wingdings 3"/>
              <a:buNone/>
            </a:pPr>
            <a:r>
              <a:rPr lang="en-US" b="1" dirty="0" smtClean="0"/>
              <a:t>Class Name and Period</a:t>
            </a:r>
            <a:endParaRPr lang="en-US" sz="2000" b="1" dirty="0" smtClean="0"/>
          </a:p>
          <a:p>
            <a:pPr marL="0" indent="0">
              <a:buFont typeface="Wingdings 3"/>
              <a:buNone/>
            </a:pPr>
            <a:r>
              <a:rPr lang="en-US" b="1" dirty="0" smtClean="0"/>
              <a:t>Due Date Written Out</a:t>
            </a:r>
            <a:endParaRPr lang="en-US" sz="2000" b="1" dirty="0" smtClean="0"/>
          </a:p>
          <a:p>
            <a:pPr marL="0" indent="0" algn="ctr">
              <a:buFont typeface="Wingdings 3"/>
              <a:buNone/>
            </a:pPr>
            <a:r>
              <a:rPr lang="en-US" sz="2800" b="1" dirty="0" smtClean="0"/>
              <a:t>Title: ________</a:t>
            </a:r>
            <a:endParaRPr lang="en-US" b="1" dirty="0" smtClean="0"/>
          </a:p>
          <a:p>
            <a:pPr>
              <a:buFont typeface="Arial" panose="020B0604020202020204" pitchFamily="34" charset="0"/>
              <a:buChar char="•"/>
            </a:pPr>
            <a:r>
              <a:rPr lang="en-US" sz="2800" b="1" dirty="0" smtClean="0"/>
              <a:t>Thesis Statement: ____________</a:t>
            </a:r>
          </a:p>
          <a:p>
            <a:pPr marL="880110" lvl="1" indent="-514350">
              <a:buFont typeface="+mj-lt"/>
              <a:buAutoNum type="romanUcPeriod"/>
            </a:pPr>
            <a:r>
              <a:rPr lang="en-US" sz="2400" b="1" dirty="0" smtClean="0"/>
              <a:t>Body Thesis (Topic) Sentence #1: ____________</a:t>
            </a:r>
          </a:p>
          <a:p>
            <a:pPr marL="1245870" lvl="2" indent="-514350">
              <a:buFont typeface="+mj-lt"/>
              <a:buAutoNum type="alphaUcPeriod"/>
            </a:pPr>
            <a:r>
              <a:rPr lang="en-US" sz="2400" b="1" dirty="0" smtClean="0"/>
              <a:t>Evidence (BTS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#3: ____________</a:t>
            </a:r>
          </a:p>
          <a:p>
            <a:pPr marL="1245870" lvl="2" indent="-514350">
              <a:buFont typeface="+mj-lt"/>
              <a:buAutoNum type="alphaUcPeriod"/>
            </a:pPr>
            <a:r>
              <a:rPr lang="en-US" sz="2400" b="1" dirty="0" smtClean="0"/>
              <a:t>Evidence (BTS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#3: ____________</a:t>
            </a:r>
          </a:p>
          <a:p>
            <a:pPr marL="880110" lvl="1" indent="-514350">
              <a:buFont typeface="+mj-lt"/>
              <a:buAutoNum type="romanUcPeriod"/>
            </a:pPr>
            <a:r>
              <a:rPr lang="en-US" sz="2400" b="1" dirty="0" smtClean="0"/>
              <a:t>Body Thesis (Topic) Sentence #2: </a:t>
            </a:r>
          </a:p>
        </p:txBody>
      </p:sp>
      <p:sp>
        <p:nvSpPr>
          <p:cNvPr id="3" name="Rectangular Callout 2"/>
          <p:cNvSpPr/>
          <p:nvPr/>
        </p:nvSpPr>
        <p:spPr>
          <a:xfrm>
            <a:off x="7796212" y="3571873"/>
            <a:ext cx="4276725" cy="1143001"/>
          </a:xfrm>
          <a:prstGeom prst="wedgeRectCallout">
            <a:avLst>
              <a:gd name="adj1" fmla="val -72580"/>
              <a:gd name="adj2" fmla="val -5138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Body Thesis/Topic Sentences Come Next.</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4" name="Rectangular Callout 3"/>
          <p:cNvSpPr/>
          <p:nvPr/>
        </p:nvSpPr>
        <p:spPr>
          <a:xfrm>
            <a:off x="8986836" y="2018485"/>
            <a:ext cx="3086101" cy="1125977"/>
          </a:xfrm>
          <a:prstGeom prst="wedgeRectCallout">
            <a:avLst>
              <a:gd name="adj1" fmla="val -147311"/>
              <a:gd name="adj2" fmla="val 65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Thesis Statement comes first.</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5" name="Rectangular Callout 4"/>
          <p:cNvSpPr/>
          <p:nvPr/>
        </p:nvSpPr>
        <p:spPr>
          <a:xfrm>
            <a:off x="7796211" y="4995429"/>
            <a:ext cx="4276725" cy="1143001"/>
          </a:xfrm>
          <a:prstGeom prst="wedgeRectCallout">
            <a:avLst>
              <a:gd name="adj1" fmla="val -77362"/>
              <a:gd name="adj2" fmla="val -837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At least 2 pieces of evidence per paragraph.</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67988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0"/>
            <a:ext cx="10972800" cy="7000875"/>
          </a:xfrm>
          <a:prstGeom prst="rect">
            <a:avLst/>
          </a:prstGeom>
        </p:spPr>
        <p:txBody>
          <a:bodyP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r>
              <a:rPr lang="en-US" b="1" dirty="0" smtClean="0"/>
              <a:t>First &amp; Last Name</a:t>
            </a:r>
            <a:r>
              <a:rPr lang="en-US" dirty="0" smtClean="0"/>
              <a:t>						Last Name </a:t>
            </a:r>
            <a:r>
              <a:rPr lang="en-US" dirty="0" err="1" smtClean="0"/>
              <a:t>pg</a:t>
            </a:r>
            <a:r>
              <a:rPr lang="en-US" dirty="0" smtClean="0"/>
              <a:t>#</a:t>
            </a:r>
            <a:endParaRPr lang="en-US" sz="2000" dirty="0" smtClean="0"/>
          </a:p>
          <a:p>
            <a:pPr marL="0" indent="0">
              <a:buFont typeface="Wingdings 3"/>
              <a:buNone/>
            </a:pPr>
            <a:r>
              <a:rPr lang="en-US" b="1" dirty="0" smtClean="0"/>
              <a:t>Teacher Name</a:t>
            </a:r>
            <a:endParaRPr lang="en-US" sz="2000" b="1" dirty="0" smtClean="0"/>
          </a:p>
          <a:p>
            <a:pPr marL="0" indent="0">
              <a:buFont typeface="Wingdings 3"/>
              <a:buNone/>
            </a:pPr>
            <a:r>
              <a:rPr lang="en-US" b="1" dirty="0" smtClean="0"/>
              <a:t>Class Name and Period</a:t>
            </a:r>
            <a:endParaRPr lang="en-US" sz="2000" b="1" dirty="0" smtClean="0"/>
          </a:p>
          <a:p>
            <a:pPr marL="0" indent="0">
              <a:buFont typeface="Wingdings 3"/>
              <a:buNone/>
            </a:pPr>
            <a:r>
              <a:rPr lang="en-US" b="1" dirty="0" smtClean="0"/>
              <a:t>Due Date Written Out</a:t>
            </a:r>
            <a:endParaRPr lang="en-US" sz="2000" b="1" dirty="0" smtClean="0"/>
          </a:p>
          <a:p>
            <a:pPr marL="0" indent="0" algn="ctr">
              <a:buFont typeface="Wingdings 3"/>
              <a:buNone/>
            </a:pPr>
            <a:r>
              <a:rPr lang="en-US" sz="2800" b="1" dirty="0" smtClean="0"/>
              <a:t>Title: ________</a:t>
            </a:r>
            <a:endParaRPr lang="en-US" b="1" dirty="0" smtClean="0"/>
          </a:p>
          <a:p>
            <a:pPr>
              <a:buFont typeface="Arial" panose="020B0604020202020204" pitchFamily="34" charset="0"/>
              <a:buChar char="•"/>
            </a:pPr>
            <a:r>
              <a:rPr lang="en-US" sz="2800" b="1" dirty="0" smtClean="0"/>
              <a:t>Thesis Statement: ____________</a:t>
            </a:r>
          </a:p>
          <a:p>
            <a:pPr marL="880110" lvl="1" indent="-514350">
              <a:buFont typeface="+mj-lt"/>
              <a:buAutoNum type="romanUcPeriod"/>
            </a:pPr>
            <a:r>
              <a:rPr lang="en-US" sz="2400" b="1" dirty="0" smtClean="0"/>
              <a:t>Body Thesis (Topic) Sentence #1: ____________</a:t>
            </a:r>
          </a:p>
          <a:p>
            <a:pPr marL="1245870" lvl="2" indent="-514350">
              <a:buFont typeface="+mj-lt"/>
              <a:buAutoNum type="alphaUcPeriod"/>
            </a:pPr>
            <a:r>
              <a:rPr lang="en-US" sz="2400" b="1" dirty="0" smtClean="0"/>
              <a:t>Evidence (BTS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#1) #3: ____________</a:t>
            </a:r>
          </a:p>
          <a:p>
            <a:pPr marL="1245870" lvl="2" indent="-514350">
              <a:buFont typeface="+mj-lt"/>
              <a:buAutoNum type="alphaUcPeriod"/>
            </a:pPr>
            <a:r>
              <a:rPr lang="en-US" sz="2400" b="1" dirty="0" smtClean="0"/>
              <a:t>Evidence (BTS #1)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#1: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#2: ____________</a:t>
            </a:r>
          </a:p>
          <a:p>
            <a:pPr marL="1520190" lvl="3" indent="-514350">
              <a:buFont typeface="+mj-lt"/>
              <a:buAutoNum type="alphaLcPeriod"/>
            </a:pPr>
            <a:r>
              <a:rPr lang="en-US" sz="2000" b="1" dirty="0" smtClean="0"/>
              <a:t>Analysis Sentence (</a:t>
            </a:r>
            <a:r>
              <a:rPr lang="en-US" sz="2000" b="1" dirty="0" err="1" smtClean="0"/>
              <a:t>Ev</a:t>
            </a:r>
            <a:r>
              <a:rPr lang="en-US" sz="2000" b="1" dirty="0" smtClean="0"/>
              <a:t>. #2) #3: ____________</a:t>
            </a:r>
          </a:p>
          <a:p>
            <a:pPr marL="880110" lvl="1" indent="-514350">
              <a:buFont typeface="+mj-lt"/>
              <a:buAutoNum type="romanUcPeriod"/>
            </a:pPr>
            <a:r>
              <a:rPr lang="en-US" sz="2400" b="1" dirty="0" smtClean="0"/>
              <a:t>Body Thesis (Topic) Sentence #2: </a:t>
            </a:r>
          </a:p>
        </p:txBody>
      </p:sp>
      <p:sp>
        <p:nvSpPr>
          <p:cNvPr id="3" name="Rectangular Callout 2"/>
          <p:cNvSpPr/>
          <p:nvPr/>
        </p:nvSpPr>
        <p:spPr>
          <a:xfrm>
            <a:off x="7715249" y="5098913"/>
            <a:ext cx="4276725" cy="1143001"/>
          </a:xfrm>
          <a:prstGeom prst="wedgeRectCallout">
            <a:avLst>
              <a:gd name="adj1" fmla="val -63496"/>
              <a:gd name="adj2" fmla="val 394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At SHS we expect 2-3 sentences of analysis for each piece of evidence.</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
        <p:nvSpPr>
          <p:cNvPr id="4" name="Rectangular Callout 3"/>
          <p:cNvSpPr/>
          <p:nvPr/>
        </p:nvSpPr>
        <p:spPr>
          <a:xfrm>
            <a:off x="7515224" y="1657350"/>
            <a:ext cx="4676776" cy="2927214"/>
          </a:xfrm>
          <a:prstGeom prst="wedgeRectCallout">
            <a:avLst>
              <a:gd name="adj1" fmla="val -80591"/>
              <a:gd name="adj2" fmla="val 151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In outlines evidence doesn’t need to be integrated*, though it does need in text citations.</a:t>
            </a:r>
            <a:br>
              <a:rPr kumimoji="0" lang="en-US" sz="2400" b="1" i="0" u="none" strike="noStrike" kern="1200" cap="none" spc="0" normalizeH="0" baseline="0" noProof="0" dirty="0" smtClean="0">
                <a:ln>
                  <a:noFill/>
                </a:ln>
                <a:solidFill>
                  <a:prstClr val="black"/>
                </a:solidFill>
                <a:effectLst/>
                <a:uLnTx/>
                <a:uFillTx/>
                <a:latin typeface="Tw Cen MT"/>
                <a:ea typeface="+mn-ea"/>
                <a:cs typeface="+mn-cs"/>
              </a:rPr>
            </a:b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
            </a:r>
            <a:br>
              <a:rPr kumimoji="0" lang="en-US" sz="2400" b="1" i="0" u="none" strike="noStrike" kern="1200" cap="none" spc="0" normalizeH="0" baseline="0" noProof="0" dirty="0" smtClean="0">
                <a:ln>
                  <a:noFill/>
                </a:ln>
                <a:solidFill>
                  <a:prstClr val="black"/>
                </a:solidFill>
                <a:effectLst/>
                <a:uLnTx/>
                <a:uFillTx/>
                <a:latin typeface="Tw Cen MT"/>
                <a:ea typeface="+mn-ea"/>
                <a:cs typeface="+mn-cs"/>
              </a:rPr>
            </a:br>
            <a:r>
              <a:rPr kumimoji="0" lang="en-US" sz="2400" b="1" i="0" u="none" strike="noStrike" kern="1200" cap="none" spc="0" normalizeH="0" baseline="0" noProof="0" dirty="0" smtClean="0">
                <a:ln>
                  <a:noFill/>
                </a:ln>
                <a:solidFill>
                  <a:prstClr val="black"/>
                </a:solidFill>
                <a:effectLst/>
                <a:uLnTx/>
                <a:uFillTx/>
                <a:latin typeface="Tw Cen MT"/>
                <a:ea typeface="+mn-ea"/>
                <a:cs typeface="+mn-cs"/>
              </a:rPr>
              <a:t>*Integrated means attached to your own writing, which is a requirement for rough and final drafts</a:t>
            </a:r>
            <a:endParaRPr kumimoji="0" lang="en-US" sz="24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124893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9052" y="0"/>
            <a:ext cx="5111202" cy="6743700"/>
          </a:xfrm>
          <a:prstGeom prst="rect">
            <a:avLst/>
          </a:prstGeom>
        </p:spPr>
      </p:pic>
      <p:sp>
        <p:nvSpPr>
          <p:cNvPr id="5" name="TextBox 4"/>
          <p:cNvSpPr txBox="1"/>
          <p:nvPr/>
        </p:nvSpPr>
        <p:spPr>
          <a:xfrm>
            <a:off x="1571105" y="2036618"/>
            <a:ext cx="1729047" cy="523220"/>
          </a:xfrm>
          <a:prstGeom prst="rect">
            <a:avLst/>
          </a:prstGeom>
          <a:noFill/>
        </p:spPr>
        <p:txBody>
          <a:bodyPr wrap="square" rtlCol="0">
            <a:spAutoFit/>
          </a:bodyPr>
          <a:lstStyle/>
          <a:p>
            <a:r>
              <a:rPr lang="en-US" sz="2800" b="1" dirty="0" smtClean="0"/>
              <a:t>Example</a:t>
            </a:r>
            <a:endParaRPr lang="en-US" sz="2800" b="1" dirty="0"/>
          </a:p>
        </p:txBody>
      </p:sp>
    </p:spTree>
    <p:extLst>
      <p:ext uri="{BB962C8B-B14F-4D97-AF65-F5344CB8AC3E}">
        <p14:creationId xmlns:p14="http://schemas.microsoft.com/office/powerpoint/2010/main" val="262189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Thesis Statements</a:t>
            </a:r>
            <a:endParaRPr lang="en-US" sz="4400" b="1" dirty="0"/>
          </a:p>
        </p:txBody>
      </p:sp>
      <p:sp>
        <p:nvSpPr>
          <p:cNvPr id="3" name="Content Placeholder 2"/>
          <p:cNvSpPr>
            <a:spLocks noGrp="1"/>
          </p:cNvSpPr>
          <p:nvPr>
            <p:ph sz="quarter" idx="1"/>
          </p:nvPr>
        </p:nvSpPr>
        <p:spPr>
          <a:xfrm>
            <a:off x="609600" y="1219199"/>
            <a:ext cx="10972800" cy="5638801"/>
          </a:xfrm>
        </p:spPr>
        <p:txBody>
          <a:bodyPr>
            <a:normAutofit lnSpcReduction="10000"/>
          </a:bodyPr>
          <a:lstStyle/>
          <a:p>
            <a:pPr marL="0" indent="0">
              <a:buNone/>
            </a:pPr>
            <a:r>
              <a:rPr lang="en-US" dirty="0" smtClean="0"/>
              <a:t>Three distinct parts:</a:t>
            </a:r>
          </a:p>
          <a:p>
            <a:pPr marL="514350" indent="-514350">
              <a:buFont typeface="+mj-lt"/>
              <a:buAutoNum type="arabicPeriod"/>
            </a:pPr>
            <a:r>
              <a:rPr lang="en-US" sz="3600" b="1" u="sng" dirty="0" smtClean="0">
                <a:solidFill>
                  <a:srgbClr val="FF0000"/>
                </a:solidFill>
              </a:rPr>
              <a:t>Clear + Specific </a:t>
            </a:r>
            <a:r>
              <a:rPr lang="en-US" sz="3600" b="1" u="sng" dirty="0">
                <a:solidFill>
                  <a:srgbClr val="FF0000"/>
                </a:solidFill>
              </a:rPr>
              <a:t>Details</a:t>
            </a:r>
            <a:r>
              <a:rPr lang="en-US" dirty="0"/>
              <a:t>: </a:t>
            </a:r>
          </a:p>
          <a:p>
            <a:pPr lvl="1"/>
            <a:r>
              <a:rPr lang="en-US" sz="3200" b="1" dirty="0" smtClean="0">
                <a:solidFill>
                  <a:srgbClr val="FF0000"/>
                </a:solidFill>
              </a:rPr>
              <a:t>HOW </a:t>
            </a:r>
            <a:r>
              <a:rPr lang="en-US" sz="2400" b="1" dirty="0">
                <a:solidFill>
                  <a:srgbClr val="FF0000"/>
                </a:solidFill>
              </a:rPr>
              <a:t>DOES THE </a:t>
            </a:r>
            <a:r>
              <a:rPr lang="en-US" sz="2400" b="1" dirty="0" smtClean="0">
                <a:solidFill>
                  <a:srgbClr val="FF0000"/>
                </a:solidFill>
              </a:rPr>
              <a:t>AUTHOR?</a:t>
            </a:r>
            <a:endParaRPr lang="en-US" sz="3600" b="1" dirty="0" smtClean="0">
              <a:solidFill>
                <a:srgbClr val="FF0000"/>
              </a:solidFill>
            </a:endParaRPr>
          </a:p>
          <a:p>
            <a:pPr lvl="2"/>
            <a:r>
              <a:rPr lang="en-US" sz="2400" dirty="0" smtClean="0">
                <a:solidFill>
                  <a:schemeClr val="tx1"/>
                </a:solidFill>
              </a:rPr>
              <a:t>proper </a:t>
            </a:r>
            <a:r>
              <a:rPr lang="en-US" sz="2400" dirty="0">
                <a:solidFill>
                  <a:schemeClr val="tx1"/>
                </a:solidFill>
              </a:rPr>
              <a:t>nouns, clear phrasing, titles, author names, </a:t>
            </a:r>
            <a:r>
              <a:rPr lang="en-US" sz="2400" dirty="0" smtClean="0">
                <a:solidFill>
                  <a:schemeClr val="tx1"/>
                </a:solidFill>
              </a:rPr>
              <a:t>lit devices,</a:t>
            </a:r>
            <a:br>
              <a:rPr lang="en-US" sz="2400" dirty="0" smtClean="0">
                <a:solidFill>
                  <a:schemeClr val="tx1"/>
                </a:solidFill>
              </a:rPr>
            </a:br>
            <a:r>
              <a:rPr lang="en-US" sz="2400" dirty="0" smtClean="0">
                <a:solidFill>
                  <a:schemeClr val="tx1"/>
                </a:solidFill>
              </a:rPr>
              <a:t>etc.</a:t>
            </a:r>
            <a:endParaRPr lang="en-US" sz="2400" dirty="0">
              <a:solidFill>
                <a:schemeClr val="tx1"/>
              </a:solidFill>
            </a:endParaRPr>
          </a:p>
          <a:p>
            <a:pPr marL="514350" indent="-514350">
              <a:buFont typeface="+mj-lt"/>
              <a:buAutoNum type="arabicPeriod"/>
            </a:pPr>
            <a:r>
              <a:rPr lang="en-US" sz="3600" b="1" u="sng" dirty="0" smtClean="0">
                <a:solidFill>
                  <a:srgbClr val="0070C0"/>
                </a:solidFill>
              </a:rPr>
              <a:t>Argument/Claim</a:t>
            </a:r>
            <a:r>
              <a:rPr lang="en-US" dirty="0"/>
              <a:t>: </a:t>
            </a:r>
            <a:endParaRPr lang="en-US" dirty="0" smtClean="0"/>
          </a:p>
          <a:p>
            <a:pPr lvl="1"/>
            <a:r>
              <a:rPr lang="en-US" sz="3200" b="1" dirty="0" smtClean="0">
                <a:solidFill>
                  <a:srgbClr val="0070C0"/>
                </a:solidFill>
              </a:rPr>
              <a:t>WHAT </a:t>
            </a:r>
            <a:r>
              <a:rPr lang="en-US" sz="2400" b="1" dirty="0">
                <a:solidFill>
                  <a:srgbClr val="0070C0"/>
                </a:solidFill>
              </a:rPr>
              <a:t>EFFECT DOES </a:t>
            </a:r>
            <a:r>
              <a:rPr lang="en-US" sz="2400" b="1" dirty="0">
                <a:solidFill>
                  <a:srgbClr val="FF0000"/>
                </a:solidFill>
              </a:rPr>
              <a:t>IT</a:t>
            </a:r>
            <a:r>
              <a:rPr lang="en-US" sz="2400" b="1" dirty="0">
                <a:solidFill>
                  <a:srgbClr val="0070C0"/>
                </a:solidFill>
              </a:rPr>
              <a:t> </a:t>
            </a:r>
            <a:r>
              <a:rPr lang="en-US" sz="2400" b="1" dirty="0" smtClean="0">
                <a:solidFill>
                  <a:srgbClr val="0070C0"/>
                </a:solidFill>
              </a:rPr>
              <a:t>CREATE?</a:t>
            </a:r>
            <a:endParaRPr lang="en-US" sz="3200" b="1" dirty="0" smtClean="0">
              <a:solidFill>
                <a:srgbClr val="0070C0"/>
              </a:solidFill>
            </a:endParaRPr>
          </a:p>
          <a:p>
            <a:pPr lvl="2"/>
            <a:r>
              <a:rPr lang="en-US" sz="2400" dirty="0" smtClean="0">
                <a:solidFill>
                  <a:schemeClr val="tx1"/>
                </a:solidFill>
              </a:rPr>
              <a:t>Cannot be factual, lit analysis, often the answer to your </a:t>
            </a:r>
            <a:r>
              <a:rPr lang="en-US" sz="2400" dirty="0"/>
              <a:t>Q</a:t>
            </a:r>
            <a:endParaRPr lang="en-US" sz="2400" dirty="0">
              <a:solidFill>
                <a:schemeClr val="tx1"/>
              </a:solidFill>
            </a:endParaRPr>
          </a:p>
          <a:p>
            <a:pPr marL="514350" indent="-514350">
              <a:buFont typeface="+mj-lt"/>
              <a:buAutoNum type="arabicPeriod"/>
            </a:pPr>
            <a:r>
              <a:rPr lang="en-US" sz="3600" b="1" u="sng" dirty="0" smtClean="0">
                <a:solidFill>
                  <a:srgbClr val="7030A0"/>
                </a:solidFill>
              </a:rPr>
              <a:t>So What</a:t>
            </a:r>
            <a:r>
              <a:rPr lang="en-US" dirty="0" smtClean="0"/>
              <a:t>:  </a:t>
            </a:r>
          </a:p>
          <a:p>
            <a:pPr lvl="1"/>
            <a:r>
              <a:rPr lang="en-US" sz="3200" b="1" dirty="0" smtClean="0">
                <a:solidFill>
                  <a:srgbClr val="7030A0"/>
                </a:solidFill>
              </a:rPr>
              <a:t>WHY </a:t>
            </a:r>
            <a:r>
              <a:rPr lang="en-US" sz="3200" b="1" dirty="0">
                <a:solidFill>
                  <a:srgbClr val="7030A0"/>
                </a:solidFill>
              </a:rPr>
              <a:t>DOES </a:t>
            </a:r>
            <a:r>
              <a:rPr lang="en-US" sz="3200" b="1" dirty="0" smtClean="0">
                <a:solidFill>
                  <a:srgbClr val="FF0000"/>
                </a:solidFill>
              </a:rPr>
              <a:t>I</a:t>
            </a:r>
            <a:r>
              <a:rPr lang="en-US" sz="3200" b="1" dirty="0" smtClean="0">
                <a:solidFill>
                  <a:srgbClr val="0070C0"/>
                </a:solidFill>
              </a:rPr>
              <a:t>T</a:t>
            </a:r>
            <a:r>
              <a:rPr lang="en-US" sz="3200" b="1" dirty="0" smtClean="0">
                <a:solidFill>
                  <a:srgbClr val="7030A0"/>
                </a:solidFill>
              </a:rPr>
              <a:t> MATTER?</a:t>
            </a:r>
          </a:p>
          <a:p>
            <a:pPr lvl="2"/>
            <a:r>
              <a:rPr lang="en-US" sz="2400" dirty="0" smtClean="0"/>
              <a:t>Author’s purpose, theme statement, etc.</a:t>
            </a:r>
            <a:endParaRPr lang="en-US" sz="2400" dirty="0"/>
          </a:p>
          <a:p>
            <a:pPr marL="514350" indent="-514350">
              <a:buFont typeface="+mj-lt"/>
              <a:buAutoNum type="arabicPeriod"/>
            </a:pPr>
            <a:endParaRPr lang="en-US" dirty="0"/>
          </a:p>
        </p:txBody>
      </p:sp>
      <p:sp>
        <p:nvSpPr>
          <p:cNvPr id="4" name="Rectangle 3"/>
          <p:cNvSpPr/>
          <p:nvPr/>
        </p:nvSpPr>
        <p:spPr>
          <a:xfrm>
            <a:off x="9020232" y="1515226"/>
            <a:ext cx="3048000" cy="408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mj-lt"/>
              </a:rPr>
              <a:t>Additionally:</a:t>
            </a:r>
          </a:p>
          <a:p>
            <a:pPr marL="285750" indent="-285750">
              <a:buFont typeface="Arial" panose="020B0604020202020204" pitchFamily="34" charset="0"/>
              <a:buChar char="•"/>
            </a:pPr>
            <a:r>
              <a:rPr lang="en-US" sz="2400" b="1" dirty="0" smtClean="0">
                <a:latin typeface="+mj-lt"/>
              </a:rPr>
              <a:t>third </a:t>
            </a:r>
            <a:r>
              <a:rPr lang="en-US" sz="2400" b="1" dirty="0">
                <a:latin typeface="+mj-lt"/>
              </a:rPr>
              <a:t>person</a:t>
            </a:r>
            <a:r>
              <a:rPr lang="en-US" sz="2400" dirty="0">
                <a:latin typeface="+mj-lt"/>
              </a:rPr>
              <a:t> (no “I” or “you”).</a:t>
            </a:r>
          </a:p>
          <a:p>
            <a:pPr marL="285750" indent="-285750">
              <a:buFont typeface="Arial" panose="020B0604020202020204" pitchFamily="34" charset="0"/>
              <a:buChar char="•"/>
            </a:pPr>
            <a:r>
              <a:rPr lang="en-US" sz="2400" b="1" dirty="0" smtClean="0">
                <a:latin typeface="+mj-lt"/>
              </a:rPr>
              <a:t>NO evidence or proof</a:t>
            </a:r>
          </a:p>
          <a:p>
            <a:pPr marL="285750" indent="-285750">
              <a:buFont typeface="Arial" panose="020B0604020202020204" pitchFamily="34" charset="0"/>
              <a:buChar char="•"/>
            </a:pPr>
            <a:r>
              <a:rPr lang="en-US" sz="2400" b="1" dirty="0" smtClean="0">
                <a:latin typeface="+mj-lt"/>
              </a:rPr>
              <a:t>ONLY </a:t>
            </a:r>
            <a:r>
              <a:rPr lang="en-US" sz="2400" b="1" dirty="0">
                <a:latin typeface="+mj-lt"/>
              </a:rPr>
              <a:t>1 sentence</a:t>
            </a:r>
            <a:r>
              <a:rPr lang="en-US" sz="2400" dirty="0">
                <a:latin typeface="+mj-lt"/>
              </a:rPr>
              <a:t> </a:t>
            </a:r>
          </a:p>
          <a:p>
            <a:pPr marL="285750" indent="-285750">
              <a:buFont typeface="Arial" panose="020B0604020202020204" pitchFamily="34" charset="0"/>
              <a:buChar char="•"/>
            </a:pPr>
            <a:r>
              <a:rPr lang="en-US" sz="2400" b="1" dirty="0">
                <a:latin typeface="+mj-lt"/>
              </a:rPr>
              <a:t>Formal writing! </a:t>
            </a:r>
            <a:r>
              <a:rPr lang="en-US" sz="2400" dirty="0">
                <a:latin typeface="+mj-lt"/>
              </a:rPr>
              <a:t>(no contractions)</a:t>
            </a:r>
          </a:p>
        </p:txBody>
      </p:sp>
    </p:spTree>
    <p:extLst>
      <p:ext uri="{BB962C8B-B14F-4D97-AF65-F5344CB8AC3E}">
        <p14:creationId xmlns:p14="http://schemas.microsoft.com/office/powerpoint/2010/main" val="2363432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Practice</a:t>
            </a:r>
            <a:r>
              <a:rPr lang="en-US" dirty="0"/>
              <a:t>: in your journal create an outline about the symbolism of women sitting by windows.</a:t>
            </a:r>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en-US" sz="4000" b="1" dirty="0"/>
              <a:t>Use the thesis you just wrote!</a:t>
            </a:r>
          </a:p>
          <a:p>
            <a:pPr marL="788670" lvl="1" indent="-514350">
              <a:buFont typeface="+mj-lt"/>
              <a:buAutoNum type="romanUcPeriod"/>
            </a:pPr>
            <a:r>
              <a:rPr lang="en-US" sz="3600" b="1" dirty="0"/>
              <a:t>For your body topic sentences pick 3 different vignettes and list them! </a:t>
            </a:r>
          </a:p>
          <a:p>
            <a:pPr marL="1062990" lvl="2" indent="-514350">
              <a:buFont typeface="+mj-lt"/>
              <a:buAutoNum type="alphaUcPeriod"/>
            </a:pPr>
            <a:r>
              <a:rPr lang="en-US" sz="3200" b="1" dirty="0"/>
              <a:t>Find and use evidence from the vignettes.</a:t>
            </a:r>
          </a:p>
          <a:p>
            <a:pPr marL="1383030" lvl="3" indent="-514350">
              <a:buFont typeface="+mj-lt"/>
              <a:buAutoNum type="alphaLcPeriod"/>
            </a:pPr>
            <a:r>
              <a:rPr lang="en-US" sz="3200" b="1" dirty="0" smtClean="0"/>
              <a:t>Write </a:t>
            </a:r>
            <a:r>
              <a:rPr lang="en-US" sz="3200" b="1" dirty="0"/>
              <a:t>analysis*</a:t>
            </a:r>
          </a:p>
          <a:p>
            <a:endParaRPr lang="en-US" dirty="0"/>
          </a:p>
          <a:p>
            <a:endParaRPr lang="en-US" dirty="0"/>
          </a:p>
          <a:p>
            <a:r>
              <a:rPr lang="en-US" dirty="0"/>
              <a:t>*What is analysis?? What kind of ideas or writing make good analysis?</a:t>
            </a:r>
          </a:p>
          <a:p>
            <a:endParaRPr lang="en-US" dirty="0"/>
          </a:p>
        </p:txBody>
      </p:sp>
    </p:spTree>
    <p:extLst>
      <p:ext uri="{BB962C8B-B14F-4D97-AF65-F5344CB8AC3E}">
        <p14:creationId xmlns:p14="http://schemas.microsoft.com/office/powerpoint/2010/main" val="1355242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80071"/>
          </a:xfrm>
        </p:spPr>
        <p:txBody>
          <a:bodyPr>
            <a:normAutofit fontScale="90000"/>
          </a:bodyPr>
          <a:lstStyle/>
          <a:p>
            <a:r>
              <a:rPr lang="en-US" sz="6600" dirty="0" smtClean="0"/>
              <a:t>Basic Analysis:</a:t>
            </a:r>
            <a:endParaRPr lang="en-US" sz="6600" dirty="0"/>
          </a:p>
        </p:txBody>
      </p:sp>
      <p:sp>
        <p:nvSpPr>
          <p:cNvPr id="3" name="Content Placeholder 2"/>
          <p:cNvSpPr>
            <a:spLocks noGrp="1"/>
          </p:cNvSpPr>
          <p:nvPr>
            <p:ph idx="1"/>
          </p:nvPr>
        </p:nvSpPr>
        <p:spPr>
          <a:xfrm>
            <a:off x="285750" y="964276"/>
            <a:ext cx="7627966" cy="5665123"/>
          </a:xfrm>
        </p:spPr>
        <p:txBody>
          <a:bodyPr>
            <a:noAutofit/>
          </a:bodyPr>
          <a:lstStyle/>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ONLY IF UNCLEAR: explain what it means in context  to narrative.</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Elaboration</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Interpret evidence’s deeper meaning</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From literal/narrative to figurative or analytical meanings </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Explain your citation’s relation to the claim</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How is your evidence an example of your arguable claim?</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Justify its value and relevance to your point</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Make a ‘leap’ in explaining:</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Connections</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Conclusions</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cause and effect</a:t>
            </a:r>
          </a:p>
          <a:p>
            <a:pPr lvl="1">
              <a:spcAft>
                <a:spcPts val="0"/>
              </a:spcAft>
            </a:pPr>
            <a:r>
              <a:rPr lang="en-US" sz="1800" b="1" dirty="0">
                <a:solidFill>
                  <a:schemeClr val="accent2">
                    <a:lumMod val="20000"/>
                    <a:lumOff val="80000"/>
                  </a:schemeClr>
                </a:solidFill>
                <a:effectLst>
                  <a:outerShdw blurRad="38100" dist="38100" dir="2700000" algn="tl">
                    <a:srgbClr val="000000">
                      <a:alpha val="43137"/>
                    </a:srgbClr>
                  </a:outerShdw>
                </a:effectLst>
              </a:rPr>
              <a:t>literary term</a:t>
            </a:r>
          </a:p>
          <a:p>
            <a:pPr>
              <a:spcAft>
                <a:spcPts val="0"/>
              </a:spcAft>
            </a:pPr>
            <a:r>
              <a:rPr lang="en-US" b="1" dirty="0">
                <a:solidFill>
                  <a:schemeClr val="accent2">
                    <a:lumMod val="20000"/>
                    <a:lumOff val="80000"/>
                  </a:schemeClr>
                </a:solidFill>
                <a:effectLst>
                  <a:outerShdw blurRad="38100" dist="38100" dir="2700000" algn="tl">
                    <a:srgbClr val="000000">
                      <a:alpha val="43137"/>
                    </a:srgbClr>
                  </a:outerShdw>
                </a:effectLst>
              </a:rPr>
              <a:t>Explain the connection of evidence to thesis’ “so </a:t>
            </a:r>
            <a:r>
              <a:rPr lang="en-US" b="1" dirty="0" smtClean="0">
                <a:solidFill>
                  <a:schemeClr val="accent2">
                    <a:lumMod val="20000"/>
                    <a:lumOff val="80000"/>
                  </a:schemeClr>
                </a:solidFill>
                <a:effectLst>
                  <a:outerShdw blurRad="38100" dist="38100" dir="2700000" algn="tl">
                    <a:srgbClr val="000000">
                      <a:alpha val="43137"/>
                    </a:srgbClr>
                  </a:outerShdw>
                </a:effectLst>
              </a:rPr>
              <a:t>what.”</a:t>
            </a:r>
            <a:endParaRPr lang="en-US" b="1" dirty="0">
              <a:solidFill>
                <a:schemeClr val="accent2">
                  <a:lumMod val="20000"/>
                  <a:lumOff val="80000"/>
                </a:schemeClr>
              </a:solidFill>
              <a:effectLst>
                <a:outerShdw blurRad="38100" dist="38100" dir="2700000" algn="tl">
                  <a:srgbClr val="000000">
                    <a:alpha val="43137"/>
                  </a:srgbClr>
                </a:outerShdw>
              </a:effectLst>
            </a:endParaRPr>
          </a:p>
        </p:txBody>
      </p:sp>
      <p:pic>
        <p:nvPicPr>
          <p:cNvPr id="4" name="Content Placeholder 6" descr="Screen Shot 2017-02-07 at 7.57.03 AM.png"/>
          <p:cNvPicPr>
            <a:picLocks noChangeAspect="1"/>
          </p:cNvPicPr>
          <p:nvPr/>
        </p:nvPicPr>
        <p:blipFill rotWithShape="1">
          <a:blip r:embed="rId2">
            <a:extLst>
              <a:ext uri="{BEBA8EAE-BF5A-486C-A8C5-ECC9F3942E4B}">
                <a14:imgProps xmlns:a14="http://schemas.microsoft.com/office/drawing/2010/main">
                  <a14:imgLayer r:embed="rId3">
                    <a14:imgEffect>
                      <a14:backgroundRemoval t="4386" b="99123" l="5499" r="81263">
                        <a14:foregroundMark x1="33605" y1="4825" x2="58045" y2="4386"/>
                        <a14:foregroundMark x1="34623" y1="12281" x2="57026" y2="11842"/>
                        <a14:foregroundMark x1="46232" y1="17982" x2="45825" y2="84649"/>
                        <a14:foregroundMark x1="32383" y1="34211" x2="61100" y2="43421"/>
                        <a14:foregroundMark x1="60489" y1="32895" x2="49898" y2="34211"/>
                        <a14:foregroundMark x1="31976" y1="48684" x2="19959" y2="73246"/>
                        <a14:foregroundMark x1="5499" y1="76754" x2="28310" y2="77193"/>
                        <a14:foregroundMark x1="8554" y1="83772" x2="29328" y2="82895"/>
                        <a14:foregroundMark x1="36456" y1="79386" x2="54379" y2="79825"/>
                        <a14:foregroundMark x1="54582" y1="92544" x2="35438" y2="92544"/>
                        <a14:foregroundMark x1="63136" y1="75877" x2="81263" y2="75439"/>
                        <a14:foregroundMark x1="61100" y1="47807" x2="70876" y2="73684"/>
                      </a14:backgroundRemoval>
                    </a14:imgEffect>
                  </a14:imgLayer>
                </a14:imgProps>
              </a:ext>
              <a:ext uri="{28A0092B-C50C-407E-A947-70E740481C1C}">
                <a14:useLocalDpi xmlns:a14="http://schemas.microsoft.com/office/drawing/2010/main" val="0"/>
              </a:ext>
            </a:extLst>
          </a:blip>
          <a:srcRect l="2851" r="16010"/>
          <a:stretch/>
        </p:blipFill>
        <p:spPr>
          <a:xfrm>
            <a:off x="5391150" y="1924050"/>
            <a:ext cx="6467475" cy="3701336"/>
          </a:xfrm>
          <a:prstGeom prst="rect">
            <a:avLst/>
          </a:prstGeom>
          <a:ln>
            <a:noFill/>
          </a:ln>
        </p:spPr>
      </p:pic>
      <p:sp>
        <p:nvSpPr>
          <p:cNvPr id="5" name="Rectangle 4"/>
          <p:cNvSpPr/>
          <p:nvPr/>
        </p:nvSpPr>
        <p:spPr>
          <a:xfrm>
            <a:off x="5974080" y="341407"/>
            <a:ext cx="6096000" cy="738664"/>
          </a:xfrm>
          <a:prstGeom prst="rect">
            <a:avLst/>
          </a:prstGeom>
        </p:spPr>
        <p:txBody>
          <a:bodyPr>
            <a:spAutoFit/>
          </a:bodyPr>
          <a:lstStyle/>
          <a:p>
            <a:pPr algn="ctr"/>
            <a:r>
              <a:rPr lang="en-US" sz="2400" b="1" u="sng" dirty="0">
                <a:solidFill>
                  <a:schemeClr val="accent2">
                    <a:lumMod val="20000"/>
                    <a:lumOff val="80000"/>
                  </a:schemeClr>
                </a:solidFill>
                <a:effectLst>
                  <a:outerShdw blurRad="38100" dist="38100" dir="2700000" algn="tl">
                    <a:srgbClr val="000000">
                      <a:alpha val="43137"/>
                    </a:srgbClr>
                  </a:outerShdw>
                </a:effectLst>
              </a:rPr>
              <a:t>ANALYSIS IS FROM YOUR BRAIN– </a:t>
            </a:r>
            <a:r>
              <a:rPr lang="en-US" sz="2000" b="1" u="sng" dirty="0">
                <a:solidFill>
                  <a:schemeClr val="accent2">
                    <a:lumMod val="20000"/>
                    <a:lumOff val="80000"/>
                  </a:schemeClr>
                </a:solidFill>
                <a:effectLst>
                  <a:outerShdw blurRad="38100" dist="38100" dir="2700000" algn="tl">
                    <a:srgbClr val="000000">
                      <a:alpha val="43137"/>
                    </a:srgbClr>
                  </a:outerShdw>
                </a:effectLst>
              </a:rPr>
              <a:t>not </a:t>
            </a:r>
            <a:r>
              <a:rPr lang="en-US" b="1" u="sng" dirty="0">
                <a:solidFill>
                  <a:schemeClr val="accent2">
                    <a:lumMod val="20000"/>
                    <a:lumOff val="80000"/>
                  </a:schemeClr>
                </a:solidFill>
                <a:effectLst>
                  <a:outerShdw blurRad="38100" dist="38100" dir="2700000" algn="tl">
                    <a:srgbClr val="000000">
                      <a:alpha val="43137"/>
                    </a:srgbClr>
                  </a:outerShdw>
                </a:effectLst>
              </a:rPr>
              <a:t>things explicitly said in the text</a:t>
            </a:r>
            <a:r>
              <a:rPr lang="en-US" sz="1600" b="1" u="sng" dirty="0">
                <a:solidFill>
                  <a:schemeClr val="accent2">
                    <a:lumMod val="20000"/>
                    <a:lumOff val="8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386156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Practice</a:t>
            </a:r>
            <a:r>
              <a:rPr lang="en-US" dirty="0"/>
              <a:t>: in your journal create an outline about the symbolism of women sitting by windows.</a:t>
            </a:r>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en-US" sz="4000" b="1" dirty="0"/>
              <a:t>Use the thesis you just wrote!</a:t>
            </a:r>
          </a:p>
          <a:p>
            <a:pPr marL="788670" lvl="1" indent="-514350">
              <a:buFont typeface="+mj-lt"/>
              <a:buAutoNum type="romanUcPeriod"/>
            </a:pPr>
            <a:r>
              <a:rPr lang="en-US" sz="3600" b="1" dirty="0"/>
              <a:t>For your body topic sentences pick </a:t>
            </a:r>
            <a:r>
              <a:rPr lang="en-US" sz="3600" b="1" dirty="0" smtClean="0"/>
              <a:t>2 </a:t>
            </a:r>
            <a:r>
              <a:rPr lang="en-US" sz="3600" b="1" dirty="0"/>
              <a:t>different vignettes and list them! </a:t>
            </a:r>
          </a:p>
          <a:p>
            <a:pPr marL="1062990" lvl="2" indent="-514350">
              <a:buFont typeface="+mj-lt"/>
              <a:buAutoNum type="alphaUcPeriod"/>
            </a:pPr>
            <a:r>
              <a:rPr lang="en-US" sz="3200" b="1" dirty="0"/>
              <a:t>Find and use evidence from the vignettes.</a:t>
            </a:r>
          </a:p>
          <a:p>
            <a:pPr marL="1383030" lvl="3" indent="-514350">
              <a:buFont typeface="+mj-lt"/>
              <a:buAutoNum type="alphaLcPeriod"/>
            </a:pPr>
            <a:r>
              <a:rPr lang="en-US" sz="3200" b="1" dirty="0" smtClean="0"/>
              <a:t>Write ACTUAL </a:t>
            </a:r>
            <a:r>
              <a:rPr lang="en-US" sz="3200" b="1" dirty="0"/>
              <a:t>analysis</a:t>
            </a:r>
            <a:r>
              <a:rPr lang="en-US" sz="3200" b="1" dirty="0" smtClean="0"/>
              <a:t>* supporting your work!</a:t>
            </a:r>
            <a:endParaRPr lang="en-US" sz="3200" b="1" dirty="0"/>
          </a:p>
          <a:p>
            <a:endParaRPr lang="en-US" dirty="0"/>
          </a:p>
          <a:p>
            <a:endParaRPr lang="en-US" dirty="0"/>
          </a:p>
          <a:p>
            <a:r>
              <a:rPr lang="en-US" dirty="0"/>
              <a:t>*What is analysis?? What kind of </a:t>
            </a:r>
            <a:r>
              <a:rPr lang="en-US" dirty="0" smtClean="0"/>
              <a:t>ideas</a:t>
            </a:r>
            <a:br>
              <a:rPr lang="en-US" dirty="0" smtClean="0"/>
            </a:br>
            <a:r>
              <a:rPr lang="en-US" dirty="0" smtClean="0"/>
              <a:t> </a:t>
            </a:r>
            <a:r>
              <a:rPr lang="en-US" dirty="0"/>
              <a:t>or writing make good analysis?</a:t>
            </a:r>
          </a:p>
          <a:p>
            <a:endParaRPr lang="en-US" dirty="0"/>
          </a:p>
        </p:txBody>
      </p:sp>
      <p:sp>
        <p:nvSpPr>
          <p:cNvPr id="4" name="Rectangular Callout 3"/>
          <p:cNvSpPr/>
          <p:nvPr/>
        </p:nvSpPr>
        <p:spPr>
          <a:xfrm>
            <a:off x="6096000" y="4586547"/>
            <a:ext cx="6029325" cy="2114550"/>
          </a:xfrm>
          <a:prstGeom prst="wedgeRectCallout">
            <a:avLst>
              <a:gd name="adj1" fmla="val -18863"/>
              <a:gd name="adj2" fmla="val -6410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w Cen MT"/>
                <a:ea typeface="+mn-ea"/>
                <a:cs typeface="+mn-cs"/>
              </a:rPr>
              <a:t>For this practice, do 1 thesis, 2 BTS, 4 evidence, and 8 analysis total.</a:t>
            </a:r>
            <a:endParaRPr kumimoji="0" lang="en-US" sz="40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429252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Color Coded Example</a:t>
            </a:r>
            <a:endParaRPr lang="en-US" sz="4800" b="1" dirty="0"/>
          </a:p>
        </p:txBody>
      </p:sp>
      <p:sp>
        <p:nvSpPr>
          <p:cNvPr id="3" name="Content Placeholder 2"/>
          <p:cNvSpPr>
            <a:spLocks noGrp="1"/>
          </p:cNvSpPr>
          <p:nvPr>
            <p:ph sz="quarter" idx="1"/>
          </p:nvPr>
        </p:nvSpPr>
        <p:spPr>
          <a:xfrm>
            <a:off x="609600" y="2094806"/>
            <a:ext cx="10972800" cy="4062153"/>
          </a:xfrm>
        </p:spPr>
        <p:txBody>
          <a:bodyPr>
            <a:normAutofit/>
          </a:bodyPr>
          <a:lstStyle/>
          <a:p>
            <a:pPr marL="0" indent="0">
              <a:buNone/>
            </a:pPr>
            <a:r>
              <a:rPr lang="en-US" sz="3600" b="1" dirty="0">
                <a:solidFill>
                  <a:srgbClr val="FF0000"/>
                </a:solidFill>
              </a:rPr>
              <a:t>In the song, “The Big Parade” by the </a:t>
            </a:r>
            <a:r>
              <a:rPr lang="en-US" sz="3600" b="1" dirty="0" err="1">
                <a:solidFill>
                  <a:srgbClr val="FF0000"/>
                </a:solidFill>
              </a:rPr>
              <a:t>Lumineers</a:t>
            </a:r>
            <a:r>
              <a:rPr lang="en-US" sz="3600" b="1" dirty="0">
                <a:solidFill>
                  <a:srgbClr val="FF0000"/>
                </a:solidFill>
              </a:rPr>
              <a:t>, the parade </a:t>
            </a:r>
            <a:r>
              <a:rPr lang="en-US" sz="3600" b="1" dirty="0">
                <a:solidFill>
                  <a:srgbClr val="0070C0"/>
                </a:solidFill>
              </a:rPr>
              <a:t>symbolizes the hidden flaws and fractures within everyday life</a:t>
            </a:r>
            <a:r>
              <a:rPr lang="en-US" sz="3600" b="1" dirty="0"/>
              <a:t>, </a:t>
            </a:r>
            <a:r>
              <a:rPr lang="en-US" sz="3600" b="1" dirty="0">
                <a:solidFill>
                  <a:srgbClr val="7030A0"/>
                </a:solidFill>
              </a:rPr>
              <a:t>ultimately showing that society is flawed, and that people should not take everything at face value.</a:t>
            </a:r>
          </a:p>
          <a:p>
            <a:pPr marL="0" indent="0">
              <a:buNone/>
            </a:pPr>
            <a:endParaRPr lang="en-US" sz="3600" b="1" dirty="0"/>
          </a:p>
        </p:txBody>
      </p:sp>
    </p:spTree>
    <p:extLst>
      <p:ext uri="{BB962C8B-B14F-4D97-AF65-F5344CB8AC3E}">
        <p14:creationId xmlns:p14="http://schemas.microsoft.com/office/powerpoint/2010/main" val="302333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Difficulty with our language thesis statements:</a:t>
            </a:r>
            <a:endParaRPr lang="en-US" sz="3200" dirty="0"/>
          </a:p>
        </p:txBody>
      </p:sp>
      <p:sp>
        <p:nvSpPr>
          <p:cNvPr id="3" name="Text Placeholder 2"/>
          <p:cNvSpPr>
            <a:spLocks noGrp="1"/>
          </p:cNvSpPr>
          <p:nvPr>
            <p:ph type="body" idx="1"/>
          </p:nvPr>
        </p:nvSpPr>
        <p:spPr/>
        <p:txBody>
          <a:bodyPr/>
          <a:lstStyle/>
          <a:p>
            <a:r>
              <a:rPr lang="en-US" dirty="0"/>
              <a:t>With your table break your thesis </a:t>
            </a:r>
            <a:r>
              <a:rPr lang="en-US" dirty="0" smtClean="0"/>
              <a:t>statement </a:t>
            </a:r>
            <a:r>
              <a:rPr lang="en-US" dirty="0"/>
              <a:t>into the different </a:t>
            </a:r>
            <a:r>
              <a:rPr lang="en-US" dirty="0" smtClean="0"/>
              <a:t>columns</a:t>
            </a:r>
          </a:p>
          <a:p>
            <a:pPr marL="101598" indent="0">
              <a:buNone/>
            </a:pPr>
            <a:endParaRPr lang="en-US" b="1" dirty="0" smtClean="0">
              <a:solidFill>
                <a:srgbClr val="7030A0"/>
              </a:solidFill>
            </a:endParaRPr>
          </a:p>
          <a:p>
            <a:r>
              <a:rPr lang="en-US" sz="1400" b="1" dirty="0"/>
              <a:t>Missing something? That’s okay</a:t>
            </a:r>
          </a:p>
          <a:p>
            <a:r>
              <a:rPr lang="en-US" sz="1400" b="1" dirty="0"/>
              <a:t>Work together</a:t>
            </a:r>
            <a:r>
              <a:rPr lang="en-US" sz="1400" b="1" dirty="0" smtClean="0"/>
              <a:t>!</a:t>
            </a:r>
            <a:endParaRPr lang="en-US" sz="1400" b="1" dirty="0"/>
          </a:p>
          <a:p>
            <a:r>
              <a:rPr lang="en-US" b="1" i="1" dirty="0" smtClean="0"/>
              <a:t>What </a:t>
            </a:r>
            <a:r>
              <a:rPr lang="en-US" b="1" i="1" dirty="0"/>
              <a:t>were your “</a:t>
            </a:r>
            <a:r>
              <a:rPr lang="en-US" b="1" i="1" dirty="0">
                <a:solidFill>
                  <a:srgbClr val="0070C0"/>
                </a:solidFill>
              </a:rPr>
              <a:t>WHATS</a:t>
            </a:r>
            <a:r>
              <a:rPr lang="en-US" b="1" i="1" dirty="0"/>
              <a:t>”s? I.E. what was your argument about the technique and effect that created </a:t>
            </a:r>
            <a:r>
              <a:rPr lang="en-US" b="1" i="1" dirty="0" err="1"/>
              <a:t>Cisnero’s</a:t>
            </a:r>
            <a:r>
              <a:rPr lang="en-US" b="1" i="1" dirty="0"/>
              <a:t> theme statement?</a:t>
            </a:r>
          </a:p>
          <a:p>
            <a:endParaRPr lang="en-US" b="1" dirty="0">
              <a:solidFill>
                <a:srgbClr val="7030A0"/>
              </a:solidFill>
            </a:endParaRPr>
          </a:p>
        </p:txBody>
      </p:sp>
      <p:sp>
        <p:nvSpPr>
          <p:cNvPr id="4" name="Slide Number Placeholder 3"/>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4</a:t>
            </a:fld>
            <a:endParaRPr lang="en" kern="0"/>
          </a:p>
        </p:txBody>
      </p:sp>
      <p:graphicFrame>
        <p:nvGraphicFramePr>
          <p:cNvPr id="5" name="Table 4"/>
          <p:cNvGraphicFramePr>
            <a:graphicFrameLocks noGrp="1"/>
          </p:cNvGraphicFramePr>
          <p:nvPr>
            <p:extLst>
              <p:ext uri="{D42A27DB-BD31-4B8C-83A1-F6EECF244321}">
                <p14:modId xmlns:p14="http://schemas.microsoft.com/office/powerpoint/2010/main" val="2656354782"/>
              </p:ext>
            </p:extLst>
          </p:nvPr>
        </p:nvGraphicFramePr>
        <p:xfrm>
          <a:off x="3332401" y="2348961"/>
          <a:ext cx="8127999" cy="83318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077274803"/>
                    </a:ext>
                  </a:extLst>
                </a:gridCol>
                <a:gridCol w="2709333">
                  <a:extLst>
                    <a:ext uri="{9D8B030D-6E8A-4147-A177-3AD203B41FA5}">
                      <a16:colId xmlns:a16="http://schemas.microsoft.com/office/drawing/2014/main" val="625431131"/>
                    </a:ext>
                  </a:extLst>
                </a:gridCol>
                <a:gridCol w="2709333">
                  <a:extLst>
                    <a:ext uri="{9D8B030D-6E8A-4147-A177-3AD203B41FA5}">
                      <a16:colId xmlns:a16="http://schemas.microsoft.com/office/drawing/2014/main" val="4124625028"/>
                    </a:ext>
                  </a:extLst>
                </a:gridCol>
              </a:tblGrid>
              <a:tr h="370840">
                <a:tc>
                  <a:txBody>
                    <a:bodyPr/>
                    <a:lstStyle/>
                    <a:p>
                      <a:r>
                        <a:rPr lang="en-US" sz="2400" dirty="0" smtClean="0">
                          <a:solidFill>
                            <a:srgbClr val="FF0000"/>
                          </a:solidFill>
                        </a:rPr>
                        <a:t>HOW</a:t>
                      </a:r>
                      <a:endParaRPr lang="en-US" sz="2400" dirty="0">
                        <a:solidFill>
                          <a:srgbClr val="FF0000"/>
                        </a:solidFill>
                      </a:endParaRPr>
                    </a:p>
                  </a:txBody>
                  <a:tcPr>
                    <a:solidFill>
                      <a:schemeClr val="bg1">
                        <a:lumMod val="95000"/>
                      </a:schemeClr>
                    </a:solidFill>
                  </a:tcPr>
                </a:tc>
                <a:tc>
                  <a:txBody>
                    <a:bodyPr/>
                    <a:lstStyle/>
                    <a:p>
                      <a:r>
                        <a:rPr lang="en-US" sz="2400" dirty="0" smtClean="0">
                          <a:solidFill>
                            <a:srgbClr val="0070C0"/>
                          </a:solidFill>
                        </a:rPr>
                        <a:t>WHAT</a:t>
                      </a:r>
                      <a:endParaRPr lang="en-US" sz="2400" dirty="0">
                        <a:solidFill>
                          <a:srgbClr val="0070C0"/>
                        </a:solidFill>
                      </a:endParaRPr>
                    </a:p>
                  </a:txBody>
                  <a:tcPr>
                    <a:solidFill>
                      <a:schemeClr val="bg1">
                        <a:lumMod val="95000"/>
                      </a:schemeClr>
                    </a:solidFill>
                  </a:tcPr>
                </a:tc>
                <a:tc>
                  <a:txBody>
                    <a:bodyPr/>
                    <a:lstStyle/>
                    <a:p>
                      <a:r>
                        <a:rPr lang="en-US" sz="2400" dirty="0" smtClean="0">
                          <a:solidFill>
                            <a:srgbClr val="7030A0"/>
                          </a:solidFill>
                        </a:rPr>
                        <a:t>SO WHAT</a:t>
                      </a:r>
                      <a:endParaRPr lang="en-US" sz="2400" dirty="0">
                        <a:solidFill>
                          <a:srgbClr val="7030A0"/>
                        </a:solidFill>
                      </a:endParaRPr>
                    </a:p>
                  </a:txBody>
                  <a:tcPr>
                    <a:solidFill>
                      <a:schemeClr val="bg1">
                        <a:lumMod val="95000"/>
                      </a:schemeClr>
                    </a:solidFill>
                  </a:tcPr>
                </a:tc>
                <a:extLst>
                  <a:ext uri="{0D108BD9-81ED-4DB2-BD59-A6C34878D82A}">
                    <a16:rowId xmlns:a16="http://schemas.microsoft.com/office/drawing/2014/main" val="3414267217"/>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32893645"/>
                  </a:ext>
                </a:extLst>
              </a:tr>
            </a:tbl>
          </a:graphicData>
        </a:graphic>
      </p:graphicFrame>
    </p:spTree>
    <p:extLst>
      <p:ext uri="{BB962C8B-B14F-4D97-AF65-F5344CB8AC3E}">
        <p14:creationId xmlns:p14="http://schemas.microsoft.com/office/powerpoint/2010/main" val="347113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Difficulty with our language thesis statements:</a:t>
            </a:r>
            <a:endParaRPr lang="en-US" sz="3200" dirty="0"/>
          </a:p>
        </p:txBody>
      </p:sp>
      <p:sp>
        <p:nvSpPr>
          <p:cNvPr id="3" name="Text Placeholder 2"/>
          <p:cNvSpPr>
            <a:spLocks noGrp="1"/>
          </p:cNvSpPr>
          <p:nvPr>
            <p:ph type="body" idx="1"/>
          </p:nvPr>
        </p:nvSpPr>
        <p:spPr/>
        <p:txBody>
          <a:bodyPr/>
          <a:lstStyle/>
          <a:p>
            <a:r>
              <a:rPr lang="en-US" dirty="0" smtClean="0"/>
              <a:t>Many of you failed to make an </a:t>
            </a:r>
            <a:r>
              <a:rPr lang="en-US" b="1" u="sng" dirty="0" smtClean="0">
                <a:solidFill>
                  <a:srgbClr val="0070C0"/>
                </a:solidFill>
              </a:rPr>
              <a:t>arguable claim</a:t>
            </a:r>
            <a:r>
              <a:rPr lang="en-US" dirty="0" smtClean="0"/>
              <a:t> without being given one in a question…</a:t>
            </a:r>
          </a:p>
          <a:p>
            <a:r>
              <a:rPr lang="en-US" dirty="0" smtClean="0"/>
              <a:t>Focus on literary analysis and you’ll always be making a </a:t>
            </a:r>
            <a:r>
              <a:rPr lang="en-US" b="1" u="sng" dirty="0" smtClean="0">
                <a:solidFill>
                  <a:srgbClr val="0070C0"/>
                </a:solidFill>
              </a:rPr>
              <a:t>claim</a:t>
            </a:r>
            <a:r>
              <a:rPr lang="en-US" dirty="0" smtClean="0"/>
              <a:t> that is debatable.</a:t>
            </a:r>
          </a:p>
          <a:p>
            <a:pPr marL="1676358" lvl="2" indent="-457189">
              <a:buFont typeface="+mj-lt"/>
              <a:buAutoNum type="arabicPeriod"/>
            </a:pPr>
            <a:r>
              <a:rPr lang="en-US" b="1" u="sng" dirty="0">
                <a:solidFill>
                  <a:srgbClr val="FF0000"/>
                </a:solidFill>
              </a:rPr>
              <a:t>Clear/Specific Details:</a:t>
            </a:r>
            <a:r>
              <a:rPr lang="en-US" b="1" dirty="0">
                <a:solidFill>
                  <a:srgbClr val="FF0000"/>
                </a:solidFill>
              </a:rPr>
              <a:t> </a:t>
            </a:r>
            <a:r>
              <a:rPr lang="en-US" b="1" dirty="0" smtClean="0">
                <a:solidFill>
                  <a:srgbClr val="FF0000"/>
                </a:solidFill>
              </a:rPr>
              <a:t>HOW</a:t>
            </a:r>
            <a:r>
              <a:rPr lang="en-US" b="1" dirty="0">
                <a:solidFill>
                  <a:srgbClr val="FF0000"/>
                </a:solidFill>
              </a:rPr>
              <a:t> DOES THE AUTHOR…</a:t>
            </a:r>
            <a:endParaRPr lang="en-US" b="1" dirty="0"/>
          </a:p>
          <a:p>
            <a:pPr marL="1676358" lvl="2" indent="-457189">
              <a:buFont typeface="+mj-lt"/>
              <a:buAutoNum type="arabicPeriod"/>
            </a:pPr>
            <a:r>
              <a:rPr lang="en-US" b="1" u="sng" dirty="0">
                <a:solidFill>
                  <a:srgbClr val="0070C0"/>
                </a:solidFill>
              </a:rPr>
              <a:t>Arguable Claim:</a:t>
            </a:r>
            <a:r>
              <a:rPr lang="en-US" b="1" dirty="0">
                <a:solidFill>
                  <a:srgbClr val="0070C0"/>
                </a:solidFill>
              </a:rPr>
              <a:t> </a:t>
            </a:r>
            <a:r>
              <a:rPr lang="en-US" b="1" dirty="0" smtClean="0">
                <a:solidFill>
                  <a:srgbClr val="0070C0"/>
                </a:solidFill>
              </a:rPr>
              <a:t>WHAT</a:t>
            </a:r>
            <a:r>
              <a:rPr lang="en-US" b="1" dirty="0">
                <a:solidFill>
                  <a:srgbClr val="0070C0"/>
                </a:solidFill>
              </a:rPr>
              <a:t> EFFECT DOES </a:t>
            </a:r>
            <a:r>
              <a:rPr lang="en-US" b="1" dirty="0">
                <a:solidFill>
                  <a:srgbClr val="FF0000"/>
                </a:solidFill>
              </a:rPr>
              <a:t>IT</a:t>
            </a:r>
            <a:r>
              <a:rPr lang="en-US" b="1" dirty="0">
                <a:solidFill>
                  <a:srgbClr val="0070C0"/>
                </a:solidFill>
              </a:rPr>
              <a:t> CREATE </a:t>
            </a:r>
          </a:p>
          <a:p>
            <a:pPr marL="1676358" lvl="2" indent="-457189">
              <a:buFont typeface="+mj-lt"/>
              <a:buAutoNum type="arabicPeriod"/>
            </a:pPr>
            <a:r>
              <a:rPr lang="en-US" b="1" u="sng" dirty="0" smtClean="0">
                <a:solidFill>
                  <a:srgbClr val="7030A0"/>
                </a:solidFill>
              </a:rPr>
              <a:t>SO </a:t>
            </a:r>
            <a:r>
              <a:rPr lang="en-US" b="1" u="sng" dirty="0">
                <a:solidFill>
                  <a:srgbClr val="7030A0"/>
                </a:solidFill>
              </a:rPr>
              <a:t>WHAT</a:t>
            </a:r>
            <a:r>
              <a:rPr lang="en-US" b="1" u="sng" dirty="0" smtClean="0">
                <a:solidFill>
                  <a:srgbClr val="7030A0"/>
                </a:solidFill>
              </a:rPr>
              <a:t>?</a:t>
            </a:r>
            <a:r>
              <a:rPr lang="en-US" dirty="0" smtClean="0">
                <a:solidFill>
                  <a:srgbClr val="7030A0"/>
                </a:solidFill>
              </a:rPr>
              <a:t>: </a:t>
            </a:r>
            <a:r>
              <a:rPr lang="en-US" b="1" dirty="0">
                <a:solidFill>
                  <a:srgbClr val="7030A0"/>
                </a:solidFill>
              </a:rPr>
              <a:t>WHY DOES </a:t>
            </a:r>
            <a:r>
              <a:rPr lang="en-US" b="1" dirty="0">
                <a:solidFill>
                  <a:srgbClr val="0070C0"/>
                </a:solidFill>
              </a:rPr>
              <a:t>IT</a:t>
            </a:r>
            <a:r>
              <a:rPr lang="en-US" b="1" dirty="0">
                <a:solidFill>
                  <a:srgbClr val="7030A0"/>
                </a:solidFill>
              </a:rPr>
              <a:t> MATTER?</a:t>
            </a:r>
          </a:p>
        </p:txBody>
      </p:sp>
      <p:sp>
        <p:nvSpPr>
          <p:cNvPr id="4" name="Slide Number Placeholder 3"/>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5</a:t>
            </a:fld>
            <a:endParaRPr lang="en" kern="0"/>
          </a:p>
        </p:txBody>
      </p:sp>
    </p:spTree>
    <p:extLst>
      <p:ext uri="{BB962C8B-B14F-4D97-AF65-F5344CB8AC3E}">
        <p14:creationId xmlns:p14="http://schemas.microsoft.com/office/powerpoint/2010/main" val="917639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Literary Analysis: it’s all about the </a:t>
            </a:r>
            <a:r>
              <a:rPr lang="en-US" sz="3733" i="1" dirty="0"/>
              <a:t>effect</a:t>
            </a:r>
          </a:p>
        </p:txBody>
      </p:sp>
      <p:sp>
        <p:nvSpPr>
          <p:cNvPr id="3" name="Text Placeholder 2"/>
          <p:cNvSpPr>
            <a:spLocks noGrp="1"/>
          </p:cNvSpPr>
          <p:nvPr>
            <p:ph type="body" idx="1"/>
          </p:nvPr>
        </p:nvSpPr>
        <p:spPr>
          <a:xfrm>
            <a:off x="732799" y="1600200"/>
            <a:ext cx="4841887" cy="4144400"/>
          </a:xfrm>
        </p:spPr>
        <p:txBody>
          <a:bodyPr/>
          <a:lstStyle/>
          <a:p>
            <a:r>
              <a:rPr lang="en-US" sz="3733" dirty="0"/>
              <a:t>Reread “No Speak English</a:t>
            </a:r>
            <a:r>
              <a:rPr lang="en-US" sz="3733" dirty="0" smtClean="0"/>
              <a:t>” (76-7)</a:t>
            </a:r>
            <a:endParaRPr lang="en-US" sz="3733" dirty="0"/>
          </a:p>
          <a:p>
            <a:pPr lvl="1"/>
            <a:r>
              <a:rPr lang="en-US" sz="3733" dirty="0"/>
              <a:t>What do you </a:t>
            </a:r>
            <a:r>
              <a:rPr lang="en-US" sz="3733" b="1" i="1" dirty="0" smtClean="0"/>
              <a:t>feel</a:t>
            </a:r>
            <a:r>
              <a:rPr lang="en-US" sz="3733" dirty="0" smtClean="0"/>
              <a:t>?</a:t>
            </a:r>
            <a:endParaRPr lang="en-US" sz="3733" dirty="0"/>
          </a:p>
          <a:p>
            <a:pPr lvl="1"/>
            <a:r>
              <a:rPr lang="en-US" sz="3733" dirty="0"/>
              <a:t>How does Cisneros make it sad?</a:t>
            </a:r>
          </a:p>
        </p:txBody>
      </p:sp>
      <p:sp>
        <p:nvSpPr>
          <p:cNvPr id="5" name="Text Placeholder 4"/>
          <p:cNvSpPr>
            <a:spLocks noGrp="1"/>
          </p:cNvSpPr>
          <p:nvPr>
            <p:ph type="body" idx="2"/>
          </p:nvPr>
        </p:nvSpPr>
        <p:spPr>
          <a:xfrm>
            <a:off x="5574687" y="1600200"/>
            <a:ext cx="6398699" cy="4144400"/>
          </a:xfrm>
        </p:spPr>
        <p:txBody>
          <a:bodyPr/>
          <a:lstStyle/>
          <a:p>
            <a:pPr marL="135463" indent="0">
              <a:buNone/>
            </a:pPr>
            <a:r>
              <a:rPr lang="en-US" i="1" dirty="0" smtClean="0"/>
              <a:t>“</a:t>
            </a:r>
            <a:r>
              <a:rPr lang="en-US" b="1" i="1" dirty="0" smtClean="0"/>
              <a:t>But </a:t>
            </a:r>
            <a:r>
              <a:rPr lang="en-US" b="1" i="1" dirty="0"/>
              <a:t>if it aches in your heart</a:t>
            </a:r>
            <a:br>
              <a:rPr lang="en-US" b="1" i="1" dirty="0"/>
            </a:br>
            <a:r>
              <a:rPr lang="en-US" b="1" i="1" dirty="0"/>
              <a:t>That means that something is working</a:t>
            </a:r>
            <a:br>
              <a:rPr lang="en-US" b="1" i="1" dirty="0"/>
            </a:br>
            <a:r>
              <a:rPr lang="en-US" b="1" i="1" dirty="0"/>
              <a:t>Don't think for once it </a:t>
            </a:r>
            <a:r>
              <a:rPr lang="en-US" b="1" i="1" dirty="0" err="1"/>
              <a:t>ain't</a:t>
            </a:r>
            <a:r>
              <a:rPr lang="en-US" b="1" i="1" dirty="0"/>
              <a:t> worth it</a:t>
            </a:r>
            <a:br>
              <a:rPr lang="en-US" b="1" i="1" dirty="0"/>
            </a:br>
            <a:r>
              <a:rPr lang="en-US" b="1" i="1" dirty="0"/>
              <a:t>Don't think for once there's no </a:t>
            </a:r>
            <a:r>
              <a:rPr lang="en-US" b="1" i="1" dirty="0" smtClean="0"/>
              <a:t>purpose”</a:t>
            </a:r>
          </a:p>
          <a:p>
            <a:pPr marL="135463" indent="0">
              <a:buNone/>
            </a:pPr>
            <a:r>
              <a:rPr lang="en-US" b="1" dirty="0" smtClean="0"/>
              <a:t>“Run it Up” by Coast Modern*</a:t>
            </a:r>
          </a:p>
          <a:p>
            <a:pPr marL="135463" indent="0" algn="r">
              <a:buNone/>
            </a:pPr>
            <a:r>
              <a:rPr lang="en-US" b="1" dirty="0" smtClean="0"/>
              <a:t/>
            </a:r>
            <a:br>
              <a:rPr lang="en-US" b="1" dirty="0" smtClean="0"/>
            </a:br>
            <a:r>
              <a:rPr lang="en-US" sz="1800" b="1" dirty="0" smtClean="0"/>
              <a:t>*song isn’t actually about literary analysis</a:t>
            </a:r>
            <a:endParaRPr lang="en-US" sz="1800" b="1" dirty="0"/>
          </a:p>
        </p:txBody>
      </p:sp>
      <p:sp>
        <p:nvSpPr>
          <p:cNvPr id="4" name="Slide Number Placeholder 3"/>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6</a:t>
            </a:fld>
            <a:endParaRPr lang="en" kern="0"/>
          </a:p>
        </p:txBody>
      </p:sp>
    </p:spTree>
    <p:extLst>
      <p:ext uri="{BB962C8B-B14F-4D97-AF65-F5344CB8AC3E}">
        <p14:creationId xmlns:p14="http://schemas.microsoft.com/office/powerpoint/2010/main" val="25389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t>Literary Analysis: it’s all about the </a:t>
            </a:r>
            <a:r>
              <a:rPr lang="en-US" sz="3733" i="1" dirty="0"/>
              <a:t>effect</a:t>
            </a:r>
          </a:p>
        </p:txBody>
      </p:sp>
      <p:sp>
        <p:nvSpPr>
          <p:cNvPr id="4" name="Slide Number Placeholder 3"/>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7</a:t>
            </a:fld>
            <a:endParaRPr lang="en" kern="0"/>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r="6725"/>
          <a:stretch/>
        </p:blipFill>
        <p:spPr>
          <a:xfrm>
            <a:off x="6369128" y="1852690"/>
            <a:ext cx="4359673" cy="3639420"/>
          </a:xfrm>
          <a:prstGeom prst="rect">
            <a:avLst/>
          </a:prstGeom>
          <a:ln w="28575">
            <a:noFill/>
          </a:ln>
        </p:spPr>
      </p:pic>
      <p:sp>
        <p:nvSpPr>
          <p:cNvPr id="9" name="Right Arrow Callout 8"/>
          <p:cNvSpPr/>
          <p:nvPr/>
        </p:nvSpPr>
        <p:spPr>
          <a:xfrm>
            <a:off x="4461434" y="4026344"/>
            <a:ext cx="2157047" cy="1321509"/>
          </a:xfrm>
          <a:prstGeom prst="rightArrowCallout">
            <a:avLst>
              <a:gd name="adj1" fmla="val 25000"/>
              <a:gd name="adj2" fmla="val 25000"/>
              <a:gd name="adj3" fmla="val 25000"/>
              <a:gd name="adj4" fmla="val 71269"/>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a:solidFill>
                  <a:srgbClr val="7030A0"/>
                </a:solidFill>
                <a:latin typeface="Encode Sans" panose="020B0604020202020204" charset="0"/>
                <a:sym typeface="Arial"/>
              </a:rPr>
              <a:t>=SAD</a:t>
            </a:r>
          </a:p>
        </p:txBody>
      </p:sp>
      <p:sp>
        <p:nvSpPr>
          <p:cNvPr id="10" name="Right Arrow Callout 9"/>
          <p:cNvSpPr/>
          <p:nvPr/>
        </p:nvSpPr>
        <p:spPr>
          <a:xfrm>
            <a:off x="5730801" y="1457768"/>
            <a:ext cx="2157047" cy="1321509"/>
          </a:xfrm>
          <a:prstGeom prst="rightArrowCallout">
            <a:avLst>
              <a:gd name="adj1" fmla="val 25000"/>
              <a:gd name="adj2" fmla="val 25000"/>
              <a:gd name="adj3" fmla="val 25000"/>
              <a:gd name="adj4" fmla="val 71269"/>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a:solidFill>
                  <a:srgbClr val="000000"/>
                </a:solidFill>
                <a:latin typeface="Encode Sans" panose="020B0604020202020204" charset="0"/>
                <a:sym typeface="Arial"/>
              </a:rPr>
              <a:t>??</a:t>
            </a:r>
          </a:p>
        </p:txBody>
      </p:sp>
      <p:sp>
        <p:nvSpPr>
          <p:cNvPr id="12" name="Left Arrow Callout 11"/>
          <p:cNvSpPr/>
          <p:nvPr/>
        </p:nvSpPr>
        <p:spPr>
          <a:xfrm>
            <a:off x="9496426" y="2428875"/>
            <a:ext cx="2219325" cy="1409700"/>
          </a:xfrm>
          <a:prstGeom prst="leftArrowCallou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a:solidFill>
                  <a:srgbClr val="000000"/>
                </a:solidFill>
                <a:latin typeface="Encode Sans" panose="020B0604020202020204" charset="0"/>
                <a:sym typeface="Arial"/>
              </a:rPr>
              <a:t>??</a:t>
            </a:r>
            <a:endParaRPr lang="en-US" sz="1867" b="1" kern="0" dirty="0">
              <a:solidFill>
                <a:srgbClr val="000000"/>
              </a:solidFill>
              <a:latin typeface="Encode Sans" panose="020B0604020202020204" charset="0"/>
              <a:sym typeface="Arial"/>
            </a:endParaRPr>
          </a:p>
        </p:txBody>
      </p:sp>
      <p:sp>
        <p:nvSpPr>
          <p:cNvPr id="3" name="TextBox 2"/>
          <p:cNvSpPr txBox="1"/>
          <p:nvPr/>
        </p:nvSpPr>
        <p:spPr>
          <a:xfrm>
            <a:off x="800497" y="1824776"/>
            <a:ext cx="2990106" cy="2862322"/>
          </a:xfrm>
          <a:prstGeom prst="rect">
            <a:avLst/>
          </a:prstGeom>
          <a:solidFill>
            <a:schemeClr val="bg1"/>
          </a:solidFill>
          <a:ln>
            <a:solidFill>
              <a:srgbClr val="0070C0"/>
            </a:solidFill>
          </a:ln>
        </p:spPr>
        <p:txBody>
          <a:bodyPr wrap="square" rtlCol="0">
            <a:spAutoFit/>
          </a:bodyPr>
          <a:lstStyle/>
          <a:p>
            <a:r>
              <a:rPr lang="en-US" sz="4500" dirty="0" smtClean="0">
                <a:solidFill>
                  <a:srgbClr val="0070C0"/>
                </a:solidFill>
              </a:rPr>
              <a:t>WHAT techniques makes it sad?</a:t>
            </a:r>
            <a:endParaRPr lang="en-US" sz="4500" dirty="0">
              <a:solidFill>
                <a:srgbClr val="0070C0"/>
              </a:solidFill>
            </a:endParaRPr>
          </a:p>
        </p:txBody>
      </p:sp>
    </p:spTree>
    <p:extLst>
      <p:ext uri="{BB962C8B-B14F-4D97-AF65-F5344CB8AC3E}">
        <p14:creationId xmlns:p14="http://schemas.microsoft.com/office/powerpoint/2010/main" val="401827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333" dirty="0"/>
              <a:t>Read: “Marin” </a:t>
            </a:r>
            <a:r>
              <a:rPr lang="en-US" sz="2667" b="0" dirty="0"/>
              <a:t>(26-7)</a:t>
            </a:r>
          </a:p>
        </p:txBody>
      </p:sp>
      <p:sp>
        <p:nvSpPr>
          <p:cNvPr id="7" name="Text Placeholder 6"/>
          <p:cNvSpPr>
            <a:spLocks noGrp="1"/>
          </p:cNvSpPr>
          <p:nvPr>
            <p:ph type="body" idx="1"/>
          </p:nvPr>
        </p:nvSpPr>
        <p:spPr/>
        <p:txBody>
          <a:bodyPr/>
          <a:lstStyle/>
          <a:p>
            <a:r>
              <a:rPr lang="en-US" dirty="0"/>
              <a:t>What is the </a:t>
            </a:r>
            <a:r>
              <a:rPr lang="en-US" i="1" dirty="0"/>
              <a:t>effect</a:t>
            </a:r>
            <a:r>
              <a:rPr lang="en-US" dirty="0"/>
              <a:t> of how Sandra Cisneros writes about her?</a:t>
            </a:r>
          </a:p>
          <a:p>
            <a:pPr lvl="1"/>
            <a:r>
              <a:rPr lang="en-US" dirty="0" smtClean="0"/>
              <a:t>Who is Marin? </a:t>
            </a:r>
          </a:p>
          <a:p>
            <a:pPr lvl="1"/>
            <a:r>
              <a:rPr lang="en-US" dirty="0" smtClean="0"/>
              <a:t>What kinds of words would you use to describe her?</a:t>
            </a:r>
          </a:p>
          <a:p>
            <a:r>
              <a:rPr lang="en-US" dirty="0" smtClean="0"/>
              <a:t>What does she want?</a:t>
            </a:r>
          </a:p>
        </p:txBody>
      </p:sp>
      <p:sp>
        <p:nvSpPr>
          <p:cNvPr id="5" name="Slide Number Placeholder 4"/>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8</a:t>
            </a:fld>
            <a:endParaRPr lang="en" kern="0"/>
          </a:p>
        </p:txBody>
      </p:sp>
    </p:spTree>
    <p:extLst>
      <p:ext uri="{BB962C8B-B14F-4D97-AF65-F5344CB8AC3E}">
        <p14:creationId xmlns:p14="http://schemas.microsoft.com/office/powerpoint/2010/main" val="2207761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2799" y="481833"/>
            <a:ext cx="11341484" cy="732800"/>
          </a:xfrm>
        </p:spPr>
        <p:txBody>
          <a:bodyPr/>
          <a:lstStyle/>
          <a:p>
            <a:r>
              <a:rPr lang="en-US" sz="4800" dirty="0" err="1" smtClean="0"/>
              <a:t>ReRead</a:t>
            </a:r>
            <a:r>
              <a:rPr lang="en-US" sz="4800" dirty="0"/>
              <a:t>: “Geraldo No Last Name” </a:t>
            </a:r>
            <a:r>
              <a:rPr lang="en-US" sz="3600" b="0" dirty="0"/>
              <a:t>(65)</a:t>
            </a:r>
          </a:p>
        </p:txBody>
      </p:sp>
      <p:sp>
        <p:nvSpPr>
          <p:cNvPr id="7" name="Text Placeholder 6"/>
          <p:cNvSpPr>
            <a:spLocks noGrp="1"/>
          </p:cNvSpPr>
          <p:nvPr>
            <p:ph type="body" idx="1"/>
          </p:nvPr>
        </p:nvSpPr>
        <p:spPr>
          <a:xfrm>
            <a:off x="732800" y="1214634"/>
            <a:ext cx="9508480" cy="4313967"/>
          </a:xfrm>
        </p:spPr>
        <p:txBody>
          <a:bodyPr/>
          <a:lstStyle/>
          <a:p>
            <a:r>
              <a:rPr lang="en-US" dirty="0" smtClean="0"/>
              <a:t>Who </a:t>
            </a:r>
            <a:r>
              <a:rPr lang="en-US" dirty="0"/>
              <a:t>was </a:t>
            </a:r>
            <a:r>
              <a:rPr lang="en-US" dirty="0" smtClean="0"/>
              <a:t>Geraldo? How would you describe him?</a:t>
            </a:r>
          </a:p>
          <a:p>
            <a:pPr lvl="1"/>
            <a:r>
              <a:rPr lang="en-US" sz="2667" dirty="0"/>
              <a:t>How do people describe him?</a:t>
            </a:r>
          </a:p>
          <a:p>
            <a:pPr lvl="2"/>
            <a:r>
              <a:rPr lang="en-US" b="1" i="1" dirty="0">
                <a:solidFill>
                  <a:srgbClr val="92D050"/>
                </a:solidFill>
              </a:rPr>
              <a:t>“</a:t>
            </a:r>
            <a:r>
              <a:rPr lang="en-US" b="1" i="1" dirty="0" err="1">
                <a:solidFill>
                  <a:srgbClr val="92D050"/>
                </a:solidFill>
              </a:rPr>
              <a:t>brazer</a:t>
            </a:r>
            <a:r>
              <a:rPr lang="en-US" b="1" i="1" dirty="0">
                <a:solidFill>
                  <a:srgbClr val="92D050"/>
                </a:solidFill>
              </a:rPr>
              <a:t>”</a:t>
            </a:r>
            <a:r>
              <a:rPr lang="en-US" dirty="0"/>
              <a:t>= racist name for a person of Mexican descent</a:t>
            </a:r>
          </a:p>
          <a:p>
            <a:pPr lvl="2"/>
            <a:r>
              <a:rPr lang="en-US" b="1" i="1" dirty="0">
                <a:solidFill>
                  <a:srgbClr val="92D050"/>
                </a:solidFill>
              </a:rPr>
              <a:t>“wetback”</a:t>
            </a:r>
            <a:r>
              <a:rPr lang="en-US" dirty="0"/>
              <a:t> = racist name for an immigrant from Mexico</a:t>
            </a:r>
          </a:p>
          <a:p>
            <a:pPr lvl="2"/>
            <a:r>
              <a:rPr lang="en-US" b="1" dirty="0">
                <a:solidFill>
                  <a:srgbClr val="92D050"/>
                </a:solidFill>
              </a:rPr>
              <a:t>Why would Sandra Cisneros use racist words? What is the purpose for the story? What effect does it create?</a:t>
            </a:r>
            <a:r>
              <a:rPr lang="en-US" sz="2133" b="1" dirty="0">
                <a:solidFill>
                  <a:srgbClr val="92D050"/>
                </a:solidFill>
              </a:rPr>
              <a:t> </a:t>
            </a:r>
            <a:endParaRPr lang="en-US" dirty="0"/>
          </a:p>
          <a:p>
            <a:r>
              <a:rPr lang="en-US" dirty="0" smtClean="0"/>
              <a:t>Does learning about Marin develop this vignette for us?</a:t>
            </a:r>
            <a:endParaRPr lang="en-US" dirty="0"/>
          </a:p>
          <a:p>
            <a:endParaRPr lang="en-US" dirty="0" smtClean="0"/>
          </a:p>
        </p:txBody>
      </p:sp>
      <p:sp>
        <p:nvSpPr>
          <p:cNvPr id="5" name="Slide Number Placeholder 4"/>
          <p:cNvSpPr>
            <a:spLocks noGrp="1"/>
          </p:cNvSpPr>
          <p:nvPr>
            <p:ph type="sldNum" idx="12"/>
          </p:nvPr>
        </p:nvSpPr>
        <p:spPr/>
        <p:txBody>
          <a:bodyPr/>
          <a:lstStyle/>
          <a:p>
            <a:pPr defTabSz="1219170">
              <a:buClr>
                <a:srgbClr val="000000"/>
              </a:buClr>
            </a:pPr>
            <a:fld id="{00000000-1234-1234-1234-123412341234}" type="slidenum">
              <a:rPr lang="en" kern="0"/>
              <a:pPr defTabSz="1219170">
                <a:buClr>
                  <a:srgbClr val="000000"/>
                </a:buClr>
              </a:pPr>
              <a:t>9</a:t>
            </a:fld>
            <a:endParaRPr lang="en" kern="0"/>
          </a:p>
        </p:txBody>
      </p:sp>
      <p:pic>
        <p:nvPicPr>
          <p:cNvPr id="8" name="Picture 7"/>
          <p:cNvPicPr>
            <a:picLocks noChangeAspect="1"/>
          </p:cNvPicPr>
          <p:nvPr/>
        </p:nvPicPr>
        <p:blipFill>
          <a:blip r:embed="rId2"/>
          <a:stretch>
            <a:fillRect/>
          </a:stretch>
        </p:blipFill>
        <p:spPr>
          <a:xfrm>
            <a:off x="9156613" y="4193759"/>
            <a:ext cx="2648527" cy="1847292"/>
          </a:xfrm>
          <a:prstGeom prst="rect">
            <a:avLst/>
          </a:prstGeom>
        </p:spPr>
      </p:pic>
    </p:spTree>
    <p:extLst>
      <p:ext uri="{BB962C8B-B14F-4D97-AF65-F5344CB8AC3E}">
        <p14:creationId xmlns:p14="http://schemas.microsoft.com/office/powerpoint/2010/main" val="1973842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blue" id="{26BB5821-62B1-4DF2-B505-5B4AE69FF18D}" vid="{18514834-FD61-465F-9B11-7B5182411A11}"/>
    </a:ext>
  </a:extLst>
</a:theme>
</file>

<file path=ppt/theme/theme2.xml><?xml version="1.0" encoding="utf-8"?>
<a:theme xmlns:a="http://schemas.openxmlformats.org/drawingml/2006/main" name="laerte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ertes" id="{4B1ADAA7-0510-4834-AFF3-F48F56925FE7}" vid="{98550E05-EA1D-4ABC-8AFC-AC8EC420DD56}"/>
    </a:ext>
  </a:ext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Template>
  <TotalTime>358</TotalTime>
  <Words>1072</Words>
  <Application>Microsoft Office PowerPoint</Application>
  <PresentationFormat>Widescreen</PresentationFormat>
  <Paragraphs>204</Paragraphs>
  <Slides>22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Bookman Old Style</vt:lpstr>
      <vt:lpstr>Encode Sans</vt:lpstr>
      <vt:lpstr>Encode Sans ExtraLight</vt:lpstr>
      <vt:lpstr>Gill Sans MT</vt:lpstr>
      <vt:lpstr>Tw Cen MT</vt:lpstr>
      <vt:lpstr>Wingdings</vt:lpstr>
      <vt:lpstr>Wingdings 3</vt:lpstr>
      <vt:lpstr>Blue</vt:lpstr>
      <vt:lpstr>laertes</vt:lpstr>
      <vt:lpstr>Thatch</vt:lpstr>
      <vt:lpstr>Journal #8 Writing: Thesis and Outlines</vt:lpstr>
      <vt:lpstr>Thesis Statements</vt:lpstr>
      <vt:lpstr>Color Coded Example</vt:lpstr>
      <vt:lpstr>Difficulty with our language thesis statements:</vt:lpstr>
      <vt:lpstr>Difficulty with our language thesis statements:</vt:lpstr>
      <vt:lpstr>Literary Analysis: it’s all about the effect</vt:lpstr>
      <vt:lpstr>Literary Analysis: it’s all about the effect</vt:lpstr>
      <vt:lpstr>Read: “Marin” (26-7)</vt:lpstr>
      <vt:lpstr>ReRead: “Geraldo No Last Name” (65)</vt:lpstr>
      <vt:lpstr>“Geraldo No Last Name” (65)</vt:lpstr>
      <vt:lpstr>PowerPoint Presentation</vt:lpstr>
      <vt:lpstr>Pull out your symbolism drawing HW</vt:lpstr>
      <vt:lpstr>On the back of your drawing write a thesis answering the following question:</vt:lpstr>
      <vt:lpstr>Back to Journal #8  Outlines</vt:lpstr>
      <vt:lpstr>PowerPoint Presentation</vt:lpstr>
      <vt:lpstr>PowerPoint Presentation</vt:lpstr>
      <vt:lpstr>PowerPoint Presentation</vt:lpstr>
      <vt:lpstr>PowerPoint Presentation</vt:lpstr>
      <vt:lpstr>PowerPoint Presentation</vt:lpstr>
      <vt:lpstr>Practice: in your journal create an outline about the symbolism of women sitting by windows.</vt:lpstr>
      <vt:lpstr>Basic Analysis:</vt:lpstr>
      <vt:lpstr>Practice: in your journal create an outline about the symbolism of women sitting by windows.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#8 Writing: Thesis and Outlines</dc:title>
  <dc:creator>Smith, Kyle    SHS - Staff</dc:creator>
  <cp:lastModifiedBy>Smith, Kyle    SHS - Staff</cp:lastModifiedBy>
  <cp:revision>26</cp:revision>
  <dcterms:created xsi:type="dcterms:W3CDTF">2019-10-25T15:09:19Z</dcterms:created>
  <dcterms:modified xsi:type="dcterms:W3CDTF">2019-10-28T21:48:12Z</dcterms:modified>
</cp:coreProperties>
</file>