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2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4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3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3C2F-49EC-4939-98CE-15C3DE2DCC3E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AE27B-C731-4327-BFE9-C5E64AC1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witter.com/kongskullisland/status/841333046859116544?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a--lrlw3E" TargetMode="External"/><Relationship Id="rId2" Type="http://schemas.openxmlformats.org/officeDocument/2006/relationships/hyperlink" Target="https://www.youtube.com/watch?v=ZpwsKRpKS_M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Georgia" panose="02040502050405020303" pitchFamily="18" charset="0"/>
              </a:rPr>
              <a:t>Journal #3: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>
                <a:latin typeface="Georgia" panose="02040502050405020303" pitchFamily="18" charset="0"/>
              </a:rPr>
              <a:t>Learning </a:t>
            </a:r>
            <a:r>
              <a:rPr lang="en-US" sz="4000" u="sng" dirty="0" smtClean="0">
                <a:latin typeface="Georgia" panose="02040502050405020303" pitchFamily="18" charset="0"/>
              </a:rPr>
              <a:t>Targets</a:t>
            </a:r>
            <a:r>
              <a:rPr lang="en-US" sz="4000" dirty="0" smtClean="0">
                <a:latin typeface="Georgia" panose="02040502050405020303" pitchFamily="18" charset="0"/>
              </a:rPr>
              <a:t>:</a:t>
            </a:r>
            <a:endParaRPr lang="en-US" sz="4000" dirty="0">
              <a:latin typeface="Georgia" panose="02040502050405020303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Georgia" panose="02040502050405020303" pitchFamily="18" charset="0"/>
              </a:rPr>
              <a:t>Students will be able to identify and explain the meaning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symbols</a:t>
            </a:r>
            <a:r>
              <a:rPr lang="en-US" sz="3200" dirty="0">
                <a:latin typeface="Georgia" panose="02040502050405020303" pitchFamily="18" charset="0"/>
              </a:rPr>
              <a:t> in </a:t>
            </a:r>
            <a:r>
              <a:rPr lang="en-US" sz="3200" dirty="0" smtClean="0">
                <a:latin typeface="Georgia" panose="02040502050405020303" pitchFamily="18" charset="0"/>
              </a:rPr>
              <a:t>literature and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symbolism’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</a:t>
            </a:r>
            <a:r>
              <a:rPr lang="en-US" sz="3200" dirty="0" smtClean="0">
                <a:latin typeface="Georgia" panose="02040502050405020303" pitchFamily="18" charset="0"/>
              </a:rPr>
              <a:t> connection to </a:t>
            </a:r>
            <a:r>
              <a:rPr lang="en-US" sz="32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theme</a:t>
            </a:r>
            <a:r>
              <a:rPr lang="en-US" sz="3200" dirty="0" smtClean="0">
                <a:latin typeface="Georgia" panose="02040502050405020303" pitchFamily="18" charset="0"/>
              </a:rPr>
              <a:t>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latin typeface="Georgia" panose="02040502050405020303" pitchFamily="18" charset="0"/>
              </a:rPr>
              <a:t>Students will be able to define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</a:t>
            </a:r>
            <a:r>
              <a:rPr lang="en-US" sz="3200" dirty="0" smtClean="0">
                <a:latin typeface="Georgia" panose="02040502050405020303" pitchFamily="18" charset="0"/>
              </a:rPr>
              <a:t>.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http://www.clker.com/cliparts/0/5/b/d/12379158611614961892papapishu_Cymbals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2679" y="3097427"/>
            <a:ext cx="2779321" cy="356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3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After thesis focus questions: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884" y="1825625"/>
            <a:ext cx="10515600" cy="50323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Who is the “I” voice (the person watching the parade)? What do we know about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What is the </a:t>
            </a:r>
            <a:r>
              <a:rPr lang="en-US" b="1" dirty="0" smtClean="0">
                <a:latin typeface="Georgia" panose="02040502050405020303" pitchFamily="18" charset="0"/>
              </a:rPr>
              <a:t>TRUE</a:t>
            </a:r>
            <a:r>
              <a:rPr lang="en-US" dirty="0" smtClean="0">
                <a:latin typeface="Georgia" panose="02040502050405020303" pitchFamily="18" charset="0"/>
              </a:rPr>
              <a:t> nature of the parade?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What is the symbol?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What are the theme concepts?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Georgia" panose="02040502050405020303" pitchFamily="18" charset="0"/>
              </a:rPr>
              <a:t>What is significant about “I was blind, </a:t>
            </a:r>
            <a:br>
              <a:rPr lang="en-US" b="1" dirty="0" smtClean="0">
                <a:latin typeface="Georgia" panose="02040502050405020303" pitchFamily="18" charset="0"/>
              </a:rPr>
            </a:br>
            <a:r>
              <a:rPr lang="en-US" b="1" dirty="0" smtClean="0">
                <a:latin typeface="Georgia" panose="02040502050405020303" pitchFamily="18" charset="0"/>
              </a:rPr>
              <a:t>I was blind,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 smtClean="0">
                <a:latin typeface="Georgia" panose="02040502050405020303" pitchFamily="18" charset="0"/>
              </a:rPr>
              <a:t>now I see”?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latin typeface="Georgia" panose="02040502050405020303" pitchFamily="18" charset="0"/>
              </a:rPr>
              <a:t>What do they see?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latin typeface="Georgia" panose="02040502050405020303" pitchFamily="18" charset="0"/>
              </a:rPr>
              <a:t>What are they being saved from?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Georgia" panose="02040502050405020303" pitchFamily="18" charset="0"/>
              </a:rPr>
              <a:t>Is the “I” voice cynical before or after </a:t>
            </a:r>
            <a:br>
              <a:rPr lang="en-US" b="1" dirty="0" smtClean="0">
                <a:latin typeface="Georgia" panose="02040502050405020303" pitchFamily="18" charset="0"/>
              </a:rPr>
            </a:br>
            <a:r>
              <a:rPr lang="en-US" b="1" dirty="0" smtClean="0">
                <a:latin typeface="Georgia" panose="02040502050405020303" pitchFamily="18" charset="0"/>
              </a:rPr>
              <a:t>being in love?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4" name="Picture 2" descr="https://ukutabs.com/uploads/2012/08/the-lumine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9" y="3228109"/>
            <a:ext cx="3629891" cy="36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Thesis Writing Can Be Hard and Takes Lots of Editing!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3146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In “The Big Parade” the parade symbolizes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seeing truth </a:t>
            </a: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creating the theme of love and truth</a:t>
            </a:r>
            <a:r>
              <a:rPr lang="en-US" b="1" dirty="0">
                <a:latin typeface="Georgia" panose="02040502050405020303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In “The Big Parade” by The </a:t>
            </a:r>
            <a:r>
              <a:rPr lang="en-US" b="1" dirty="0" err="1">
                <a:latin typeface="Georgia" panose="02040502050405020303" pitchFamily="18" charset="0"/>
              </a:rPr>
              <a:t>Lumineers</a:t>
            </a:r>
            <a:r>
              <a:rPr lang="en-US" b="1" dirty="0">
                <a:latin typeface="Georgia" panose="02040502050405020303" pitchFamily="18" charset="0"/>
              </a:rPr>
              <a:t> the parade symbolizes seeing the world how it really is, good or bad, creating the theme statement that love reveals true freedom.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latin typeface="Georgia" panose="02040502050405020303" pitchFamily="18" charset="0"/>
              </a:rPr>
              <a:t>In “The Big Parade” by The </a:t>
            </a:r>
            <a:r>
              <a:rPr lang="en-US" b="1" dirty="0" err="1">
                <a:latin typeface="Georgia" panose="02040502050405020303" pitchFamily="18" charset="0"/>
              </a:rPr>
              <a:t>Lumineers</a:t>
            </a:r>
            <a:r>
              <a:rPr lang="en-US" b="1" dirty="0">
                <a:latin typeface="Georgia" panose="02040502050405020303" pitchFamily="18" charset="0"/>
              </a:rPr>
              <a:t> the parade symbolizes seeing the world as it really is—good or bad—creating the theme statement that love reveals truth.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In “The Big Parade” by The </a:t>
            </a:r>
            <a:r>
              <a:rPr lang="en-US" b="1" dirty="0" err="1">
                <a:solidFill>
                  <a:srgbClr val="0070C0"/>
                </a:solidFill>
                <a:latin typeface="Georgia" panose="02040502050405020303" pitchFamily="18" charset="0"/>
              </a:rPr>
              <a:t>Lumineers</a:t>
            </a: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 the parade symbolizes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the singer’s newfound critical eye, after falling in love he can see the cynical quality of the parade</a:t>
            </a:r>
            <a:r>
              <a:rPr lang="en-US" b="1" dirty="0">
                <a:latin typeface="Georgia" panose="02040502050405020303" pitchFamily="18" charset="0"/>
              </a:rPr>
              <a:t>; </a:t>
            </a: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creating the </a:t>
            </a:r>
            <a:r>
              <a:rPr lang="en-US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band’s message that </a:t>
            </a: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love reveals </a:t>
            </a:r>
            <a:r>
              <a:rPr lang="en-US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truth—good </a:t>
            </a:r>
            <a:r>
              <a:rPr lang="en-US" b="1" dirty="0">
                <a:solidFill>
                  <a:srgbClr val="7030A0"/>
                </a:solidFill>
                <a:latin typeface="Georgia" panose="02040502050405020303" pitchFamily="18" charset="0"/>
              </a:rPr>
              <a:t>or </a:t>
            </a:r>
            <a:r>
              <a:rPr lang="en-US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bad.</a:t>
            </a:r>
            <a:endParaRPr lang="en-US" b="1" dirty="0"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630779" y="2141621"/>
            <a:ext cx="457200" cy="565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630779" y="3435810"/>
            <a:ext cx="457200" cy="565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630779" y="4640179"/>
            <a:ext cx="457200" cy="565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5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</a:t>
            </a:r>
            <a:r>
              <a:rPr lang="en-US" sz="4800" dirty="0" smtClean="0">
                <a:latin typeface="Georgia" panose="02040502050405020303" pitchFamily="18" charset="0"/>
              </a:rPr>
              <a:t> </a:t>
            </a:r>
            <a:r>
              <a:rPr lang="en-US" sz="4800" dirty="0">
                <a:latin typeface="Georgia" panose="02040502050405020303" pitchFamily="18" charset="0"/>
              </a:rPr>
              <a:t>Definition</a:t>
            </a:r>
            <a:r>
              <a:rPr lang="en-US" dirty="0"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5563"/>
            <a:ext cx="5562600" cy="4851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Georgia" panose="02040502050405020303" pitchFamily="18" charset="0"/>
              </a:rPr>
              <a:t>Any reoccurring object (thing, person, animal, etc.) incorporated into a piece of literature to represent an idea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figuratively</a:t>
            </a:r>
            <a:r>
              <a:rPr lang="en-US" sz="3200" b="1" dirty="0" smtClean="0">
                <a:latin typeface="Georgia" panose="02040502050405020303" pitchFamily="18" charset="0"/>
              </a:rPr>
              <a:t>.</a:t>
            </a:r>
            <a:r>
              <a:rPr lang="en-US" sz="3200" dirty="0" smtClean="0">
                <a:latin typeface="Georgia" panose="02040502050405020303" pitchFamily="18" charset="0"/>
              </a:rPr>
              <a:t>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</a:t>
            </a:r>
            <a:r>
              <a:rPr lang="en-US" sz="3200" dirty="0" smtClean="0">
                <a:latin typeface="Georgia" panose="02040502050405020303" pitchFamily="18" charset="0"/>
              </a:rPr>
              <a:t> always relates to </a:t>
            </a:r>
            <a:r>
              <a:rPr lang="en-US" sz="32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theme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latin typeface="Georgia" panose="02040502050405020303" pitchFamily="18" charset="0"/>
              </a:rPr>
              <a:t>or the author’s purpose.</a:t>
            </a:r>
          </a:p>
          <a:p>
            <a:endParaRPr lang="en-US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What is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figurative language</a:t>
            </a:r>
            <a:r>
              <a:rPr lang="en-US" sz="3200" dirty="0" smtClean="0">
                <a:latin typeface="Georgia" panose="02040502050405020303" pitchFamily="18" charset="0"/>
              </a:rPr>
              <a:t>?</a:t>
            </a:r>
            <a:endParaRPr lang="en-US" sz="3600" dirty="0" smtClean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562600" cy="299294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</a:t>
            </a:r>
            <a:r>
              <a:rPr lang="en-US" sz="3200" dirty="0" smtClean="0">
                <a:latin typeface="Georgia" panose="02040502050405020303" pitchFamily="18" charset="0"/>
              </a:rPr>
              <a:t> can take different forms. Generally, it is a </a:t>
            </a:r>
            <a:r>
              <a:rPr lang="en-US" sz="3200" b="1" dirty="0" smtClean="0">
                <a:latin typeface="Georgia" panose="02040502050405020303" pitchFamily="18" charset="0"/>
              </a:rPr>
              <a:t>physical thing</a:t>
            </a:r>
            <a:r>
              <a:rPr lang="en-US" sz="3200" dirty="0" smtClean="0">
                <a:latin typeface="Georgia" panose="02040502050405020303" pitchFamily="18" charset="0"/>
              </a:rPr>
              <a:t> representing an idea to give a meaning that is </a:t>
            </a:r>
            <a:r>
              <a:rPr lang="en-US" sz="3200" i="1" dirty="0" smtClean="0">
                <a:latin typeface="Georgia" panose="02040502050405020303" pitchFamily="18" charset="0"/>
              </a:rPr>
              <a:t>much</a:t>
            </a:r>
            <a:r>
              <a:rPr lang="en-US" sz="3200" dirty="0" smtClean="0">
                <a:latin typeface="Georgia" panose="02040502050405020303" pitchFamily="18" charset="0"/>
              </a:rPr>
              <a:t> deeper and more significant. 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7" name="Picture 2" descr="http://www.clker.com/cliparts/0/5/b/d/12379158611614961892papapishu_Cymbals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8258" y="3765065"/>
            <a:ext cx="2413742" cy="3092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4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Example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</a:t>
            </a:r>
            <a:r>
              <a:rPr lang="en-US" dirty="0" smtClean="0">
                <a:latin typeface="Georgia" panose="02040502050405020303" pitchFamily="18" charset="0"/>
              </a:rPr>
              <a:t> connected to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Theme</a:t>
            </a:r>
            <a:r>
              <a:rPr lang="en-US" dirty="0" smtClean="0">
                <a:latin typeface="Georgia" panose="02040502050405020303" pitchFamily="18" charset="0"/>
              </a:rPr>
              <a:t>: </a:t>
            </a:r>
            <a:r>
              <a:rPr lang="en-US" i="1" dirty="0" smtClean="0">
                <a:latin typeface="Georgia" panose="02040502050405020303" pitchFamily="18" charset="0"/>
              </a:rPr>
              <a:t>Kong</a:t>
            </a:r>
            <a:r>
              <a:rPr lang="en-US" i="1" dirty="0">
                <a:latin typeface="Georgia" panose="02040502050405020303" pitchFamily="18" charset="0"/>
              </a:rPr>
              <a:t>: Skull Island</a:t>
            </a:r>
            <a:r>
              <a:rPr lang="en-US" dirty="0">
                <a:latin typeface="Georgia" panose="02040502050405020303" pitchFamily="18" charset="0"/>
              </a:rPr>
              <a:t> (2017)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265" y="1828800"/>
            <a:ext cx="6293921" cy="4351337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Georgia" panose="02040502050405020303" pitchFamily="18" charset="0"/>
                <a:hlinkClick r:id="rId2"/>
              </a:rPr>
              <a:t>https://twitter.com/kongskullisland/status/841333046859116544?lang=en</a:t>
            </a:r>
            <a:r>
              <a:rPr lang="en-US" sz="1100" dirty="0">
                <a:latin typeface="Georgia" panose="02040502050405020303" pitchFamily="18" charset="0"/>
              </a:rPr>
              <a:t>  </a:t>
            </a:r>
          </a:p>
          <a:p>
            <a:r>
              <a:rPr lang="en-US" sz="2400" dirty="0">
                <a:latin typeface="Georgia" panose="02040502050405020303" pitchFamily="18" charset="0"/>
              </a:rPr>
              <a:t>What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</a:rPr>
              <a:t>did </a:t>
            </a:r>
            <a:r>
              <a:rPr lang="en-US" sz="2400" dirty="0">
                <a:latin typeface="Georgia" panose="02040502050405020303" pitchFamily="18" charset="0"/>
              </a:rPr>
              <a:t>you </a:t>
            </a:r>
            <a:r>
              <a:rPr lang="en-US" sz="2400" dirty="0" smtClean="0">
                <a:latin typeface="Georgia" panose="02040502050405020303" pitchFamily="18" charset="0"/>
              </a:rPr>
              <a:t>see??</a:t>
            </a:r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Theme: “</a:t>
            </a:r>
            <a:r>
              <a:rPr lang="en-US" sz="2400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Sometimes </a:t>
            </a:r>
            <a:r>
              <a:rPr lang="en-US" sz="2400" b="1" dirty="0">
                <a:solidFill>
                  <a:schemeClr val="accent2"/>
                </a:solidFill>
                <a:latin typeface="Georgia" panose="02040502050405020303" pitchFamily="18" charset="0"/>
              </a:rPr>
              <a:t>an enemy doesn’t exist ‘til you go looking for one</a:t>
            </a:r>
            <a:r>
              <a:rPr lang="en-US" sz="2400" dirty="0">
                <a:latin typeface="Georgia" panose="02040502050405020303" pitchFamily="18" charset="0"/>
              </a:rPr>
              <a:t>.” </a:t>
            </a:r>
            <a:r>
              <a:rPr lang="en-US" sz="2000" b="1" dirty="0" smtClean="0">
                <a:latin typeface="Georgia" panose="02040502050405020303" pitchFamily="18" charset="0"/>
              </a:rPr>
              <a:t>King </a:t>
            </a:r>
            <a:r>
              <a:rPr lang="en-US" sz="2000" b="1" dirty="0">
                <a:latin typeface="Georgia" panose="02040502050405020303" pitchFamily="18" charset="0"/>
              </a:rPr>
              <a:t>Kong wasn’t their enemy, </a:t>
            </a:r>
            <a:r>
              <a:rPr lang="en-US" b="1" dirty="0">
                <a:latin typeface="Georgia" panose="02040502050405020303" pitchFamily="18" charset="0"/>
              </a:rPr>
              <a:t>until they started fighting him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39" y="3357877"/>
            <a:ext cx="5182305" cy="3315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65" y="4075970"/>
            <a:ext cx="5034747" cy="2242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0186" y="1673954"/>
            <a:ext cx="4922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does the AK-47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symbolically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represent in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Kong: Skull Island?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5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Example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</a:t>
            </a:r>
            <a:r>
              <a:rPr lang="en-US" dirty="0">
                <a:latin typeface="Georgia" panose="02040502050405020303" pitchFamily="18" charset="0"/>
              </a:rPr>
              <a:t> connected to </a:t>
            </a:r>
            <a:r>
              <a:rPr lang="en-US" b="1" dirty="0">
                <a:solidFill>
                  <a:schemeClr val="accent2"/>
                </a:solidFill>
                <a:latin typeface="Georgia" panose="02040502050405020303" pitchFamily="18" charset="0"/>
              </a:rPr>
              <a:t>Theme</a:t>
            </a:r>
            <a:r>
              <a:rPr lang="en-US" dirty="0">
                <a:latin typeface="Georgia" panose="02040502050405020303" pitchFamily="18" charset="0"/>
              </a:rPr>
              <a:t>: </a:t>
            </a:r>
            <a:r>
              <a:rPr lang="en-US" i="1" dirty="0">
                <a:latin typeface="Georgia" panose="02040502050405020303" pitchFamily="18" charset="0"/>
              </a:rPr>
              <a:t>Kong: Skull Island</a:t>
            </a:r>
            <a:r>
              <a:rPr lang="en-US" dirty="0">
                <a:latin typeface="Georgia" panose="02040502050405020303" pitchFamily="18" charset="0"/>
              </a:rPr>
              <a:t> (2017)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33938"/>
          <a:ext cx="10515600" cy="3355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083332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331267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33922588"/>
                    </a:ext>
                  </a:extLst>
                </a:gridCol>
              </a:tblGrid>
              <a:tr h="155684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Symbol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Idea/Concept</a:t>
                      </a:r>
                      <a:endParaRPr lang="en-US" sz="36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Theme</a:t>
                      </a:r>
                      <a:r>
                        <a:rPr lang="en-US" sz="3600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 Statement</a:t>
                      </a:r>
                      <a:endParaRPr lang="en-US" sz="36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768428"/>
                  </a:ext>
                </a:extLst>
              </a:tr>
              <a:tr h="179635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AK-47</a:t>
                      </a:r>
                      <a:endParaRPr lang="en-US" sz="2800" b="1" i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 smtClean="0">
                          <a:latin typeface="Georgia" panose="02040502050405020303" pitchFamily="18" charset="0"/>
                        </a:rPr>
                        <a:t>“</a:t>
                      </a:r>
                      <a:r>
                        <a:rPr lang="en-US" sz="2800" b="1" i="1" dirty="0" smtClean="0">
                          <a:solidFill>
                            <a:schemeClr val="accent2"/>
                          </a:solidFill>
                          <a:latin typeface="Georgia" panose="02040502050405020303" pitchFamily="18" charset="0"/>
                        </a:rPr>
                        <a:t>Sometimes an enemy doesn’t exist ‘til you go looking for one</a:t>
                      </a:r>
                      <a:r>
                        <a:rPr lang="en-US" sz="2800" i="1" dirty="0" smtClean="0">
                          <a:latin typeface="Georgia" panose="02040502050405020303" pitchFamily="18" charset="0"/>
                        </a:rPr>
                        <a:t>.”</a:t>
                      </a:r>
                      <a:endParaRPr lang="en-US" sz="2800" i="1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683098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87" y="3888429"/>
            <a:ext cx="2580117" cy="11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6" b="11879"/>
          <a:stretch/>
        </p:blipFill>
        <p:spPr>
          <a:xfrm>
            <a:off x="4854633" y="2975864"/>
            <a:ext cx="7337367" cy="388213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9" t="10246" r="28176"/>
          <a:stretch/>
        </p:blipFill>
        <p:spPr>
          <a:xfrm rot="5400000">
            <a:off x="1421476" y="-1421476"/>
            <a:ext cx="4430684" cy="7273636"/>
          </a:xfrm>
        </p:spPr>
      </p:pic>
    </p:spTree>
    <p:extLst>
      <p:ext uri="{BB962C8B-B14F-4D97-AF65-F5344CB8AC3E}">
        <p14:creationId xmlns:p14="http://schemas.microsoft.com/office/powerpoint/2010/main" val="29351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In your own words… what is the relationship between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theme</a:t>
            </a:r>
            <a:r>
              <a:rPr lang="en-US" dirty="0" smtClean="0">
                <a:latin typeface="Georgia" panose="02040502050405020303" pitchFamily="18" charset="0"/>
              </a:rPr>
              <a:t>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</a:t>
            </a:r>
            <a:r>
              <a:rPr lang="en-US" dirty="0" smtClean="0">
                <a:latin typeface="Georgia" panose="02040502050405020303" pitchFamily="18" charset="0"/>
              </a:rPr>
              <a:t>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Explain: how </a:t>
            </a:r>
            <a:r>
              <a:rPr lang="en-US" b="1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theme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symbolism</a:t>
            </a:r>
            <a:r>
              <a:rPr lang="en-US" dirty="0" smtClean="0">
                <a:latin typeface="Georgia" panose="02040502050405020303" pitchFamily="18" charset="0"/>
              </a:rPr>
              <a:t> apply to this structure?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4" y="1867409"/>
            <a:ext cx="6272171" cy="48838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67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Georgia" panose="02040502050405020303" pitchFamily="18" charset="0"/>
              </a:rPr>
              <a:t>Example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</a:t>
            </a:r>
            <a:endParaRPr lang="en-US" sz="48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See if you can meet the learning targets from the following video clip from one of Mr. Smith’s favorite </a:t>
            </a:r>
            <a:r>
              <a:rPr lang="en-US" sz="3200" dirty="0" smtClean="0">
                <a:latin typeface="Georgia" panose="02040502050405020303" pitchFamily="18" charset="0"/>
                <a:hlinkClick r:id="rId2"/>
              </a:rPr>
              <a:t>movies</a:t>
            </a:r>
            <a:r>
              <a:rPr lang="en-US" sz="3200" dirty="0" smtClean="0">
                <a:latin typeface="Georgia" panose="02040502050405020303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eorgia" panose="02040502050405020303" pitchFamily="18" charset="0"/>
              </a:rPr>
              <a:t>What was the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</a:t>
            </a:r>
            <a:r>
              <a:rPr lang="en-US" sz="3200" dirty="0" smtClean="0">
                <a:latin typeface="Georgia" panose="02040502050405020303" pitchFamily="18" charset="0"/>
              </a:rPr>
              <a:t> in the clip?  How do you know?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eorgia" panose="02040502050405020303" pitchFamily="18" charset="0"/>
              </a:rPr>
              <a:t>What might have been the figurative meaning of the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symbol</a:t>
            </a:r>
            <a:r>
              <a:rPr lang="en-US" sz="3200" dirty="0" smtClean="0">
                <a:latin typeface="Georgia" panose="02040502050405020303" pitchFamily="18" charset="0"/>
              </a:rPr>
              <a:t> you identified? What did it represent?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Georgia" panose="02040502050405020303" pitchFamily="18" charset="0"/>
              </a:rPr>
              <a:t>What </a:t>
            </a:r>
            <a:r>
              <a:rPr lang="en-US" sz="3200" dirty="0" smtClean="0">
                <a:solidFill>
                  <a:schemeClr val="accent2"/>
                </a:solidFill>
                <a:latin typeface="Georgia" panose="02040502050405020303" pitchFamily="18" charset="0"/>
              </a:rPr>
              <a:t>theme</a:t>
            </a:r>
            <a:r>
              <a:rPr lang="en-US" sz="3200" dirty="0" smtClean="0">
                <a:latin typeface="Georgia" panose="02040502050405020303" pitchFamily="18" charset="0"/>
              </a:rPr>
              <a:t> does it connect to?</a:t>
            </a:r>
            <a:endParaRPr lang="en-US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  <a:hlinkClick r:id="rId3"/>
              </a:rPr>
              <a:t>https://www.youtube.com/watch?v=Rsa--</a:t>
            </a:r>
            <a:r>
              <a:rPr lang="en-US" dirty="0" smtClean="0">
                <a:latin typeface="Georgia" panose="02040502050405020303" pitchFamily="18" charset="0"/>
                <a:hlinkClick r:id="rId3"/>
              </a:rPr>
              <a:t>lrlw3E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3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Music!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“Big Parade” by The </a:t>
            </a:r>
            <a:r>
              <a:rPr lang="en-US" dirty="0" err="1" smtClean="0">
                <a:latin typeface="Georgia" panose="02040502050405020303" pitchFamily="18" charset="0"/>
              </a:rPr>
              <a:t>Lumineers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9541"/>
            <a:ext cx="5334000" cy="51705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Listen to the song! </a:t>
            </a:r>
          </a:p>
          <a:p>
            <a:r>
              <a:rPr lang="en-US" dirty="0" smtClean="0"/>
              <a:t>What is the song about? </a:t>
            </a:r>
          </a:p>
          <a:p>
            <a:r>
              <a:rPr lang="en-US" dirty="0" smtClean="0"/>
              <a:t>What stands out to you from the lyrics? </a:t>
            </a:r>
          </a:p>
          <a:p>
            <a:r>
              <a:rPr lang="en-US" dirty="0" smtClean="0"/>
              <a:t>What words are confusing?</a:t>
            </a:r>
          </a:p>
          <a:p>
            <a:r>
              <a:rPr lang="en-US" dirty="0" smtClean="0"/>
              <a:t>What’s the structure of the song?</a:t>
            </a:r>
          </a:p>
          <a:p>
            <a:r>
              <a:rPr lang="en-US" dirty="0" smtClean="0"/>
              <a:t>Who’s perspective (“I” voice) is the song from?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</a:t>
            </a:r>
            <a:r>
              <a:rPr lang="en-US" b="1" dirty="0" smtClean="0">
                <a:solidFill>
                  <a:schemeClr val="accent2"/>
                </a:solidFill>
              </a:rPr>
              <a:t>theme </a:t>
            </a:r>
            <a:r>
              <a:rPr lang="en-US" dirty="0" smtClean="0"/>
              <a:t>of the song?</a:t>
            </a:r>
          </a:p>
          <a:p>
            <a:pPr marL="0" indent="0">
              <a:buNone/>
            </a:pPr>
            <a:r>
              <a:rPr lang="en-US" dirty="0" smtClean="0"/>
              <a:t>What does the parade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symbolize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do we know about the Parade? </a:t>
            </a:r>
          </a:p>
          <a:p>
            <a:pPr lvl="1"/>
            <a:r>
              <a:rPr lang="en-US" dirty="0" smtClean="0"/>
              <a:t>What is it like?</a:t>
            </a:r>
          </a:p>
          <a:p>
            <a:pPr lvl="1"/>
            <a:r>
              <a:rPr lang="en-US" dirty="0" smtClean="0"/>
              <a:t>What feelings do people</a:t>
            </a:r>
            <a:br>
              <a:rPr lang="en-US" dirty="0" smtClean="0"/>
            </a:br>
            <a:r>
              <a:rPr lang="en-US" dirty="0" smtClean="0"/>
              <a:t>normally have about parades?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29541"/>
            <a:ext cx="5181600" cy="46474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Treat this like a test:</a:t>
            </a:r>
          </a:p>
          <a:p>
            <a:pPr marL="0" indent="0" algn="ctr">
              <a:buNone/>
            </a:pPr>
            <a:r>
              <a:rPr lang="en-US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Write a thesis statement about the </a:t>
            </a:r>
            <a:r>
              <a:rPr lang="en-US" sz="3500" b="1" i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symbolism</a:t>
            </a:r>
            <a:r>
              <a:rPr lang="en-US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and </a:t>
            </a:r>
            <a:r>
              <a:rPr lang="en-US" sz="35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purpose</a:t>
            </a:r>
            <a:r>
              <a:rPr lang="en-US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of the song.</a:t>
            </a:r>
            <a:endParaRPr lang="en-US" sz="35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 descr="https://ukutabs.com/uploads/2012/08/the-lumine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Widescreen</PresentationFormat>
  <Paragraphs>61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1_Office Theme</vt:lpstr>
      <vt:lpstr>Journal #3: Symbolism</vt:lpstr>
      <vt:lpstr>Symbolism Definition:</vt:lpstr>
      <vt:lpstr>Example of Symbolism connected to Theme: Kong: Skull Island (2017)</vt:lpstr>
      <vt:lpstr>Example of Symbolism connected to Theme: Kong: Skull Island (2017)</vt:lpstr>
      <vt:lpstr>PowerPoint Presentation</vt:lpstr>
      <vt:lpstr>In your own words… what is the relationship between theme and symbolism?</vt:lpstr>
      <vt:lpstr>Explain: how theme and symbolism apply to this structure? </vt:lpstr>
      <vt:lpstr>Example Symbol</vt:lpstr>
      <vt:lpstr>Music! “Big Parade” by The Lumineers</vt:lpstr>
      <vt:lpstr>After thesis focus questions:</vt:lpstr>
      <vt:lpstr>Thesis Writing Can Be Hard and Takes Lots of Editing!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#3: Symbolism</dc:title>
  <dc:creator>Smith, Kyle    SHS - Staff</dc:creator>
  <cp:lastModifiedBy>Smith, Kyle    SHS - Staff</cp:lastModifiedBy>
  <cp:revision>1</cp:revision>
  <dcterms:created xsi:type="dcterms:W3CDTF">2019-09-27T17:59:33Z</dcterms:created>
  <dcterms:modified xsi:type="dcterms:W3CDTF">2019-09-27T17:59:43Z</dcterms:modified>
</cp:coreProperties>
</file>