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sldIdLst>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9-12-10T19:24:21.5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21484 3034 0,'0'0'62,"0"0"-46,35 0-16,-17 0 15,0 0-15,-1 0 0,36 0 16,-17 0-1,-1 0-15,18 0 0,-36 0 16,36 0 0,0 0-16,0 0 15,0 0-15,-18 0 16,18 0-16,-35 0 15,35 0-15,-36 0 0,19 0 16,-19 0 0,19 0-16,-1 0 15,-17 0-15,17 0 16,0 0-16,-35 0 15,18 0 1,-1 0-16,1 0 0,0 0 16,-1 18-1,1-18-15,-18 0 16,18 0-16,-1 0 15,19 0 1,-19 0-16,1 0 0,-1 0 16,36 0-1,-53 0-15,18 0 0,0 0 16,-1 0-1,1 0-15,0 0 16,-18 0 0,17 0-16,-17 0 15,35 0-15,-35 0 0,18 0 16,35 0-1,-35 0-15,-1 0 16,36 0-16,-18 0 16,36 0-16,-18 0 15,0 0 1,17 0-16,-17 17 0,18-17 15,-18 0-15,17 0 16,-34 0-16,34 0 16,-52 0-16,-1 0 15,19 0 1,17 0-16,-18 0 0,0 0 15,1 0 1,16 0-16,-16 0 0,17 0 16,0 0-1,-1 0-15,1 0 16,0 0-16,0 0 0,0 0 15,0 0 1,0 0-16,-18 0 0,1 0 16,16 0-1,-52 0-15,36 0 16,-19 0-16,36 0 15,-35 0-15,0 0 16,17 0 0,0 0-16,0 0 0,1 0 15,-1 0-15,0 0 16,-17 0-16,-1 0 15,19 0-15,-36 0 16,17 0 0,19 0-16,-19 0 0,19 0 15,17 0 1,17 0-16,18 0 0,-35 0 15,0 0-15,18 0 16,-18 0 0,-1 0-16,-16 0 0,-1 0 15,0 0 1,-17 0-16,0 0 0,17 0 15,0 0 1,-17 0-16,-1 0 16,19 0-16,-19 0 15,1 0 1,-18 0-16,18 0 0,-18 0 31,35 0-31,-17 0 16,-18 18-16,35-18 15,-18 0-15,1 0 16,0 0-1,-18 0-15,17 0 0,1 0 16,-18 0 0,18 0-16,-1 0 0,19 0 15,-1 0-15,0 0 16,0 0-1,-17 0-15,0 0 0,-1 0 16,-17 0 0,18 0-16,0 0 15,-18 0 1,17 0-1,1 0-15,0 0 0,-1 0 16,-17 0 0,18 0-16,-1 0 15,-17 0 1,18 0-16,0 0 15,-1 0-15,1 0 16,0 0-16,-1 0 16,1 0-1,-18 0-15,18 0 16,-1 0 31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B9EBBA-996F-894A-B54A-D6246ED52CEA}"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9887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C79C5D-2A6F-F04D-97DA-BEF2467B64E4}"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2074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A1846-DA80-1C48-A609-854EA85C59AD}"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47827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F54567-0DE4-3F47-BF90-CB84690072F9}"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66780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C52C72-DE31-F449-A4ED-4C594FD91407}"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93375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62726E-379B-B349-9EED-81ED093FA806}"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71177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8432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7529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4264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3362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800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3A1323-8D79-1946-B0D7-40001CF92E9D}"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19203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8169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4324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4006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12/13/2019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4905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94571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16138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839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4862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013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A1846-DA80-1C48-A609-854EA85C59AD}"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9906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302355-E14B-8545-A8F8-0FE83CC9D524}"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4556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640F58-564D-2B4F-AE67-E407BA4FCF45}"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9335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A34C8-038E-2045-AF43-DF7DBB8E0E9E}"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5334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8C68F-D26B-8F47-958C-23B49CF8A634}"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817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DF5E60-9974-AC48-9591-99C2BB44B7CF}"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8735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C79C5D-2A6F-F04D-97DA-BEF2467B64E4}"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590396" y="6041362"/>
            <a:ext cx="329541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a:xfrm>
            <a:off x="4862689" y="5915888"/>
            <a:ext cx="1062155" cy="4905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9952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12/13/2019</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8664B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795162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12/13/2019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076279"/>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 Journal #14 HW</a:t>
            </a:r>
            <a:endParaRPr lang="en-US" dirty="0"/>
          </a:p>
        </p:txBody>
      </p:sp>
      <p:sp>
        <p:nvSpPr>
          <p:cNvPr id="3" name="Content Placeholder 2"/>
          <p:cNvSpPr>
            <a:spLocks noGrp="1"/>
          </p:cNvSpPr>
          <p:nvPr>
            <p:ph idx="1"/>
          </p:nvPr>
        </p:nvSpPr>
        <p:spPr/>
        <p:txBody>
          <a:bodyPr/>
          <a:lstStyle/>
          <a:p>
            <a:pPr>
              <a:buFont typeface="+mj-lt"/>
              <a:buAutoNum type="arabicPeriod"/>
            </a:pPr>
            <a:r>
              <a:rPr lang="en-US" dirty="0" smtClean="0"/>
              <a:t>Do the learning targets, and heading like normal</a:t>
            </a:r>
          </a:p>
          <a:p>
            <a:pPr>
              <a:buFont typeface="+mj-lt"/>
              <a:buAutoNum type="arabicPeriod"/>
            </a:pPr>
            <a:r>
              <a:rPr lang="en-US" dirty="0" smtClean="0"/>
              <a:t>Answer the reflection questions</a:t>
            </a:r>
          </a:p>
          <a:p>
            <a:pPr>
              <a:buFont typeface="+mj-lt"/>
              <a:buAutoNum type="arabicPeriod"/>
            </a:pPr>
            <a:r>
              <a:rPr lang="en-US" dirty="0" smtClean="0"/>
              <a:t>Write, type, or print out the slide with your class’ definition of </a:t>
            </a:r>
            <a:r>
              <a:rPr lang="en-US" b="1" dirty="0" smtClean="0"/>
              <a:t>good analysis</a:t>
            </a:r>
            <a:r>
              <a:rPr lang="en-US" dirty="0" smtClean="0"/>
              <a:t>.</a:t>
            </a:r>
          </a:p>
          <a:p>
            <a:pPr>
              <a:buFont typeface="+mj-lt"/>
              <a:buAutoNum type="arabicPeriod"/>
            </a:pPr>
            <a:r>
              <a:rPr lang="en-US" dirty="0" smtClean="0"/>
              <a:t>Apply the knowledge to the sample </a:t>
            </a:r>
            <a:r>
              <a:rPr lang="en-US" i="1" dirty="0" smtClean="0"/>
              <a:t>House on Mango Street </a:t>
            </a:r>
            <a:r>
              <a:rPr lang="en-US" dirty="0" smtClean="0"/>
              <a:t>outline</a:t>
            </a:r>
          </a:p>
          <a:p>
            <a:pPr>
              <a:buFont typeface="+mj-lt"/>
              <a:buAutoNum type="arabicPeriod"/>
            </a:pPr>
            <a:r>
              <a:rPr lang="en-US" dirty="0" smtClean="0"/>
              <a:t>Pick 1-2 of the pieces of evidence from the </a:t>
            </a:r>
            <a:r>
              <a:rPr lang="en-US" i="1" dirty="0" smtClean="0"/>
              <a:t>Animal Farm </a:t>
            </a:r>
            <a:r>
              <a:rPr lang="en-US" dirty="0" smtClean="0"/>
              <a:t>+ </a:t>
            </a:r>
            <a:r>
              <a:rPr lang="en-US" i="1" dirty="0" smtClean="0"/>
              <a:t>Persepolis</a:t>
            </a:r>
            <a:r>
              <a:rPr lang="en-US" dirty="0" smtClean="0"/>
              <a:t> classwork poster and </a:t>
            </a:r>
            <a:r>
              <a:rPr lang="en-US" b="1" dirty="0" smtClean="0"/>
              <a:t>practice</a:t>
            </a:r>
            <a:r>
              <a:rPr lang="en-US" dirty="0" smtClean="0"/>
              <a:t> writing analysis… Your goal should be to include all the types of analysis on your class’ list.</a:t>
            </a:r>
          </a:p>
          <a:p>
            <a:pPr>
              <a:buFont typeface="+mj-lt"/>
              <a:buAutoNum type="arabicPeriod"/>
            </a:pPr>
            <a:endParaRPr lang="en-US" dirty="0"/>
          </a:p>
        </p:txBody>
      </p:sp>
    </p:spTree>
    <p:extLst>
      <p:ext uri="{BB962C8B-B14F-4D97-AF65-F5344CB8AC3E}">
        <p14:creationId xmlns:p14="http://schemas.microsoft.com/office/powerpoint/2010/main" val="60795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8244" y="0"/>
            <a:ext cx="11545143" cy="330740"/>
          </a:xfrm>
        </p:spPr>
        <p:txBody>
          <a:bodyPr anchor="t"/>
          <a:lstStyle/>
          <a:p>
            <a:r>
              <a:rPr lang="en-US" sz="2000" i="1" dirty="0" smtClean="0"/>
              <a:t>Animal Farm Evidence– </a:t>
            </a:r>
            <a:r>
              <a:rPr lang="en-US" sz="1600" i="1" dirty="0" smtClean="0"/>
              <a:t>just copy/print the ones you need</a:t>
            </a:r>
            <a:endParaRPr lang="en-US" sz="1600" i="1" dirty="0"/>
          </a:p>
        </p:txBody>
      </p:sp>
      <p:sp>
        <p:nvSpPr>
          <p:cNvPr id="3" name="Content Placeholder 2"/>
          <p:cNvSpPr>
            <a:spLocks noGrp="1"/>
          </p:cNvSpPr>
          <p:nvPr>
            <p:ph idx="1"/>
          </p:nvPr>
        </p:nvSpPr>
        <p:spPr>
          <a:xfrm>
            <a:off x="0" y="330740"/>
            <a:ext cx="12191999" cy="6527260"/>
          </a:xfrm>
        </p:spPr>
        <p:txBody>
          <a:bodyPr anchor="t">
            <a:normAutofit fontScale="55000" lnSpcReduction="20000"/>
          </a:bodyPr>
          <a:lstStyle/>
          <a:p>
            <a:pPr>
              <a:spcAft>
                <a:spcPts val="200"/>
              </a:spcAft>
              <a:buSzPct val="80000"/>
            </a:pPr>
            <a:r>
              <a:rPr lang="en-US" dirty="0"/>
              <a:t> “The work of teaching and </a:t>
            </a:r>
            <a:r>
              <a:rPr lang="en-US" dirty="0" err="1"/>
              <a:t>organising</a:t>
            </a:r>
            <a:r>
              <a:rPr lang="en-US" dirty="0"/>
              <a:t> the others fell naturally upon the pigs, who were generally </a:t>
            </a:r>
            <a:r>
              <a:rPr lang="en-US" dirty="0" err="1"/>
              <a:t>recognised</a:t>
            </a:r>
            <a:r>
              <a:rPr lang="en-US" dirty="0"/>
              <a:t> as being the cleverest of the animals. Pre−eminent among the pigs were two young boars named Snowball and Napoleon, whom Mr. Jones was breeding up for sale. Napoleon was a large, rather fierce−looking Berkshire boar, the only Berkshire on the farm, not much of a talker, but with a reputation for getting his own way. Snowball was a more vivacious pig than Napoleon, quicker in speech and more inventive, but was not considered to have the same depth of character. All the other male pigs on the farm were porkers. The best known among them was a small fat pig named Squealer, with very round cheeks, twinkling eyes, nimble movements, and a shrill voice. He was a brilliant talker, and when he was arguing some difficult point he had a way of skipping from side to side and whisking his tail which was somehow very persuasive. The others said of Squealer that he could turn black into white.” (Orwell 15-6). </a:t>
            </a:r>
          </a:p>
          <a:p>
            <a:pPr>
              <a:spcAft>
                <a:spcPts val="200"/>
              </a:spcAft>
            </a:pPr>
            <a:r>
              <a:rPr lang="en-US" dirty="0" smtClean="0"/>
              <a:t>“</a:t>
            </a:r>
            <a:r>
              <a:rPr lang="en-US" dirty="0"/>
              <a:t>It was always the pigs who put forward the resolutions. The other animals understood how to vote, but could never think of any resolutions of their own</a:t>
            </a:r>
            <a:r>
              <a:rPr lang="en-US" dirty="0" smtClean="0"/>
              <a:t>.” </a:t>
            </a:r>
            <a:r>
              <a:rPr lang="en-US" dirty="0"/>
              <a:t>(Orwell 31</a:t>
            </a:r>
            <a:r>
              <a:rPr lang="en-US" dirty="0" smtClean="0"/>
              <a:t>).</a:t>
            </a:r>
            <a:endParaRPr lang="en-US" dirty="0"/>
          </a:p>
          <a:p>
            <a:pPr>
              <a:spcAft>
                <a:spcPts val="200"/>
              </a:spcAft>
            </a:pPr>
            <a:r>
              <a:rPr lang="en-US" dirty="0"/>
              <a:t> “The pigs had set aside the harness−room as a headquarters for themselves. Here, in the evenings, they studied blacksmithing, carpentering, and other necessary arts from books which they had brought out of the farmhouse. </a:t>
            </a:r>
            <a:r>
              <a:rPr lang="en-US" dirty="0" smtClean="0"/>
              <a:t>… On </a:t>
            </a:r>
            <a:r>
              <a:rPr lang="en-US" dirty="0"/>
              <a:t>the whole, these projects were a failure. The attempt to tame the wild creatures, for instance, broke down almost immediately. They continued to behave very much as before, and when treated with generosity, simply took advantage of it. The cat joined the Re−education Committee and was very active in it for some days. She was seen one day sitting on a roof and talking to some sparrows who were just out of her reach. She was telling them that all animals were now comrades and that any sparrow who chose could come and perch on her paw; but the sparrows kept their distance.” (Orwell 32).</a:t>
            </a:r>
          </a:p>
          <a:p>
            <a:pPr>
              <a:spcAft>
                <a:spcPts val="200"/>
              </a:spcAft>
            </a:pPr>
            <a:r>
              <a:rPr lang="en-US" dirty="0"/>
              <a:t> </a:t>
            </a:r>
            <a:r>
              <a:rPr lang="en-US" dirty="0" smtClean="0"/>
              <a:t>	“</a:t>
            </a:r>
            <a:r>
              <a:rPr lang="en-US" dirty="0"/>
              <a:t>The reading and writing classes, however, were a great success. By the autumn almost every animal on the farm was literate in some </a:t>
            </a:r>
            <a:r>
              <a:rPr lang="en-US" dirty="0" smtClean="0"/>
              <a:t>degree.</a:t>
            </a:r>
            <a:r>
              <a:rPr lang="en-US" dirty="0"/>
              <a:t> </a:t>
            </a:r>
            <a:r>
              <a:rPr lang="en-US" dirty="0" smtClean="0"/>
              <a:t>As </a:t>
            </a:r>
            <a:r>
              <a:rPr lang="en-US" dirty="0"/>
              <a:t>for the pigs, they could already read and write perfectly. The dogs learned to read fairly well, but were not interested in reading anything except the Seven Commandments. Muriel, the goat, could read somewhat better than the dogs, and sometimes used to read to the others in the evenings from scraps of newspaper which she found on the rubbish heap. Benjamin could read as well as any pig, but never exercised his faculty. So far as he knew, he said, there was nothing worth reading. Clover learnt the whole alphabet, but could not put words together. Boxer could not get beyond the letter D. He would trace out A, B, C, D, in the dust with his great hoof, and then would stand staring at the letters with his ears back, sometimes shaking his forelock, trying with all his might to remember what came next and never succeeding. On several occasions, indeed, he did learn E, F, G, H, but by the time he knew them, it was always discovered that he had forgotten A, B, C, and D. Finally he decided to be content with the first four letters, and used to write them out once or twice every day to refresh his memory. Mollie refused to learn any but the six letters which spelt her own name. She would form these very neatly out of pieces of twig, and would then decorate them with a flower or two and walk round them admiring </a:t>
            </a:r>
            <a:r>
              <a:rPr lang="en-US" dirty="0" smtClean="0"/>
              <a:t>them. </a:t>
            </a:r>
            <a:br>
              <a:rPr lang="en-US" dirty="0" smtClean="0"/>
            </a:br>
            <a:r>
              <a:rPr lang="en-US" dirty="0" smtClean="0"/>
              <a:t>	None </a:t>
            </a:r>
            <a:r>
              <a:rPr lang="en-US" dirty="0"/>
              <a:t>of the other animals on the farm could get further than the letter A. It was also found that the stupider animals, such as the sheep, hens, and ducks, were unable to learn the Seven Commandments by heart. After much thought Snowball declared that the Seven Commandments could in effect be reduced to a single maxim, namely: "Four legs good, two legs bad." This, he said, contained the essential principle of Animalism. Whoever had thoroughly grasped it would be safe from human influences. The birds at first objected, since it seemed to them that they also had two legs, but Snowball proved to them that this was not so.” (Orwell 32-3</a:t>
            </a:r>
            <a:r>
              <a:rPr lang="en-US" dirty="0" smtClean="0"/>
              <a:t>).</a:t>
            </a:r>
            <a:endParaRPr lang="en-US" dirty="0"/>
          </a:p>
          <a:p>
            <a:pPr>
              <a:spcAft>
                <a:spcPts val="200"/>
              </a:spcAft>
            </a:pPr>
            <a:r>
              <a:rPr lang="en-US" dirty="0"/>
              <a:t>“The birds did not understand Snowball's long words, but they accepted his explanation, and all the humbler animals set to work to learn the new maxim by heart. FOUR LEGS GOOD, TWO LEGS BAD, was inscribed on the end wall of the barn, above the Seven Commandments and in bigger letters When they had once got it by heart, the sheep developed a great liking for this maxim, and often as they lay in the field they would all start bleating "Four legs good, two legs bad! Four legs good, two legs bad!" and keep it up for hours on end, never growing tired of it.” (Orwell 33-4</a:t>
            </a:r>
            <a:r>
              <a:rPr lang="en-US" dirty="0" smtClean="0"/>
              <a:t>).</a:t>
            </a:r>
            <a:endParaRPr lang="en-US" dirty="0"/>
          </a:p>
          <a:p>
            <a:pPr>
              <a:spcAft>
                <a:spcPts val="200"/>
              </a:spcAft>
            </a:pPr>
            <a:r>
              <a:rPr lang="en-US" dirty="0"/>
              <a:t>“Napoleon took no interest in Snowball's committees. He said that the education of the young was more important than anything that could be done for those who were already grown up. It happened that Jessie and Bluebell had both whelped soon after the hay harvest, giving birth between them to nine sturdy puppies. As soon as they were weaned, Napoleon took them away from their mothers, saying that he would make himself responsible for their education. He took them up into a loft which could only be reached by a ladder from the harness−room, and there kept them in such seclusion that the rest of the farm soon forgot their existence.” (Orwell 34-5</a:t>
            </a:r>
            <a:r>
              <a:rPr lang="en-US" dirty="0" smtClean="0"/>
              <a:t>).</a:t>
            </a:r>
            <a:endParaRPr lang="en-US" dirty="0"/>
          </a:p>
          <a:p>
            <a:pPr>
              <a:spcAft>
                <a:spcPts val="200"/>
              </a:spcAft>
            </a:pPr>
            <a:r>
              <a:rPr lang="en-US" dirty="0"/>
              <a:t>"Comrades!" he cried. "You do not imagine, I hope, that we pigs are doing this in a spirit of selfishness and privilege? Many of us actually dislike milk and apples. I dislike them myself. Our sole object in taking these things is to preserve our health. Milk and apples (this has been proved by Science, comrades) contain substances absolutely necessary to the well−being of a pig. We pigs are brainworkers. The whole management and </a:t>
            </a:r>
            <a:r>
              <a:rPr lang="en-US" dirty="0" err="1"/>
              <a:t>organisation</a:t>
            </a:r>
            <a:r>
              <a:rPr lang="en-US" dirty="0"/>
              <a:t> of this farm depend on us. Day and night we are watching over your welfare. It is for your sake that we drink that milk and eat those apples. Do you know what would happen if we pigs failed in our duty? Jones would come back! Yes, Jones would come back! Surely, comrades," cried Squealer almost pleadingly, skipping from side to side and whisking his tail, "surely there is no one among you who wants to see Jones come back?" (Orwell 35-6</a:t>
            </a:r>
            <a:r>
              <a:rPr lang="en-US" dirty="0" smtClean="0"/>
              <a:t>).</a:t>
            </a:r>
            <a:endParaRPr lang="en-US" dirty="0"/>
          </a:p>
          <a:p>
            <a:pPr>
              <a:spcAft>
                <a:spcPts val="200"/>
              </a:spcAft>
            </a:pPr>
            <a:r>
              <a:rPr lang="en-US" dirty="0"/>
              <a:t>“It had come to be accepted that the pigs, who were manifestly cleverer than the other </a:t>
            </a:r>
            <a:r>
              <a:rPr lang="en-US" dirty="0" smtClean="0"/>
              <a:t>animals, should </a:t>
            </a:r>
            <a:r>
              <a:rPr lang="en-US" dirty="0"/>
              <a:t>decide all questions of farm policy, though their decisions had to be ratified by a majority vote. This arrangement would have worked well enough if it had not been for the disputes between Snowball and Napoleon. These two disagreed at every point where disagreement was possible.” (Orwell 47</a:t>
            </a:r>
            <a:r>
              <a:rPr lang="en-US" dirty="0" smtClean="0"/>
              <a:t>).</a:t>
            </a:r>
            <a:endParaRPr lang="en-US" dirty="0"/>
          </a:p>
          <a:p>
            <a:pPr>
              <a:spcAft>
                <a:spcPts val="200"/>
              </a:spcAft>
            </a:pPr>
            <a:r>
              <a:rPr lang="en-US" dirty="0"/>
              <a:t>“The animals listened first to Napoleon, then to Snowball, and could not make up their </a:t>
            </a:r>
            <a:r>
              <a:rPr lang="en-US" dirty="0" smtClean="0"/>
              <a:t>minds which </a:t>
            </a:r>
            <a:r>
              <a:rPr lang="en-US" dirty="0"/>
              <a:t>was right; indeed, they always found themselves in agreement with the one who was speaking at the moment.” (Orwell 51</a:t>
            </a:r>
            <a:r>
              <a:rPr lang="en-US" dirty="0" smtClean="0"/>
              <a:t>).</a:t>
            </a:r>
            <a:endParaRPr lang="en-US" dirty="0"/>
          </a:p>
          <a:p>
            <a:pPr>
              <a:spcAft>
                <a:spcPts val="200"/>
              </a:spcAft>
            </a:pPr>
            <a:r>
              <a:rPr lang="en-US" dirty="0"/>
              <a:t>“In spite of the shock that Snowball's expulsion had given them, the animals were dismayed by this announcement. Several of them would have protested if they could have found the right arguments. Even Boxer was vaguely troubled. He set his ears back, shook his forelock several times, and tried hard to marshal his thoughts; but in the end he could not think of anything to say.” (Orwell 54). </a:t>
            </a:r>
          </a:p>
        </p:txBody>
      </p:sp>
    </p:spTree>
    <p:extLst>
      <p:ext uri="{BB962C8B-B14F-4D97-AF65-F5344CB8AC3E}">
        <p14:creationId xmlns:p14="http://schemas.microsoft.com/office/powerpoint/2010/main" val="362292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Journal 14: Reflection on Writing</a:t>
            </a:r>
            <a:endParaRPr lang="en-US" sz="4400" dirty="0"/>
          </a:p>
        </p:txBody>
      </p:sp>
      <p:sp>
        <p:nvSpPr>
          <p:cNvPr id="3" name="Content Placeholder 2"/>
          <p:cNvSpPr>
            <a:spLocks noGrp="1"/>
          </p:cNvSpPr>
          <p:nvPr>
            <p:ph idx="1"/>
          </p:nvPr>
        </p:nvSpPr>
        <p:spPr>
          <a:xfrm>
            <a:off x="818712" y="2222287"/>
            <a:ext cx="6920437" cy="4426163"/>
          </a:xfrm>
        </p:spPr>
        <p:txBody>
          <a:bodyPr anchor="t">
            <a:normAutofit/>
          </a:bodyPr>
          <a:lstStyle/>
          <a:p>
            <a:pPr marL="514350" indent="-514350">
              <a:buFont typeface="+mj-lt"/>
              <a:buAutoNum type="arabicPeriod"/>
            </a:pPr>
            <a:r>
              <a:rPr lang="en-US" sz="3200" b="1" dirty="0" smtClean="0"/>
              <a:t>Students will be metacognitive about their own writing.</a:t>
            </a:r>
          </a:p>
          <a:p>
            <a:pPr marL="514350" indent="-514350">
              <a:buFont typeface="+mj-lt"/>
              <a:buAutoNum type="arabicPeriod"/>
            </a:pPr>
            <a:r>
              <a:rPr lang="en-US" sz="3200" b="1" dirty="0" smtClean="0"/>
              <a:t>Students will be able to improve their writing of analysis.</a:t>
            </a:r>
          </a:p>
          <a:p>
            <a:pPr marL="514350" indent="-514350">
              <a:buFont typeface="+mj-lt"/>
              <a:buAutoNum type="arabicPeriod"/>
            </a:pPr>
            <a:r>
              <a:rPr lang="en-US" sz="3200" b="1" dirty="0" smtClean="0"/>
              <a:t>Students will be able to apply writing lessons across disciplines.  </a:t>
            </a:r>
            <a:endParaRPr lang="en-US" sz="3200" b="1" dirty="0"/>
          </a:p>
        </p:txBody>
      </p:sp>
      <p:pic>
        <p:nvPicPr>
          <p:cNvPr id="4" name="Content Placeholder 3"/>
          <p:cNvPicPr>
            <a:picLocks noChangeAspect="1"/>
          </p:cNvPicPr>
          <p:nvPr/>
        </p:nvPicPr>
        <p:blipFill>
          <a:blip r:embed="rId2"/>
          <a:stretch>
            <a:fillRect/>
          </a:stretch>
        </p:blipFill>
        <p:spPr>
          <a:xfrm>
            <a:off x="7491941" y="2859578"/>
            <a:ext cx="4510994" cy="2926293"/>
          </a:xfrm>
          <a:prstGeom prst="rect">
            <a:avLst/>
          </a:prstGeom>
          <a:effectLst>
            <a:outerShdw blurRad="50800" dir="14400000">
              <a:srgbClr val="000000">
                <a:alpha val="40000"/>
              </a:srgbClr>
            </a:outerShdw>
          </a:effectLst>
        </p:spPr>
      </p:pic>
      <p:sp>
        <p:nvSpPr>
          <p:cNvPr id="6" name="Rectangle 5"/>
          <p:cNvSpPr/>
          <p:nvPr/>
        </p:nvSpPr>
        <p:spPr>
          <a:xfrm>
            <a:off x="7491941" y="1911927"/>
            <a:ext cx="4510994" cy="94765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Nobody: </a:t>
            </a:r>
            <a:r>
              <a:rPr kumimoji="0" lang="en-US"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*nothing*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Analysis:</a:t>
            </a:r>
            <a:endPar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0722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Reflection on Outlines: YOUR WORK</a:t>
            </a:r>
            <a:endParaRPr lang="en-US" sz="4400" dirty="0"/>
          </a:p>
        </p:txBody>
      </p:sp>
      <p:sp>
        <p:nvSpPr>
          <p:cNvPr id="3" name="Content Placeholder 2"/>
          <p:cNvSpPr>
            <a:spLocks noGrp="1"/>
          </p:cNvSpPr>
          <p:nvPr>
            <p:ph idx="1"/>
          </p:nvPr>
        </p:nvSpPr>
        <p:spPr>
          <a:xfrm>
            <a:off x="818712" y="2222287"/>
            <a:ext cx="10727666" cy="4426163"/>
          </a:xfrm>
        </p:spPr>
        <p:txBody>
          <a:bodyPr anchor="t">
            <a:normAutofit fontScale="92500" lnSpcReduction="20000"/>
          </a:bodyPr>
          <a:lstStyle/>
          <a:p>
            <a:pPr marL="514350" indent="-514350">
              <a:buFont typeface="+mj-lt"/>
              <a:buAutoNum type="arabicPeriod"/>
            </a:pPr>
            <a:r>
              <a:rPr lang="en-US" sz="3200" b="1" dirty="0" smtClean="0"/>
              <a:t>What’s your reaction to your writing feedback and score as a whole? </a:t>
            </a:r>
            <a:r>
              <a:rPr lang="en-US" sz="3200" dirty="0" smtClean="0"/>
              <a:t>Avoid writing too much about the score.</a:t>
            </a:r>
          </a:p>
          <a:p>
            <a:pPr marL="514350" indent="-514350">
              <a:buFont typeface="+mj-lt"/>
              <a:buAutoNum type="arabicPeriod"/>
            </a:pPr>
            <a:r>
              <a:rPr lang="en-US" sz="3200" b="1" dirty="0" smtClean="0"/>
              <a:t>What do you need to do to improve according the feedback? </a:t>
            </a:r>
            <a:r>
              <a:rPr lang="en-US" sz="3200" dirty="0" smtClean="0"/>
              <a:t>Focus on thesis and analysis.</a:t>
            </a:r>
          </a:p>
          <a:p>
            <a:pPr marL="914400" lvl="1" indent="-514350">
              <a:buFont typeface="+mj-lt"/>
              <a:buAutoNum type="arabicPeriod"/>
            </a:pPr>
            <a:r>
              <a:rPr lang="en-US" sz="3000" dirty="0" smtClean="0"/>
              <a:t>What is a specific goal for your next writing assignment?</a:t>
            </a:r>
          </a:p>
          <a:p>
            <a:pPr marL="514350" indent="-514350">
              <a:buFont typeface="+mj-lt"/>
              <a:buAutoNum type="arabicPeriod"/>
            </a:pPr>
            <a:r>
              <a:rPr lang="en-US" sz="3200" b="1" dirty="0" smtClean="0"/>
              <a:t>What did you do well?</a:t>
            </a:r>
          </a:p>
          <a:p>
            <a:pPr marL="514350" indent="-514350">
              <a:buFont typeface="+mj-lt"/>
              <a:buAutoNum type="arabicPeriod"/>
            </a:pPr>
            <a:r>
              <a:rPr lang="en-US" sz="3200" b="1" dirty="0" smtClean="0"/>
              <a:t>What did you learn from looking at everyone’s feedback?</a:t>
            </a:r>
            <a:endParaRPr lang="en-US" sz="3200" b="1" dirty="0"/>
          </a:p>
        </p:txBody>
      </p:sp>
    </p:spTree>
    <p:extLst>
      <p:ext uri="{BB962C8B-B14F-4D97-AF65-F5344CB8AC3E}">
        <p14:creationId xmlns:p14="http://schemas.microsoft.com/office/powerpoint/2010/main" val="417671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1756" y="1775298"/>
            <a:ext cx="5719864" cy="4289898"/>
          </a:xfrm>
          <a:prstGeom prst="rect">
            <a:avLst/>
          </a:prstGeom>
        </p:spPr>
      </p:pic>
      <p:sp>
        <p:nvSpPr>
          <p:cNvPr id="2" name="Title 1"/>
          <p:cNvSpPr>
            <a:spLocks noGrp="1"/>
          </p:cNvSpPr>
          <p:nvPr>
            <p:ph type="title"/>
          </p:nvPr>
        </p:nvSpPr>
        <p:spPr>
          <a:xfrm>
            <a:off x="373227" y="0"/>
            <a:ext cx="4640940" cy="1303506"/>
          </a:xfrm>
        </p:spPr>
        <p:txBody>
          <a:bodyPr anchor="t"/>
          <a:lstStyle/>
          <a:p>
            <a:r>
              <a:rPr lang="en-US" dirty="0" smtClean="0"/>
              <a:t>Students Say Good Analysis is: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969" t="10545" r="13757" b="4727"/>
          <a:stretch/>
        </p:blipFill>
        <p:spPr>
          <a:xfrm>
            <a:off x="4824919" y="321013"/>
            <a:ext cx="7367081" cy="5980896"/>
          </a:xfrm>
          <a:prstGeom prst="rect">
            <a:avLst/>
          </a:prstGeom>
        </p:spPr>
      </p:pic>
    </p:spTree>
    <p:extLst>
      <p:ext uri="{BB962C8B-B14F-4D97-AF65-F5344CB8AC3E}">
        <p14:creationId xmlns:p14="http://schemas.microsoft.com/office/powerpoint/2010/main" val="2902547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Reflection on Outlines: Analysis</a:t>
            </a:r>
            <a:endParaRPr lang="en-US" sz="4400" dirty="0"/>
          </a:p>
        </p:txBody>
      </p:sp>
      <p:sp>
        <p:nvSpPr>
          <p:cNvPr id="3" name="Content Placeholder 2"/>
          <p:cNvSpPr>
            <a:spLocks noGrp="1"/>
          </p:cNvSpPr>
          <p:nvPr>
            <p:ph idx="1"/>
          </p:nvPr>
        </p:nvSpPr>
        <p:spPr>
          <a:xfrm>
            <a:off x="818712" y="2057401"/>
            <a:ext cx="10554574" cy="4800600"/>
          </a:xfrm>
        </p:spPr>
        <p:txBody>
          <a:bodyPr>
            <a:normAutofit lnSpcReduction="10000"/>
          </a:bodyPr>
          <a:lstStyle/>
          <a:p>
            <a:r>
              <a:rPr lang="en-US" sz="2400" b="1" dirty="0" smtClean="0"/>
              <a:t>Some of you introduced analysis really well:</a:t>
            </a:r>
          </a:p>
          <a:p>
            <a:pPr lvl="1"/>
            <a:r>
              <a:rPr lang="en-US" sz="2000" b="1" dirty="0" smtClean="0"/>
              <a:t>“By using figurative language like similes, Cisneros…”</a:t>
            </a:r>
          </a:p>
          <a:p>
            <a:pPr lvl="1"/>
            <a:r>
              <a:rPr lang="en-US" sz="2000" b="1" dirty="0" smtClean="0"/>
              <a:t>“The simile allows the cat-calling to be more noticeable and alarming”</a:t>
            </a:r>
          </a:p>
          <a:p>
            <a:pPr lvl="1"/>
            <a:r>
              <a:rPr lang="en-US" sz="2000" b="1" dirty="0" smtClean="0"/>
              <a:t>“This illustrates how society sexualizes women by…”</a:t>
            </a:r>
          </a:p>
          <a:p>
            <a:pPr lvl="1"/>
            <a:r>
              <a:rPr lang="en-US" sz="2000" b="1" dirty="0" smtClean="0"/>
              <a:t>“The meaning of the word ‘dangerous’ shows…”</a:t>
            </a:r>
          </a:p>
          <a:p>
            <a:pPr lvl="1"/>
            <a:r>
              <a:rPr lang="en-US" sz="2000" b="1" dirty="0" smtClean="0"/>
              <a:t>“This is connected to earlier in the novel…”</a:t>
            </a:r>
          </a:p>
          <a:p>
            <a:pPr lvl="1"/>
            <a:r>
              <a:rPr lang="en-US" sz="2000" b="1" dirty="0" smtClean="0"/>
              <a:t>“Cisneros creates the feeling of sadness here by…”</a:t>
            </a:r>
          </a:p>
          <a:p>
            <a:pPr lvl="1"/>
            <a:endParaRPr lang="en-US" sz="2000" b="1" dirty="0"/>
          </a:p>
          <a:p>
            <a:r>
              <a:rPr lang="en-US" sz="2200" b="1" dirty="0" smtClean="0"/>
              <a:t>What do you notice about these introductions? Come up with 3 claims about introducing analysis with your table.  </a:t>
            </a:r>
          </a:p>
          <a:p>
            <a:r>
              <a:rPr lang="en-US" sz="2200" b="1" dirty="0" smtClean="0"/>
              <a:t>Where did you best introduce analysis?</a:t>
            </a:r>
            <a:endParaRPr lang="en-US" sz="2200" b="1" dirty="0"/>
          </a:p>
        </p:txBody>
      </p:sp>
    </p:spTree>
    <p:extLst>
      <p:ext uri="{BB962C8B-B14F-4D97-AF65-F5344CB8AC3E}">
        <p14:creationId xmlns:p14="http://schemas.microsoft.com/office/powerpoint/2010/main" val="921223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2507132" cy="970450"/>
          </a:xfrm>
        </p:spPr>
        <p:txBody>
          <a:bodyPr/>
          <a:lstStyle/>
          <a:p>
            <a:r>
              <a:rPr lang="en-US" dirty="0" smtClean="0"/>
              <a:t>Example</a:t>
            </a:r>
            <a:endParaRPr lang="en-US" dirty="0"/>
          </a:p>
        </p:txBody>
      </p:sp>
      <p:sp>
        <p:nvSpPr>
          <p:cNvPr id="3" name="Content Placeholder 2"/>
          <p:cNvSpPr>
            <a:spLocks noGrp="1"/>
          </p:cNvSpPr>
          <p:nvPr>
            <p:ph idx="1"/>
          </p:nvPr>
        </p:nvSpPr>
        <p:spPr>
          <a:xfrm>
            <a:off x="818711" y="2222287"/>
            <a:ext cx="5445901" cy="3636511"/>
          </a:xfrm>
        </p:spPr>
        <p:txBody>
          <a:bodyPr>
            <a:normAutofit fontScale="92500" lnSpcReduction="20000"/>
          </a:bodyPr>
          <a:lstStyle/>
          <a:p>
            <a:r>
              <a:rPr lang="en-US" sz="3200" b="1" dirty="0" smtClean="0"/>
              <a:t>What of the student created analysis techniques did the student use? Identify them.</a:t>
            </a:r>
          </a:p>
          <a:p>
            <a:r>
              <a:rPr lang="en-US" sz="3200" b="1" dirty="0" smtClean="0"/>
              <a:t>What can they do to improve their analysis?</a:t>
            </a:r>
          </a:p>
          <a:p>
            <a:pPr lvl="1"/>
            <a:r>
              <a:rPr lang="en-US" sz="3000" b="1" dirty="0" smtClean="0"/>
              <a:t>Try and write something specific.</a:t>
            </a:r>
            <a:endParaRPr lang="en-US" sz="3000" b="1" dirty="0"/>
          </a:p>
        </p:txBody>
      </p:sp>
      <p:pic>
        <p:nvPicPr>
          <p:cNvPr id="5" name="Picture 4"/>
          <p:cNvPicPr>
            <a:picLocks noChangeAspect="1"/>
          </p:cNvPicPr>
          <p:nvPr/>
        </p:nvPicPr>
        <p:blipFill>
          <a:blip r:embed="rId2"/>
          <a:stretch>
            <a:fillRect/>
          </a:stretch>
        </p:blipFill>
        <p:spPr>
          <a:xfrm>
            <a:off x="6788459" y="737099"/>
            <a:ext cx="4593539" cy="5738516"/>
          </a:xfrm>
          <a:prstGeom prst="rect">
            <a:avLst/>
          </a:prstGeom>
        </p:spPr>
      </p:pic>
    </p:spTree>
    <p:extLst>
      <p:ext uri="{BB962C8B-B14F-4D97-AF65-F5344CB8AC3E}">
        <p14:creationId xmlns:p14="http://schemas.microsoft.com/office/powerpoint/2010/main" val="113639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009" y="451662"/>
            <a:ext cx="3254925" cy="970450"/>
          </a:xfrm>
        </p:spPr>
        <p:txBody>
          <a:bodyPr/>
          <a:lstStyle/>
          <a:p>
            <a:r>
              <a:rPr lang="en-US" sz="4800" dirty="0" smtClean="0"/>
              <a:t>Practice</a:t>
            </a:r>
            <a:endParaRPr lang="en-US" sz="4800" dirty="0"/>
          </a:p>
        </p:txBody>
      </p:sp>
      <p:sp>
        <p:nvSpPr>
          <p:cNvPr id="3" name="Content Placeholder 2"/>
          <p:cNvSpPr>
            <a:spLocks noGrp="1"/>
          </p:cNvSpPr>
          <p:nvPr>
            <p:ph idx="1"/>
          </p:nvPr>
        </p:nvSpPr>
        <p:spPr>
          <a:xfrm>
            <a:off x="6126480" y="2926080"/>
            <a:ext cx="5877185" cy="3832167"/>
          </a:xfrm>
        </p:spPr>
        <p:txBody>
          <a:bodyPr anchor="t">
            <a:noAutofit/>
          </a:bodyPr>
          <a:lstStyle/>
          <a:p>
            <a:r>
              <a:rPr lang="en-US" sz="2200" dirty="0" smtClean="0"/>
              <a:t>Pick 2-3 of the chunks of “evidence” from each text and tape them onto your butcher paper. </a:t>
            </a:r>
          </a:p>
          <a:p>
            <a:r>
              <a:rPr lang="en-US" sz="2200" dirty="0" smtClean="0"/>
              <a:t>Come up with ONE theme statement about education or </a:t>
            </a:r>
            <a:r>
              <a:rPr lang="en-US" sz="2200" dirty="0" err="1" smtClean="0"/>
              <a:t>literarcy</a:t>
            </a:r>
            <a:r>
              <a:rPr lang="en-US" sz="2200" dirty="0" smtClean="0"/>
              <a:t>.</a:t>
            </a:r>
          </a:p>
          <a:p>
            <a:pPr lvl="1"/>
            <a:r>
              <a:rPr lang="en-US" sz="2200" dirty="0" smtClean="0"/>
              <a:t>Practice writing different types of </a:t>
            </a:r>
            <a:r>
              <a:rPr lang="en-US" sz="2200" b="1" dirty="0" smtClean="0"/>
              <a:t>analysis, especially showing development from the pieces of evidence.  </a:t>
            </a:r>
            <a:endParaRPr lang="en-US" sz="2200" dirty="0"/>
          </a:p>
        </p:txBody>
      </p:sp>
      <p:pic>
        <p:nvPicPr>
          <p:cNvPr id="4" name="Picture 3"/>
          <p:cNvPicPr>
            <a:picLocks noChangeAspect="1"/>
          </p:cNvPicPr>
          <p:nvPr/>
        </p:nvPicPr>
        <p:blipFill>
          <a:blip r:embed="rId2"/>
          <a:stretch>
            <a:fillRect/>
          </a:stretch>
        </p:blipFill>
        <p:spPr>
          <a:xfrm>
            <a:off x="4926590" y="184785"/>
            <a:ext cx="7077075" cy="2647950"/>
          </a:xfrm>
          <a:prstGeom prst="rect">
            <a:avLst/>
          </a:prstGeom>
        </p:spPr>
      </p:pic>
      <p:sp>
        <p:nvSpPr>
          <p:cNvPr id="5" name="Striped Right Arrow 4"/>
          <p:cNvSpPr/>
          <p:nvPr/>
        </p:nvSpPr>
        <p:spPr>
          <a:xfrm>
            <a:off x="3150524" y="774349"/>
            <a:ext cx="4461560" cy="643289"/>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07" t="2900" r="2120" b="4741"/>
          <a:stretch/>
        </p:blipFill>
        <p:spPr>
          <a:xfrm>
            <a:off x="404665" y="2790409"/>
            <a:ext cx="5491718" cy="396783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7734240" y="1092240"/>
              <a:ext cx="1829160" cy="19440"/>
            </p14:xfrm>
          </p:contentPart>
        </mc:Choice>
        <mc:Fallback xmlns="">
          <p:pic>
            <p:nvPicPr>
              <p:cNvPr id="7" name="Ink 6"/>
              <p:cNvPicPr/>
              <p:nvPr/>
            </p:nvPicPr>
            <p:blipFill>
              <a:blip r:embed="rId5"/>
              <a:stretch>
                <a:fillRect/>
              </a:stretch>
            </p:blipFill>
            <p:spPr>
              <a:xfrm>
                <a:off x="7718400" y="1028520"/>
                <a:ext cx="1860840" cy="146520"/>
              </a:xfrm>
              <a:prstGeom prst="rect">
                <a:avLst/>
              </a:prstGeom>
            </p:spPr>
          </p:pic>
        </mc:Fallback>
      </mc:AlternateContent>
    </p:spTree>
    <p:extLst>
      <p:ext uri="{BB962C8B-B14F-4D97-AF65-F5344CB8AC3E}">
        <p14:creationId xmlns:p14="http://schemas.microsoft.com/office/powerpoint/2010/main" val="2795511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904388"/>
            <a:ext cx="10571998" cy="970450"/>
          </a:xfrm>
        </p:spPr>
        <p:txBody>
          <a:bodyPr/>
          <a:lstStyle/>
          <a:p>
            <a:r>
              <a:rPr lang="en-US" dirty="0" smtClean="0"/>
              <a:t>Practice writing analysis and a theme statement for 2-4 total of the following pieces of evidence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939852" y="2480998"/>
            <a:ext cx="4849284" cy="3636963"/>
          </a:xfrm>
        </p:spPr>
      </p:pic>
      <p:sp>
        <p:nvSpPr>
          <p:cNvPr id="5" name="Rectangle 4"/>
          <p:cNvSpPr/>
          <p:nvPr/>
        </p:nvSpPr>
        <p:spPr>
          <a:xfrm>
            <a:off x="1350499" y="4299479"/>
            <a:ext cx="4745500" cy="2308324"/>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“In spite of the shock that Snowball's expulsion had given them, the animals were dismayed by this announcement. Several of them would have protested if they could have found the right arguments. Even Boxer was vaguely troubled. He set his ears back, shook his forelock several times, and tried hard to marshal his thoughts; but in the end he could not think of anything to say.” (Orwell 54). </a:t>
            </a:r>
          </a:p>
        </p:txBody>
      </p:sp>
      <p:sp>
        <p:nvSpPr>
          <p:cNvPr id="6" name="Rectangle 5"/>
          <p:cNvSpPr/>
          <p:nvPr/>
        </p:nvSpPr>
        <p:spPr>
          <a:xfrm>
            <a:off x="1350500" y="2056107"/>
            <a:ext cx="4745500" cy="2062103"/>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Calibri" panose="020F0502020204030204" pitchFamily="34" charset="0"/>
                <a:cs typeface="+mn-cs"/>
              </a:rPr>
              <a:t>“These three had elaborated old Major's teachings into a complete system of thought, to which they gave the name of Animalism. Several nights a week, after Mr. Jones was asleep, they held secret meetings in the barn and expounded the principles of Animalism to the others. At the beginning they met with much stupidity and apathy.” (Orwell 16).</a:t>
            </a:r>
            <a:endPar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ight Arrow 6"/>
          <p:cNvSpPr/>
          <p:nvPr/>
        </p:nvSpPr>
        <p:spPr>
          <a:xfrm>
            <a:off x="6264613" y="2840477"/>
            <a:ext cx="1147864" cy="466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Right Arrow 7"/>
          <p:cNvSpPr/>
          <p:nvPr/>
        </p:nvSpPr>
        <p:spPr>
          <a:xfrm>
            <a:off x="6264613" y="5220177"/>
            <a:ext cx="1147864" cy="466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Title 1"/>
          <p:cNvSpPr txBox="1">
            <a:spLocks/>
          </p:cNvSpPr>
          <p:nvPr/>
        </p:nvSpPr>
        <p:spPr>
          <a:xfrm>
            <a:off x="8110928" y="1527243"/>
            <a:ext cx="2507132" cy="641880"/>
          </a:xfrm>
          <a:prstGeom prst="rect">
            <a:avLst/>
          </a:prstGeom>
          <a:solidFill>
            <a:schemeClr val="accent2"/>
          </a:solidFill>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212121"/>
                </a:solidFill>
                <a:effectLst/>
                <a:uLnTx/>
                <a:uFillTx/>
                <a:latin typeface="Century Gothic" panose="020B0502020202020204"/>
                <a:ea typeface="+mj-ea"/>
                <a:cs typeface="+mj-cs"/>
              </a:rPr>
              <a:t>Example</a:t>
            </a:r>
            <a:endParaRPr kumimoji="0" lang="en-US" sz="4000" b="1" i="0" u="none" strike="noStrike" kern="1200" cap="none" spc="0" normalizeH="0" baseline="0" noProof="0" dirty="0">
              <a:ln>
                <a:noFill/>
              </a:ln>
              <a:solidFill>
                <a:srgbClr val="212121"/>
              </a:solidFill>
              <a:effectLst/>
              <a:uLnTx/>
              <a:uFillTx/>
              <a:latin typeface="Century Gothic" panose="020B0502020202020204"/>
              <a:ea typeface="+mj-ea"/>
              <a:cs typeface="+mj-cs"/>
            </a:endParaRPr>
          </a:p>
        </p:txBody>
      </p:sp>
      <p:sp>
        <p:nvSpPr>
          <p:cNvPr id="10" name="Title 1"/>
          <p:cNvSpPr txBox="1">
            <a:spLocks/>
          </p:cNvSpPr>
          <p:nvPr/>
        </p:nvSpPr>
        <p:spPr>
          <a:xfrm rot="16200000">
            <a:off x="-357542" y="3879134"/>
            <a:ext cx="2507132" cy="641880"/>
          </a:xfrm>
          <a:prstGeom prst="rect">
            <a:avLst/>
          </a:prstGeom>
          <a:solidFill>
            <a:schemeClr val="accent2"/>
          </a:solidFill>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212121"/>
                </a:solidFill>
                <a:effectLst/>
                <a:uLnTx/>
                <a:uFillTx/>
                <a:latin typeface="Century Gothic" panose="020B0502020202020204"/>
                <a:ea typeface="+mj-ea"/>
                <a:cs typeface="+mj-cs"/>
              </a:rPr>
              <a:t>Example</a:t>
            </a:r>
            <a:endParaRPr kumimoji="0" lang="en-US" sz="4000" b="1" i="0" u="none" strike="noStrike" kern="1200" cap="none" spc="0" normalizeH="0" baseline="0" noProof="0" dirty="0">
              <a:ln>
                <a:noFill/>
              </a:ln>
              <a:solidFill>
                <a:srgbClr val="212121"/>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609009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86" y="48655"/>
            <a:ext cx="5138245" cy="633467"/>
          </a:xfrm>
        </p:spPr>
        <p:txBody>
          <a:bodyPr/>
          <a:lstStyle/>
          <a:p>
            <a:r>
              <a:rPr lang="en-US" dirty="0" smtClean="0"/>
              <a:t>Persepolis Evidence</a:t>
            </a:r>
            <a:endParaRPr lang="en-US" dirty="0"/>
          </a:p>
        </p:txBody>
      </p:sp>
      <p:pic>
        <p:nvPicPr>
          <p:cNvPr id="4" name="Picture 3"/>
          <p:cNvPicPr/>
          <p:nvPr/>
        </p:nvPicPr>
        <p:blipFill>
          <a:blip r:embed="rId2"/>
          <a:stretch>
            <a:fillRect/>
          </a:stretch>
        </p:blipFill>
        <p:spPr>
          <a:xfrm>
            <a:off x="5127396" y="758158"/>
            <a:ext cx="2632631" cy="2336955"/>
          </a:xfrm>
          <a:prstGeom prst="rect">
            <a:avLst/>
          </a:prstGeom>
        </p:spPr>
      </p:pic>
      <p:sp>
        <p:nvSpPr>
          <p:cNvPr id="5" name="TextBox 5"/>
          <p:cNvSpPr txBox="1"/>
          <p:nvPr/>
        </p:nvSpPr>
        <p:spPr>
          <a:xfrm>
            <a:off x="5515023" y="400878"/>
            <a:ext cx="1857375" cy="370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Page 19 panel 1-2</a:t>
            </a:r>
            <a:endParaRPr kumimoji="0" lang="en-US" sz="1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6" name="Picture 5"/>
          <p:cNvPicPr/>
          <p:nvPr/>
        </p:nvPicPr>
        <p:blipFill>
          <a:blip r:embed="rId3"/>
          <a:stretch>
            <a:fillRect/>
          </a:stretch>
        </p:blipFill>
        <p:spPr>
          <a:xfrm>
            <a:off x="145986" y="1529542"/>
            <a:ext cx="4849964" cy="1936354"/>
          </a:xfrm>
          <a:prstGeom prst="rect">
            <a:avLst/>
          </a:prstGeom>
        </p:spPr>
      </p:pic>
      <p:sp>
        <p:nvSpPr>
          <p:cNvPr id="7" name="TextBox 6"/>
          <p:cNvSpPr txBox="1"/>
          <p:nvPr/>
        </p:nvSpPr>
        <p:spPr>
          <a:xfrm>
            <a:off x="14540" y="1192960"/>
            <a:ext cx="1744345" cy="370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Page 4 panel 3-5</a:t>
            </a:r>
            <a:endParaRPr kumimoji="0" lang="en-US" sz="1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8" name="Picture 7"/>
          <p:cNvPicPr/>
          <p:nvPr/>
        </p:nvPicPr>
        <p:blipFill>
          <a:blip r:embed="rId4"/>
          <a:stretch>
            <a:fillRect/>
          </a:stretch>
        </p:blipFill>
        <p:spPr>
          <a:xfrm>
            <a:off x="7933777" y="89741"/>
            <a:ext cx="4121631" cy="3542389"/>
          </a:xfrm>
          <a:prstGeom prst="rect">
            <a:avLst/>
          </a:prstGeom>
        </p:spPr>
      </p:pic>
      <p:sp>
        <p:nvSpPr>
          <p:cNvPr id="9" name="TextBox 6"/>
          <p:cNvSpPr txBox="1"/>
          <p:nvPr/>
        </p:nvSpPr>
        <p:spPr>
          <a:xfrm>
            <a:off x="10275887" y="3616093"/>
            <a:ext cx="1916113" cy="370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Page 35 panel 4-6</a:t>
            </a:r>
            <a:endParaRPr kumimoji="0" lang="en-US" sz="1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0" name="Picture 9"/>
          <p:cNvPicPr/>
          <p:nvPr/>
        </p:nvPicPr>
        <p:blipFill>
          <a:blip r:embed="rId5"/>
          <a:stretch>
            <a:fillRect/>
          </a:stretch>
        </p:blipFill>
        <p:spPr>
          <a:xfrm>
            <a:off x="284797" y="3947290"/>
            <a:ext cx="5590667" cy="2802556"/>
          </a:xfrm>
          <a:prstGeom prst="rect">
            <a:avLst/>
          </a:prstGeom>
        </p:spPr>
      </p:pic>
      <p:sp>
        <p:nvSpPr>
          <p:cNvPr id="11" name="TextBox 6"/>
          <p:cNvSpPr txBox="1"/>
          <p:nvPr/>
        </p:nvSpPr>
        <p:spPr>
          <a:xfrm>
            <a:off x="237686" y="3577085"/>
            <a:ext cx="2125345" cy="370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Page 44 panel 1-3</a:t>
            </a:r>
            <a:endParaRPr kumimoji="0" lang="en-US" sz="1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2" name="TextBox 5"/>
          <p:cNvSpPr txBox="1"/>
          <p:nvPr/>
        </p:nvSpPr>
        <p:spPr>
          <a:xfrm>
            <a:off x="6218300" y="3874065"/>
            <a:ext cx="1857375" cy="370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Page 20 panel 5-6</a:t>
            </a:r>
            <a:endParaRPr kumimoji="0" lang="en-US" sz="1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3" name="Picture 12"/>
          <p:cNvPicPr/>
          <p:nvPr/>
        </p:nvPicPr>
        <p:blipFill>
          <a:blip r:embed="rId6"/>
          <a:stretch>
            <a:fillRect/>
          </a:stretch>
        </p:blipFill>
        <p:spPr>
          <a:xfrm>
            <a:off x="6104313" y="4228233"/>
            <a:ext cx="5491057" cy="2521613"/>
          </a:xfrm>
          <a:prstGeom prst="rect">
            <a:avLst/>
          </a:prstGeom>
        </p:spPr>
      </p:pic>
    </p:spTree>
    <p:extLst>
      <p:ext uri="{BB962C8B-B14F-4D97-AF65-F5344CB8AC3E}">
        <p14:creationId xmlns:p14="http://schemas.microsoft.com/office/powerpoint/2010/main" val="2675615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1_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otalTime>19</TotalTime>
  <Words>996</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Calibri</vt:lpstr>
      <vt:lpstr>Century Gothic</vt:lpstr>
      <vt:lpstr>Times New Roman</vt:lpstr>
      <vt:lpstr>Wingdings 2</vt:lpstr>
      <vt:lpstr>Quotable</vt:lpstr>
      <vt:lpstr>1_Quotable</vt:lpstr>
      <vt:lpstr>Directions: Journal #14 HW</vt:lpstr>
      <vt:lpstr>Journal 14: Reflection on Writing</vt:lpstr>
      <vt:lpstr>Reflection on Outlines: YOUR WORK</vt:lpstr>
      <vt:lpstr>Students Say Good Analysis is:</vt:lpstr>
      <vt:lpstr>Reflection on Outlines: Analysis</vt:lpstr>
      <vt:lpstr>Example</vt:lpstr>
      <vt:lpstr>Practice</vt:lpstr>
      <vt:lpstr>Practice writing analysis and a theme statement for 2-4 total of the following pieces of evidence</vt:lpstr>
      <vt:lpstr>Persepolis Evidence</vt:lpstr>
      <vt:lpstr>Animal Farm Evidence– just copy/print the ones you need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14: Reflection on Writing</dc:title>
  <dc:creator>Smith, Kyle    SHS - Staff</dc:creator>
  <cp:lastModifiedBy>Smith, Kyle    SHS - Staff</cp:lastModifiedBy>
  <cp:revision>3</cp:revision>
  <dcterms:created xsi:type="dcterms:W3CDTF">2019-12-12T22:02:34Z</dcterms:created>
  <dcterms:modified xsi:type="dcterms:W3CDTF">2019-12-13T17:57:01Z</dcterms:modified>
</cp:coreProperties>
</file>