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4"/>
  </p:handoutMasterIdLst>
  <p:sldIdLst>
    <p:sldId id="266" r:id="rId2"/>
    <p:sldId id="267" r:id="rId3"/>
    <p:sldId id="257" r:id="rId4"/>
    <p:sldId id="261" r:id="rId5"/>
    <p:sldId id="271" r:id="rId6"/>
    <p:sldId id="270" r:id="rId7"/>
    <p:sldId id="268" r:id="rId8"/>
    <p:sldId id="269" r:id="rId9"/>
    <p:sldId id="260" r:id="rId10"/>
    <p:sldId id="262" r:id="rId11"/>
    <p:sldId id="263" r:id="rId12"/>
    <p:sldId id="26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F100AC-3E6C-47C8-B34B-F312F7F3E2DE}" type="datetimeFigureOut">
              <a:rPr lang="en-US" smtClean="0"/>
              <a:t>10/20/2017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4F3B349-C365-41B1-A675-012C9BDF6461}" type="slidenum">
              <a:rPr lang="en-US" smtClean="0"/>
              <a:t>‹#›</a:t>
            </a:fld>
            <a:endParaRPr lang="en-US"/>
          </a:p>
        </p:txBody>
      </p:sp>
    </p:spTree>
    <p:extLst>
      <p:ext uri="{BB962C8B-B14F-4D97-AF65-F5344CB8AC3E}">
        <p14:creationId xmlns:p14="http://schemas.microsoft.com/office/powerpoint/2010/main" val="1188508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10571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CC0D6-1BCD-40C9-A01C-07B1D04C21F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87012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600561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3378230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1072945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88239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539974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761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44476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326341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CC0D6-1BCD-40C9-A01C-07B1D04C21F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91516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3CC0D6-1BCD-40C9-A01C-07B1D04C21F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395723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3CC0D6-1BCD-40C9-A01C-07B1D04C21FB}"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180237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3CC0D6-1BCD-40C9-A01C-07B1D04C21FB}"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300230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CC0D6-1BCD-40C9-A01C-07B1D04C21FB}" type="datetimeFigureOut">
              <a:rPr lang="en-US" smtClean="0"/>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131894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CC0D6-1BCD-40C9-A01C-07B1D04C21F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418546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CC0D6-1BCD-40C9-A01C-07B1D04C21F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A23C3-E6AC-4EC7-A873-0BF6DFCACC87}" type="slidenum">
              <a:rPr lang="en-US" smtClean="0"/>
              <a:t>‹#›</a:t>
            </a:fld>
            <a:endParaRPr lang="en-US"/>
          </a:p>
        </p:txBody>
      </p:sp>
    </p:spTree>
    <p:extLst>
      <p:ext uri="{BB962C8B-B14F-4D97-AF65-F5344CB8AC3E}">
        <p14:creationId xmlns:p14="http://schemas.microsoft.com/office/powerpoint/2010/main" val="216156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3CC0D6-1BCD-40C9-A01C-07B1D04C21FB}" type="datetimeFigureOut">
              <a:rPr lang="en-US" smtClean="0"/>
              <a:t>10/20/2017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AA23C3-E6AC-4EC7-A873-0BF6DFCACC87}" type="slidenum">
              <a:rPr lang="en-US" smtClean="0"/>
              <a:t>‹#›</a:t>
            </a:fld>
            <a:endParaRPr lang="en-US"/>
          </a:p>
        </p:txBody>
      </p:sp>
    </p:spTree>
    <p:extLst>
      <p:ext uri="{BB962C8B-B14F-4D97-AF65-F5344CB8AC3E}">
        <p14:creationId xmlns:p14="http://schemas.microsoft.com/office/powerpoint/2010/main" val="16715663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881449"/>
          </a:xfrm>
        </p:spPr>
        <p:txBody>
          <a:bodyPr anchor="t"/>
          <a:lstStyle/>
          <a:p>
            <a:r>
              <a:rPr lang="en-US" b="1" dirty="0" smtClean="0"/>
              <a:t>March 27-31 Tentative Agenda</a:t>
            </a:r>
            <a:endParaRPr lang="en-US" b="1" dirty="0"/>
          </a:p>
        </p:txBody>
      </p:sp>
      <p:sp>
        <p:nvSpPr>
          <p:cNvPr id="3" name="Content Placeholder 2"/>
          <p:cNvSpPr>
            <a:spLocks noGrp="1"/>
          </p:cNvSpPr>
          <p:nvPr>
            <p:ph idx="1"/>
          </p:nvPr>
        </p:nvSpPr>
        <p:spPr>
          <a:xfrm>
            <a:off x="1960605" y="881449"/>
            <a:ext cx="9984260" cy="5848865"/>
          </a:xfrm>
        </p:spPr>
        <p:txBody>
          <a:bodyPr numCol="2" anchor="t">
            <a:normAutofit/>
          </a:bodyPr>
          <a:lstStyle/>
          <a:p>
            <a:pPr marL="0" indent="0" algn="ctr">
              <a:buNone/>
            </a:pPr>
            <a:r>
              <a:rPr lang="en-US" b="1" dirty="0" smtClean="0"/>
              <a:t>Monday</a:t>
            </a:r>
            <a:r>
              <a:rPr lang="en-US" dirty="0" smtClean="0"/>
              <a:t>:</a:t>
            </a:r>
          </a:p>
          <a:p>
            <a:r>
              <a:rPr lang="en-US" dirty="0" smtClean="0"/>
              <a:t>Chapter 6 [59-71]</a:t>
            </a:r>
          </a:p>
          <a:p>
            <a:r>
              <a:rPr lang="en-US" dirty="0" smtClean="0"/>
              <a:t>Journal 30</a:t>
            </a:r>
          </a:p>
          <a:p>
            <a:r>
              <a:rPr lang="en-US" b="1" dirty="0" smtClean="0">
                <a:solidFill>
                  <a:srgbClr val="FF0000"/>
                </a:solidFill>
              </a:rPr>
              <a:t>HW</a:t>
            </a:r>
            <a:r>
              <a:rPr lang="en-US" dirty="0" smtClean="0"/>
              <a:t>: Read Chapter 7 [73-89]</a:t>
            </a:r>
          </a:p>
          <a:p>
            <a:pPr marL="0" indent="0" algn="ctr">
              <a:buNone/>
            </a:pPr>
            <a:r>
              <a:rPr lang="en-US" b="1" dirty="0" smtClean="0"/>
              <a:t>Tuesday</a:t>
            </a:r>
            <a:r>
              <a:rPr lang="en-US" dirty="0" smtClean="0"/>
              <a:t>:</a:t>
            </a:r>
          </a:p>
          <a:p>
            <a:r>
              <a:rPr lang="en-US" dirty="0" smtClean="0"/>
              <a:t>Quiz: Chapter 5, 6, &amp; 7</a:t>
            </a:r>
          </a:p>
          <a:p>
            <a:r>
              <a:rPr lang="en-US" dirty="0" smtClean="0"/>
              <a:t>Politics, Economics, Meat Packing, </a:t>
            </a:r>
            <a:r>
              <a:rPr lang="en-US" i="1" dirty="0" smtClean="0"/>
              <a:t>Jungles</a:t>
            </a:r>
            <a:r>
              <a:rPr lang="en-US" dirty="0" smtClean="0"/>
              <a:t> and </a:t>
            </a:r>
            <a:r>
              <a:rPr lang="en-US" i="1" dirty="0" smtClean="0"/>
              <a:t>Animal Farm</a:t>
            </a:r>
          </a:p>
          <a:p>
            <a:r>
              <a:rPr lang="en-US" b="1" dirty="0" smtClean="0">
                <a:solidFill>
                  <a:srgbClr val="FF0000"/>
                </a:solidFill>
              </a:rPr>
              <a:t>HW</a:t>
            </a:r>
            <a:r>
              <a:rPr lang="en-US" dirty="0" smtClean="0"/>
              <a:t>: Read Chapter 8 [91-109]</a:t>
            </a:r>
          </a:p>
          <a:p>
            <a:pPr marL="0" indent="0" algn="ctr">
              <a:buNone/>
            </a:pPr>
            <a:r>
              <a:rPr lang="en-US" b="1" dirty="0" smtClean="0"/>
              <a:t>Wednesday</a:t>
            </a:r>
            <a:r>
              <a:rPr lang="en-US" dirty="0" smtClean="0"/>
              <a:t>:</a:t>
            </a:r>
          </a:p>
          <a:p>
            <a:r>
              <a:rPr lang="en-US" dirty="0" smtClean="0"/>
              <a:t>Politics, Economics, Meat Packing, </a:t>
            </a:r>
            <a:r>
              <a:rPr lang="en-US" i="1" dirty="0" smtClean="0"/>
              <a:t>Jungles</a:t>
            </a:r>
            <a:r>
              <a:rPr lang="en-US" dirty="0" smtClean="0"/>
              <a:t> and </a:t>
            </a:r>
            <a:r>
              <a:rPr lang="en-US" i="1" dirty="0" smtClean="0"/>
              <a:t>Animal Farm </a:t>
            </a:r>
            <a:r>
              <a:rPr lang="en-US" dirty="0" smtClean="0"/>
              <a:t>pt. II</a:t>
            </a:r>
          </a:p>
          <a:p>
            <a:r>
              <a:rPr lang="en-US" i="1" dirty="0"/>
              <a:t>Animal Farm </a:t>
            </a:r>
            <a:r>
              <a:rPr lang="en-US" dirty="0"/>
              <a:t>(1954) </a:t>
            </a:r>
            <a:r>
              <a:rPr lang="en-US" dirty="0" smtClean="0"/>
              <a:t>film</a:t>
            </a:r>
          </a:p>
          <a:p>
            <a:pPr marL="0" indent="0" algn="ctr">
              <a:buNone/>
            </a:pPr>
            <a:r>
              <a:rPr lang="en-US" b="1" dirty="0" smtClean="0"/>
              <a:t>Thursday</a:t>
            </a:r>
            <a:r>
              <a:rPr lang="en-US" dirty="0" smtClean="0"/>
              <a:t>:</a:t>
            </a:r>
          </a:p>
          <a:p>
            <a:r>
              <a:rPr lang="en-US" b="1" dirty="0" smtClean="0">
                <a:solidFill>
                  <a:schemeClr val="accent5"/>
                </a:solidFill>
              </a:rPr>
              <a:t>District Summative Post Assessment</a:t>
            </a:r>
          </a:p>
          <a:p>
            <a:pPr marL="0" indent="0" algn="ctr">
              <a:buNone/>
            </a:pPr>
            <a:r>
              <a:rPr lang="en-US" dirty="0" smtClean="0"/>
              <a:t>Friday:</a:t>
            </a:r>
          </a:p>
          <a:p>
            <a:r>
              <a:rPr lang="en-US" b="1" dirty="0">
                <a:solidFill>
                  <a:schemeClr val="accent5"/>
                </a:solidFill>
              </a:rPr>
              <a:t>District Summative Post </a:t>
            </a:r>
            <a:r>
              <a:rPr lang="en-US" b="1" dirty="0" smtClean="0">
                <a:solidFill>
                  <a:schemeClr val="accent5"/>
                </a:solidFill>
              </a:rPr>
              <a:t>Assessment</a:t>
            </a:r>
          </a:p>
          <a:p>
            <a:r>
              <a:rPr lang="en-US" i="1" dirty="0" smtClean="0"/>
              <a:t>Animal Farm </a:t>
            </a:r>
            <a:r>
              <a:rPr lang="en-US" dirty="0" smtClean="0"/>
              <a:t>(1954) film</a:t>
            </a:r>
            <a:endParaRPr lang="en-US" i="1" dirty="0"/>
          </a:p>
        </p:txBody>
      </p:sp>
    </p:spTree>
    <p:extLst>
      <p:ext uri="{BB962C8B-B14F-4D97-AF65-F5344CB8AC3E}">
        <p14:creationId xmlns:p14="http://schemas.microsoft.com/office/powerpoint/2010/main" val="3622236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560173"/>
            <a:ext cx="10350843" cy="5947719"/>
          </a:xfrm>
        </p:spPr>
        <p:txBody>
          <a:bodyPr>
            <a:normAutofit/>
          </a:bodyPr>
          <a:lstStyle/>
          <a:p>
            <a:pPr marL="0" indent="0">
              <a:buNone/>
            </a:pPr>
            <a:r>
              <a:rPr lang="en-US" sz="3900" b="1" dirty="0">
                <a:solidFill>
                  <a:srgbClr val="00B050"/>
                </a:solidFill>
              </a:rPr>
              <a:t>Imagery</a:t>
            </a:r>
            <a:r>
              <a:rPr lang="en-US" sz="3900" b="1" dirty="0"/>
              <a:t>: </a:t>
            </a:r>
            <a:r>
              <a:rPr lang="en-US" sz="3900" dirty="0" smtClean="0"/>
              <a:t>using </a:t>
            </a:r>
            <a:r>
              <a:rPr lang="en-US" sz="3900" dirty="0"/>
              <a:t>figurative language to represent objects, actions and ideas in such a way that it appeals to our </a:t>
            </a:r>
            <a:r>
              <a:rPr lang="en-US" sz="3900" dirty="0" smtClean="0"/>
              <a:t>5 physical </a:t>
            </a:r>
            <a:r>
              <a:rPr lang="en-US" sz="3900" dirty="0"/>
              <a:t>senses. </a:t>
            </a:r>
            <a:endParaRPr lang="en-US" sz="3900" dirty="0" smtClean="0"/>
          </a:p>
          <a:p>
            <a:pPr marL="2000250" lvl="3" indent="-742950">
              <a:buFont typeface="+mj-lt"/>
              <a:buAutoNum type="arabicPeriod"/>
            </a:pPr>
            <a:r>
              <a:rPr lang="en-US" sz="2400" dirty="0" smtClean="0"/>
              <a:t>Sight</a:t>
            </a:r>
          </a:p>
          <a:p>
            <a:pPr marL="2000250" lvl="3" indent="-742950">
              <a:buFont typeface="+mj-lt"/>
              <a:buAutoNum type="arabicPeriod"/>
            </a:pPr>
            <a:r>
              <a:rPr lang="en-US" sz="2400" dirty="0" smtClean="0"/>
              <a:t>Smell</a:t>
            </a:r>
          </a:p>
          <a:p>
            <a:pPr marL="2000250" lvl="3" indent="-742950">
              <a:buFont typeface="+mj-lt"/>
              <a:buAutoNum type="arabicPeriod"/>
            </a:pPr>
            <a:r>
              <a:rPr lang="en-US" sz="2400" dirty="0" smtClean="0"/>
              <a:t>Touch</a:t>
            </a:r>
          </a:p>
          <a:p>
            <a:pPr marL="2000250" lvl="3" indent="-742950">
              <a:buFont typeface="+mj-lt"/>
              <a:buAutoNum type="arabicPeriod"/>
            </a:pPr>
            <a:r>
              <a:rPr lang="en-US" sz="2400" dirty="0" smtClean="0"/>
              <a:t>Taste</a:t>
            </a:r>
          </a:p>
          <a:p>
            <a:pPr marL="2000250" lvl="3" indent="-742950">
              <a:buFont typeface="+mj-lt"/>
              <a:buAutoNum type="arabicPeriod"/>
            </a:pPr>
            <a:r>
              <a:rPr lang="en-US" sz="2400" dirty="0" smtClean="0"/>
              <a:t>Sound</a:t>
            </a:r>
            <a:endParaRPr lang="en-US" sz="2400" dirty="0"/>
          </a:p>
          <a:p>
            <a:pPr marL="0" indent="0">
              <a:buNone/>
            </a:pPr>
            <a:endParaRPr lang="en-US" dirty="0">
              <a:latin typeface="+mj-lt"/>
            </a:endParaRPr>
          </a:p>
        </p:txBody>
      </p:sp>
    </p:spTree>
    <p:extLst>
      <p:ext uri="{BB962C8B-B14F-4D97-AF65-F5344CB8AC3E}">
        <p14:creationId xmlns:p14="http://schemas.microsoft.com/office/powerpoint/2010/main" val="2083244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76649" y="216200"/>
            <a:ext cx="10462053" cy="6464183"/>
          </a:xfrm>
          <a:prstGeom prst="rect">
            <a:avLst/>
          </a:prstGeom>
        </p:spPr>
      </p:pic>
    </p:spTree>
    <p:extLst>
      <p:ext uri="{BB962C8B-B14F-4D97-AF65-F5344CB8AC3E}">
        <p14:creationId xmlns:p14="http://schemas.microsoft.com/office/powerpoint/2010/main" val="124689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WRITE A THESIS: HOW HAS THE MOOD ON ANIMAL FARM CHANGED SINCE NAPOLEON TOOK POWER?</a:t>
            </a:r>
            <a:endParaRPr lang="en-US" b="1" dirty="0"/>
          </a:p>
        </p:txBody>
      </p:sp>
    </p:spTree>
    <p:extLst>
      <p:ext uri="{BB962C8B-B14F-4D97-AF65-F5344CB8AC3E}">
        <p14:creationId xmlns:p14="http://schemas.microsoft.com/office/powerpoint/2010/main" val="425870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How has Animal Farm changed since Napoleon took over?</a:t>
            </a:r>
            <a:endParaRPr lang="en-US" sz="5400" b="1" dirty="0"/>
          </a:p>
        </p:txBody>
      </p:sp>
    </p:spTree>
    <p:extLst>
      <p:ext uri="{BB962C8B-B14F-4D97-AF65-F5344CB8AC3E}">
        <p14:creationId xmlns:p14="http://schemas.microsoft.com/office/powerpoint/2010/main" val="1819166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Autofit/>
          </a:bodyPr>
          <a:lstStyle/>
          <a:p>
            <a:r>
              <a:rPr lang="en-US" sz="4800" dirty="0" smtClean="0">
                <a:ln w="3175" cmpd="sng">
                  <a:solidFill>
                    <a:schemeClr val="bg1"/>
                  </a:solidFill>
                </a:ln>
                <a:effectLst>
                  <a:outerShdw blurRad="38100" dist="38100" dir="2700000" algn="tl">
                    <a:srgbClr val="000000">
                      <a:alpha val="43137"/>
                    </a:srgbClr>
                  </a:outerShdw>
                </a:effectLst>
              </a:rPr>
              <a:t>Journal 10: Changes on </a:t>
            </a:r>
            <a:r>
              <a:rPr lang="en-US" sz="4800" i="1" dirty="0" smtClean="0">
                <a:ln w="3175" cmpd="sng">
                  <a:solidFill>
                    <a:schemeClr val="bg1"/>
                  </a:solidFill>
                </a:ln>
                <a:effectLst>
                  <a:outerShdw blurRad="38100" dist="38100" dir="2700000" algn="tl">
                    <a:srgbClr val="000000">
                      <a:alpha val="43137"/>
                    </a:srgbClr>
                  </a:outerShdw>
                </a:effectLst>
              </a:rPr>
              <a:t>Animal Farm</a:t>
            </a:r>
            <a:r>
              <a:rPr lang="en-US" sz="4800" dirty="0" smtClean="0">
                <a:ln w="3175" cmpd="sng">
                  <a:solidFill>
                    <a:schemeClr val="bg1"/>
                  </a:solidFill>
                </a:ln>
                <a:effectLst>
                  <a:outerShdw blurRad="38100" dist="38100" dir="2700000" algn="tl">
                    <a:srgbClr val="000000">
                      <a:alpha val="43137"/>
                    </a:srgbClr>
                  </a:outerShdw>
                </a:effectLst>
              </a:rPr>
              <a:t> as told by </a:t>
            </a:r>
            <a:r>
              <a:rPr lang="en-US" sz="4800" b="1" dirty="0" smtClean="0">
                <a:ln w="3175" cmpd="sng">
                  <a:solidFill>
                    <a:schemeClr val="bg1"/>
                  </a:solidFill>
                </a:ln>
                <a:solidFill>
                  <a:schemeClr val="accent1"/>
                </a:solidFill>
                <a:effectLst>
                  <a:outerShdw blurRad="38100" dist="38100" dir="2700000" algn="tl">
                    <a:srgbClr val="000000">
                      <a:alpha val="43137"/>
                    </a:srgbClr>
                  </a:outerShdw>
                </a:effectLst>
              </a:rPr>
              <a:t>Tone</a:t>
            </a:r>
            <a:r>
              <a:rPr lang="en-US" sz="4800" dirty="0" smtClean="0">
                <a:ln w="3175" cmpd="sng">
                  <a:solidFill>
                    <a:schemeClr val="bg1"/>
                  </a:solidFill>
                </a:ln>
                <a:effectLst>
                  <a:outerShdw blurRad="38100" dist="38100" dir="2700000" algn="tl">
                    <a:srgbClr val="000000">
                      <a:alpha val="43137"/>
                    </a:srgbClr>
                  </a:outerShdw>
                </a:effectLst>
              </a:rPr>
              <a:t> and </a:t>
            </a:r>
            <a:r>
              <a:rPr lang="en-US" sz="4800" b="1" dirty="0" smtClean="0">
                <a:ln w="3175" cmpd="sng">
                  <a:solidFill>
                    <a:schemeClr val="bg1"/>
                  </a:solidFill>
                </a:ln>
                <a:solidFill>
                  <a:schemeClr val="accent3"/>
                </a:solidFill>
                <a:effectLst>
                  <a:outerShdw blurRad="38100" dist="38100" dir="2700000" algn="tl">
                    <a:srgbClr val="000000">
                      <a:alpha val="43137"/>
                    </a:srgbClr>
                  </a:outerShdw>
                </a:effectLst>
              </a:rPr>
              <a:t>Mood</a:t>
            </a:r>
            <a:r>
              <a:rPr lang="en-US" sz="4800" dirty="0" smtClean="0">
                <a:ln w="3175" cmpd="sng">
                  <a:solidFill>
                    <a:schemeClr val="bg1"/>
                  </a:solidFill>
                </a:ln>
                <a:effectLst>
                  <a:outerShdw blurRad="38100" dist="38100" dir="2700000" algn="tl">
                    <a:srgbClr val="000000">
                      <a:alpha val="43137"/>
                    </a:srgbClr>
                  </a:outerShdw>
                </a:effectLst>
              </a:rPr>
              <a:t>.</a:t>
            </a:r>
            <a:endParaRPr lang="en-US" sz="4800" dirty="0">
              <a:ln w="3175" cmpd="sng">
                <a:solidFill>
                  <a:schemeClr val="bg1"/>
                </a:solidFill>
              </a:ln>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18054" y="1325563"/>
            <a:ext cx="10552670" cy="5338848"/>
          </a:xfrm>
        </p:spPr>
        <p:txBody>
          <a:bodyPr anchor="t">
            <a:normAutofit/>
          </a:bodyPr>
          <a:lstStyle/>
          <a:p>
            <a:pPr marL="0" indent="0">
              <a:buNone/>
            </a:pPr>
            <a:r>
              <a:rPr lang="en-US" sz="2800" b="1" dirty="0" smtClean="0">
                <a:ln>
                  <a:solidFill>
                    <a:schemeClr val="bg1"/>
                  </a:solidFill>
                </a:ln>
                <a:effectLst>
                  <a:outerShdw blurRad="38100" dist="38100" dir="2700000" algn="tl">
                    <a:srgbClr val="000000">
                      <a:alpha val="43137"/>
                    </a:srgbClr>
                  </a:outerShdw>
                </a:effectLst>
              </a:rPr>
              <a:t>Learning Targets</a:t>
            </a:r>
            <a:r>
              <a:rPr lang="en-US" sz="2800" dirty="0" smtClean="0"/>
              <a:t>: </a:t>
            </a:r>
          </a:p>
          <a:p>
            <a:pPr marL="514350" indent="-514350">
              <a:buFont typeface="+mj-lt"/>
              <a:buAutoNum type="arabicPeriod"/>
            </a:pPr>
            <a:r>
              <a:rPr lang="en-US" sz="2800" dirty="0" smtClean="0"/>
              <a:t>Students will be able to define </a:t>
            </a:r>
            <a:r>
              <a:rPr lang="en-US" sz="2800" b="1" dirty="0" smtClean="0">
                <a:solidFill>
                  <a:schemeClr val="accent1"/>
                </a:solidFill>
              </a:rPr>
              <a:t>Tone</a:t>
            </a:r>
            <a:r>
              <a:rPr lang="en-US" sz="2800" dirty="0" smtClean="0"/>
              <a:t> and </a:t>
            </a:r>
            <a:r>
              <a:rPr lang="en-US" sz="2800" b="1" dirty="0" smtClean="0">
                <a:solidFill>
                  <a:schemeClr val="accent3"/>
                </a:solidFill>
              </a:rPr>
              <a:t>Mood</a:t>
            </a:r>
            <a:r>
              <a:rPr lang="en-US" sz="2800" dirty="0" smtClean="0"/>
              <a:t>.</a:t>
            </a:r>
          </a:p>
          <a:p>
            <a:pPr marL="514350" indent="-514350">
              <a:buFont typeface="+mj-lt"/>
              <a:buAutoNum type="arabicPeriod"/>
            </a:pPr>
            <a:r>
              <a:rPr lang="en-US" sz="2800" dirty="0" smtClean="0"/>
              <a:t>Students will be able to identify </a:t>
            </a:r>
            <a:r>
              <a:rPr lang="en-US" sz="2800" b="1" dirty="0" smtClean="0">
                <a:solidFill>
                  <a:schemeClr val="accent1"/>
                </a:solidFill>
              </a:rPr>
              <a:t>Tone</a:t>
            </a:r>
            <a:r>
              <a:rPr lang="en-US" sz="2800" dirty="0" smtClean="0"/>
              <a:t> and </a:t>
            </a:r>
            <a:r>
              <a:rPr lang="en-US" sz="2800" b="1" dirty="0" smtClean="0">
                <a:solidFill>
                  <a:schemeClr val="accent3"/>
                </a:solidFill>
              </a:rPr>
              <a:t>Mood</a:t>
            </a:r>
            <a:r>
              <a:rPr lang="en-US" sz="2800" dirty="0" smtClean="0"/>
              <a:t> in passages of </a:t>
            </a:r>
            <a:r>
              <a:rPr lang="en-US" sz="2800" i="1" dirty="0" smtClean="0"/>
              <a:t>Animal Farm</a:t>
            </a:r>
            <a:r>
              <a:rPr lang="en-US" sz="2800" dirty="0" smtClean="0"/>
              <a:t>. </a:t>
            </a:r>
          </a:p>
          <a:p>
            <a:pPr marL="514350" indent="-514350">
              <a:buFont typeface="+mj-lt"/>
              <a:buAutoNum type="arabicPeriod"/>
            </a:pPr>
            <a:r>
              <a:rPr lang="en-US" sz="2800" dirty="0" smtClean="0"/>
              <a:t>Students will be able to articulate in writing the changes over time in </a:t>
            </a:r>
            <a:r>
              <a:rPr lang="en-US" sz="2800" b="1" dirty="0" smtClean="0">
                <a:solidFill>
                  <a:schemeClr val="accent1"/>
                </a:solidFill>
              </a:rPr>
              <a:t>Tone</a:t>
            </a:r>
            <a:r>
              <a:rPr lang="en-US" sz="2800" dirty="0" smtClean="0"/>
              <a:t> and </a:t>
            </a:r>
            <a:r>
              <a:rPr lang="en-US" sz="2800" b="1" dirty="0" smtClean="0">
                <a:solidFill>
                  <a:schemeClr val="accent3"/>
                </a:solidFill>
              </a:rPr>
              <a:t>Mood</a:t>
            </a:r>
            <a:r>
              <a:rPr lang="en-US" sz="2800" dirty="0" smtClean="0"/>
              <a:t>. </a:t>
            </a:r>
          </a:p>
          <a:p>
            <a:pPr marL="514350" indent="-514350">
              <a:buFont typeface="+mj-lt"/>
              <a:buAutoNum type="arabicPeriod"/>
            </a:pPr>
            <a:r>
              <a:rPr lang="en-US" sz="2800" dirty="0"/>
              <a:t>Students will be able to </a:t>
            </a:r>
            <a:r>
              <a:rPr lang="en-US" sz="2800" dirty="0" smtClean="0"/>
              <a:t>define </a:t>
            </a:r>
            <a:r>
              <a:rPr lang="en-US" sz="2800" b="1" dirty="0" smtClean="0">
                <a:solidFill>
                  <a:srgbClr val="00B050"/>
                </a:solidFill>
              </a:rPr>
              <a:t>imagery</a:t>
            </a:r>
            <a:r>
              <a:rPr lang="en-US" sz="2800" dirty="0" smtClean="0"/>
              <a:t>. </a:t>
            </a:r>
            <a:endParaRPr lang="en-US" sz="2800" dirty="0"/>
          </a:p>
        </p:txBody>
      </p:sp>
    </p:spTree>
    <p:extLst>
      <p:ext uri="{BB962C8B-B14F-4D97-AF65-F5344CB8AC3E}">
        <p14:creationId xmlns:p14="http://schemas.microsoft.com/office/powerpoint/2010/main" val="2181512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560173"/>
            <a:ext cx="10350843" cy="5947719"/>
          </a:xfrm>
        </p:spPr>
        <p:txBody>
          <a:bodyPr>
            <a:normAutofit/>
          </a:bodyPr>
          <a:lstStyle/>
          <a:p>
            <a:pPr marL="0" lvl="1" indent="0">
              <a:spcBef>
                <a:spcPts val="1000"/>
              </a:spcBef>
              <a:buNone/>
            </a:pPr>
            <a:r>
              <a:rPr lang="en-US" sz="3900" b="1" dirty="0">
                <a:solidFill>
                  <a:schemeClr val="accent3"/>
                </a:solidFill>
                <a:latin typeface="+mj-lt"/>
              </a:rPr>
              <a:t>Mood</a:t>
            </a:r>
            <a:r>
              <a:rPr lang="en-US" sz="3900" dirty="0">
                <a:solidFill>
                  <a:schemeClr val="tx1"/>
                </a:solidFill>
                <a:latin typeface="+mj-lt"/>
              </a:rPr>
              <a:t> is what the reader feels while reading a scene or story. It’s not the reader’s </a:t>
            </a:r>
            <a:r>
              <a:rPr lang="en-US" sz="3900" dirty="0" smtClean="0">
                <a:solidFill>
                  <a:schemeClr val="tx1"/>
                </a:solidFill>
                <a:latin typeface="+mj-lt"/>
              </a:rPr>
              <a:t>emotions, </a:t>
            </a:r>
            <a:r>
              <a:rPr lang="en-US" sz="3900" b="1" dirty="0" smtClean="0">
                <a:solidFill>
                  <a:schemeClr val="tx1"/>
                </a:solidFill>
                <a:latin typeface="+mj-lt"/>
              </a:rPr>
              <a:t>but</a:t>
            </a:r>
            <a:r>
              <a:rPr lang="en-US" sz="3900" b="1" dirty="0">
                <a:solidFill>
                  <a:schemeClr val="tx1"/>
                </a:solidFill>
                <a:latin typeface="+mj-lt"/>
              </a:rPr>
              <a:t> the atmosphere (</a:t>
            </a:r>
            <a:r>
              <a:rPr lang="en-US" sz="3900" b="1" i="1" dirty="0">
                <a:solidFill>
                  <a:schemeClr val="tx1"/>
                </a:solidFill>
                <a:latin typeface="+mj-lt"/>
              </a:rPr>
              <a:t>the vibe</a:t>
            </a:r>
            <a:r>
              <a:rPr lang="en-US" sz="3900" b="1" dirty="0">
                <a:solidFill>
                  <a:schemeClr val="tx1"/>
                </a:solidFill>
                <a:latin typeface="+mj-lt"/>
              </a:rPr>
              <a:t>) of a scene or story</a:t>
            </a:r>
            <a:r>
              <a:rPr lang="en-US" sz="3900" dirty="0" smtClean="0">
                <a:solidFill>
                  <a:schemeClr val="tx1"/>
                </a:solidFill>
                <a:latin typeface="+mj-lt"/>
              </a:rPr>
              <a:t>.</a:t>
            </a:r>
            <a:endParaRPr lang="en-US" sz="3900" dirty="0">
              <a:solidFill>
                <a:schemeClr val="tx1"/>
              </a:solidFill>
              <a:latin typeface="+mj-lt"/>
            </a:endParaRPr>
          </a:p>
          <a:p>
            <a:pPr marL="0" lvl="1" indent="0">
              <a:spcBef>
                <a:spcPts val="1000"/>
              </a:spcBef>
              <a:buNone/>
            </a:pPr>
            <a:endParaRPr lang="en-US" sz="3400" dirty="0">
              <a:solidFill>
                <a:schemeClr val="tx1"/>
              </a:solidFill>
              <a:latin typeface="+mj-lt"/>
            </a:endParaRPr>
          </a:p>
          <a:p>
            <a:pPr marL="0" lvl="1" indent="0">
              <a:spcBef>
                <a:spcPts val="1000"/>
              </a:spcBef>
              <a:buNone/>
            </a:pPr>
            <a:r>
              <a:rPr lang="en-US" sz="3400" b="1" dirty="0">
                <a:solidFill>
                  <a:schemeClr val="accent3"/>
                </a:solidFill>
                <a:latin typeface="+mj-lt"/>
              </a:rPr>
              <a:t>Mood</a:t>
            </a:r>
            <a:r>
              <a:rPr lang="en-US" sz="3400" b="1" dirty="0">
                <a:solidFill>
                  <a:schemeClr val="tx1"/>
                </a:solidFill>
                <a:latin typeface="+mj-lt"/>
              </a:rPr>
              <a:t> </a:t>
            </a:r>
            <a:r>
              <a:rPr lang="en-US" sz="3400" dirty="0">
                <a:solidFill>
                  <a:schemeClr val="tx1"/>
                </a:solidFill>
                <a:latin typeface="+mj-lt"/>
              </a:rPr>
              <a:t>is created by (1) setting (physical environment and time period), (2) theme, (3) </a:t>
            </a:r>
            <a:r>
              <a:rPr lang="en-US" sz="3400" dirty="0" smtClean="0">
                <a:solidFill>
                  <a:schemeClr val="tx1"/>
                </a:solidFill>
                <a:latin typeface="+mj-lt"/>
              </a:rPr>
              <a:t>diction [</a:t>
            </a:r>
            <a:r>
              <a:rPr lang="en-US" sz="3400" dirty="0">
                <a:solidFill>
                  <a:schemeClr val="tx1"/>
                </a:solidFill>
                <a:latin typeface="+mj-lt"/>
              </a:rPr>
              <a:t>word choice], (4) </a:t>
            </a:r>
            <a:r>
              <a:rPr lang="en-US" sz="3400" b="1" dirty="0" smtClean="0">
                <a:solidFill>
                  <a:srgbClr val="00B050"/>
                </a:solidFill>
                <a:latin typeface="+mj-lt"/>
              </a:rPr>
              <a:t>imagery</a:t>
            </a:r>
            <a:r>
              <a:rPr lang="en-US" sz="3400" dirty="0" smtClean="0">
                <a:latin typeface="+mj-lt"/>
              </a:rPr>
              <a:t>, (5) style</a:t>
            </a:r>
            <a:r>
              <a:rPr lang="en-US" sz="3400" dirty="0" smtClean="0">
                <a:solidFill>
                  <a:schemeClr val="tx1"/>
                </a:solidFill>
                <a:latin typeface="+mj-lt"/>
              </a:rPr>
              <a:t> </a:t>
            </a:r>
            <a:r>
              <a:rPr lang="en-US" sz="3400" dirty="0">
                <a:solidFill>
                  <a:schemeClr val="tx1"/>
                </a:solidFill>
                <a:latin typeface="+mj-lt"/>
              </a:rPr>
              <a:t>and </a:t>
            </a:r>
            <a:r>
              <a:rPr lang="en-US" sz="3400" dirty="0" smtClean="0">
                <a:solidFill>
                  <a:schemeClr val="tx1"/>
                </a:solidFill>
                <a:latin typeface="+mj-lt"/>
              </a:rPr>
              <a:t>(6) </a:t>
            </a:r>
            <a:r>
              <a:rPr lang="en-US" sz="3400" b="1" dirty="0">
                <a:solidFill>
                  <a:schemeClr val="accent1"/>
                </a:solidFill>
                <a:latin typeface="+mj-lt"/>
              </a:rPr>
              <a:t>tone</a:t>
            </a:r>
            <a:r>
              <a:rPr lang="en-US" sz="3400" dirty="0" smtClean="0">
                <a:solidFill>
                  <a:schemeClr val="tx1"/>
                </a:solidFill>
                <a:latin typeface="+mj-lt"/>
              </a:rPr>
              <a:t>.</a:t>
            </a:r>
          </a:p>
          <a:p>
            <a:pPr marL="0" lvl="1" indent="0">
              <a:spcBef>
                <a:spcPts val="1000"/>
              </a:spcBef>
              <a:buNone/>
            </a:pPr>
            <a:r>
              <a:rPr lang="en-US" sz="3400" dirty="0"/>
              <a:t>*Style: literary devices</a:t>
            </a:r>
          </a:p>
          <a:p>
            <a:pPr marL="0" lvl="1" indent="0">
              <a:spcBef>
                <a:spcPts val="1000"/>
              </a:spcBef>
              <a:buNone/>
            </a:pPr>
            <a:endParaRPr lang="en-US" sz="3400" dirty="0">
              <a:solidFill>
                <a:schemeClr val="tx1"/>
              </a:solidFill>
              <a:latin typeface="+mj-lt"/>
            </a:endParaRPr>
          </a:p>
          <a:p>
            <a:pPr marL="0" indent="0">
              <a:buNone/>
            </a:pPr>
            <a:endParaRPr lang="en-US" dirty="0">
              <a:latin typeface="+mj-lt"/>
            </a:endParaRPr>
          </a:p>
        </p:txBody>
      </p:sp>
    </p:spTree>
    <p:extLst>
      <p:ext uri="{BB962C8B-B14F-4D97-AF65-F5344CB8AC3E}">
        <p14:creationId xmlns:p14="http://schemas.microsoft.com/office/powerpoint/2010/main" val="2664613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5178" y="266007"/>
            <a:ext cx="10141527" cy="6591993"/>
          </a:xfrm>
        </p:spPr>
        <p:txBody>
          <a:bodyPr>
            <a:normAutofit fontScale="92500" lnSpcReduction="20000"/>
          </a:bodyPr>
          <a:lstStyle/>
          <a:p>
            <a:pPr marL="0" indent="0">
              <a:buNone/>
            </a:pPr>
            <a:r>
              <a:rPr lang="en-US" b="1" dirty="0"/>
              <a:t>The Raven</a:t>
            </a:r>
          </a:p>
          <a:p>
            <a:pPr marL="0" indent="0">
              <a:buNone/>
            </a:pPr>
            <a:r>
              <a:rPr lang="en-US" b="1" dirty="0"/>
              <a:t>BY EDGAR ALLAN POE</a:t>
            </a:r>
          </a:p>
          <a:p>
            <a:pPr marL="0" indent="0">
              <a:buNone/>
            </a:pPr>
            <a:endParaRPr lang="en-US" b="1" dirty="0" smtClean="0"/>
          </a:p>
          <a:p>
            <a:pPr marL="0" indent="0">
              <a:buNone/>
            </a:pPr>
            <a:r>
              <a:rPr lang="en-US" b="1" dirty="0" smtClean="0"/>
              <a:t>Once </a:t>
            </a:r>
            <a:r>
              <a:rPr lang="en-US" b="1" dirty="0"/>
              <a:t>upon a midnight dreary, while I pondered, weak and weary,</a:t>
            </a:r>
          </a:p>
          <a:p>
            <a:pPr marL="0" indent="0">
              <a:buNone/>
            </a:pPr>
            <a:r>
              <a:rPr lang="en-US" b="1" dirty="0"/>
              <a:t>Over many a quaint and curious volume of forgotten lore—</a:t>
            </a:r>
          </a:p>
          <a:p>
            <a:pPr marL="0" indent="0">
              <a:buNone/>
            </a:pPr>
            <a:r>
              <a:rPr lang="en-US" b="1" dirty="0"/>
              <a:t>    While I nodded, nearly napping, suddenly there came a tapping,</a:t>
            </a:r>
          </a:p>
          <a:p>
            <a:pPr marL="0" indent="0">
              <a:buNone/>
            </a:pPr>
            <a:r>
              <a:rPr lang="en-US" b="1" dirty="0"/>
              <a:t>As of some one gently rapping, rapping at my chamber door.</a:t>
            </a:r>
          </a:p>
          <a:p>
            <a:pPr marL="0" indent="0">
              <a:buNone/>
            </a:pPr>
            <a:r>
              <a:rPr lang="en-US" b="1" dirty="0"/>
              <a:t>“</a:t>
            </a:r>
            <a:r>
              <a:rPr lang="en-US" b="1" dirty="0" err="1"/>
              <a:t>’Tis</a:t>
            </a:r>
            <a:r>
              <a:rPr lang="en-US" b="1" dirty="0"/>
              <a:t> some visitor,” I muttered, “tapping at my chamber door—</a:t>
            </a:r>
          </a:p>
          <a:p>
            <a:pPr marL="0" indent="0">
              <a:buNone/>
            </a:pPr>
            <a:r>
              <a:rPr lang="en-US" b="1" dirty="0"/>
              <a:t>            Only this and nothing more</a:t>
            </a:r>
            <a:r>
              <a:rPr lang="en-US" b="1" dirty="0" smtClean="0"/>
              <a:t>.”</a:t>
            </a:r>
          </a:p>
          <a:p>
            <a:pPr marL="0" indent="0">
              <a:buNone/>
            </a:pPr>
            <a:endParaRPr lang="en-US" b="1" dirty="0"/>
          </a:p>
          <a:p>
            <a:pPr marL="0" indent="0">
              <a:buNone/>
            </a:pPr>
            <a:r>
              <a:rPr lang="en-US" b="1" dirty="0"/>
              <a:t> Ah, distinctly I remember it was in the bleak December;</a:t>
            </a:r>
          </a:p>
          <a:p>
            <a:pPr marL="0" indent="0">
              <a:buNone/>
            </a:pPr>
            <a:r>
              <a:rPr lang="en-US" b="1" dirty="0"/>
              <a:t>And each separate dying ember wrought its ghost upon the floor.</a:t>
            </a:r>
          </a:p>
          <a:p>
            <a:pPr marL="0" indent="0">
              <a:buNone/>
            </a:pPr>
            <a:r>
              <a:rPr lang="en-US" b="1" dirty="0"/>
              <a:t>    Eagerly I wished the morrow;—vainly I had sought to borrow</a:t>
            </a:r>
          </a:p>
          <a:p>
            <a:pPr marL="0" indent="0">
              <a:buNone/>
            </a:pPr>
            <a:r>
              <a:rPr lang="en-US" b="1" dirty="0"/>
              <a:t>    From my books surcease of sorrow—sorrow for the lost Lenore—</a:t>
            </a:r>
          </a:p>
          <a:p>
            <a:pPr marL="0" indent="0">
              <a:buNone/>
            </a:pPr>
            <a:r>
              <a:rPr lang="en-US" b="1" dirty="0"/>
              <a:t>For the rare and radiant maiden whom the angels name Lenore—</a:t>
            </a:r>
          </a:p>
          <a:p>
            <a:pPr marL="0" indent="0">
              <a:buNone/>
            </a:pPr>
            <a:r>
              <a:rPr lang="en-US" b="1" dirty="0"/>
              <a:t>            Nameless here for evermore.</a:t>
            </a:r>
            <a:endParaRPr lang="en-US" b="1" dirty="0"/>
          </a:p>
        </p:txBody>
      </p:sp>
    </p:spTree>
    <p:extLst>
      <p:ext uri="{BB962C8B-B14F-4D97-AF65-F5344CB8AC3E}">
        <p14:creationId xmlns:p14="http://schemas.microsoft.com/office/powerpoint/2010/main" val="1970738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32238" y="0"/>
            <a:ext cx="10659761" cy="6858000"/>
          </a:xfrm>
        </p:spPr>
        <p:txBody>
          <a:bodyPr>
            <a:normAutofit/>
          </a:bodyPr>
          <a:lstStyle/>
          <a:p>
            <a:pPr marL="0" indent="0">
              <a:buNone/>
            </a:pPr>
            <a:r>
              <a:rPr lang="en-US" sz="2400" dirty="0" smtClean="0"/>
              <a:t>	</a:t>
            </a:r>
            <a:r>
              <a:rPr lang="en-US" sz="2400" b="1" dirty="0"/>
              <a:t>Between the rose bowls the books were duly set out-a row of nursery quartos opened invitingly each at some gaily </a:t>
            </a:r>
            <a:r>
              <a:rPr lang="en-US" sz="2400" b="1" dirty="0" err="1"/>
              <a:t>coloured</a:t>
            </a:r>
            <a:r>
              <a:rPr lang="en-US" sz="2400" b="1" dirty="0"/>
              <a:t> image of beast or fish or </a:t>
            </a:r>
            <a:r>
              <a:rPr lang="en-US" sz="2400" b="1" dirty="0" smtClean="0"/>
              <a:t>bird…. </a:t>
            </a:r>
          </a:p>
          <a:p>
            <a:pPr marL="0" indent="0">
              <a:buNone/>
            </a:pPr>
            <a:r>
              <a:rPr lang="en-US" sz="2400" b="1" dirty="0" smtClean="0"/>
              <a:t>	The babies … began to crawl towards those clusters of sleek </a:t>
            </a:r>
            <a:r>
              <a:rPr lang="en-US" sz="2400" b="1" dirty="0" err="1" smtClean="0"/>
              <a:t>colours</a:t>
            </a:r>
            <a:r>
              <a:rPr lang="en-US" sz="2400" b="1" dirty="0" smtClean="0"/>
              <a:t>, those shapes so gay and brilliant on the white pages. As they approached, the sun came out of a momentary eclipse behind a cloud. The roses flamed up as though with a sudden passion from within; a new and profound </a:t>
            </a:r>
            <a:r>
              <a:rPr lang="en-US" sz="2400" b="1" dirty="0" err="1" smtClean="0"/>
              <a:t>signficance</a:t>
            </a:r>
            <a:r>
              <a:rPr lang="en-US" sz="2400" b="1" dirty="0" smtClean="0"/>
              <a:t> seemed to suffuse the shining pages of the books. From the ranks of the crawling babies came little squeals of excitement, gurgles and </a:t>
            </a:r>
            <a:r>
              <a:rPr lang="en-US" sz="2400" b="1" dirty="0" err="1" smtClean="0"/>
              <a:t>twitterings</a:t>
            </a:r>
            <a:r>
              <a:rPr lang="en-US" sz="2400" b="1" dirty="0" smtClean="0"/>
              <a:t> of pleasure. </a:t>
            </a:r>
          </a:p>
          <a:p>
            <a:pPr marL="0" indent="0">
              <a:buNone/>
            </a:pPr>
            <a:r>
              <a:rPr lang="en-US" sz="2400" b="1" dirty="0" smtClean="0"/>
              <a:t>	The Director rubbed his hands. “Excellent!” he said. “It might almost have been done on purpose.” </a:t>
            </a:r>
          </a:p>
          <a:p>
            <a:pPr marL="0" indent="0">
              <a:buNone/>
            </a:pPr>
            <a:r>
              <a:rPr lang="en-US" sz="2400" b="1" dirty="0" smtClean="0"/>
              <a:t>	The swiftest crawlers were already at their goal. Small hands reached out uncertainly, touched, grasped, </a:t>
            </a:r>
            <a:r>
              <a:rPr lang="en-US" sz="2400" b="1" dirty="0" err="1" smtClean="0"/>
              <a:t>unpetaling</a:t>
            </a:r>
            <a:r>
              <a:rPr lang="en-US" sz="2400" b="1" dirty="0" smtClean="0"/>
              <a:t> the transfigured roses, crumpling the illuminated pages of the books. The Director waited until all were happily busy. Then, “Watch carefully,” he said. And, lifting his hand, he gave the signal. </a:t>
            </a:r>
          </a:p>
          <a:p>
            <a:pPr marL="0" indent="0">
              <a:buNone/>
            </a:pPr>
            <a:endParaRPr lang="en-US" sz="2400" dirty="0"/>
          </a:p>
        </p:txBody>
      </p:sp>
    </p:spTree>
    <p:extLst>
      <p:ext uri="{BB962C8B-B14F-4D97-AF65-F5344CB8AC3E}">
        <p14:creationId xmlns:p14="http://schemas.microsoft.com/office/powerpoint/2010/main" val="3552072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054443" y="0"/>
            <a:ext cx="11137556" cy="6858000"/>
          </a:xfrm>
        </p:spPr>
        <p:txBody>
          <a:bodyPr>
            <a:normAutofit fontScale="92500"/>
          </a:bodyPr>
          <a:lstStyle/>
          <a:p>
            <a:pPr marL="0" indent="0">
              <a:buNone/>
            </a:pPr>
            <a:r>
              <a:rPr lang="en-US" sz="2800" b="1" dirty="0"/>
              <a:t>	</a:t>
            </a:r>
            <a:r>
              <a:rPr lang="en-US" sz="2800" b="1" dirty="0" smtClean="0"/>
              <a:t>The </a:t>
            </a:r>
            <a:r>
              <a:rPr lang="en-US" sz="2800" b="1" dirty="0"/>
              <a:t>Head Nurse, who was standing by a switchboard at the other end of the room, pressed down a little lever. </a:t>
            </a:r>
            <a:endParaRPr lang="en-US" sz="2800" b="1" dirty="0" smtClean="0"/>
          </a:p>
          <a:p>
            <a:pPr marL="0" indent="0">
              <a:buNone/>
            </a:pPr>
            <a:r>
              <a:rPr lang="en-US" sz="2800" b="1" dirty="0"/>
              <a:t>	</a:t>
            </a:r>
            <a:r>
              <a:rPr lang="en-US" sz="2800" b="1" dirty="0" smtClean="0"/>
              <a:t>There </a:t>
            </a:r>
            <a:r>
              <a:rPr lang="en-US" sz="2800" b="1" dirty="0"/>
              <a:t>was a violent explosion. Shriller and ever shriller, a siren shrieked. Alarm bells maddeningly sounded. </a:t>
            </a:r>
            <a:endParaRPr lang="en-US" sz="2800" b="1" dirty="0" smtClean="0"/>
          </a:p>
          <a:p>
            <a:pPr marL="0" indent="0">
              <a:buNone/>
            </a:pPr>
            <a:r>
              <a:rPr lang="en-US" sz="2800" b="1" dirty="0"/>
              <a:t>	</a:t>
            </a:r>
            <a:r>
              <a:rPr lang="en-US" sz="2800" b="1" dirty="0" smtClean="0"/>
              <a:t>The </a:t>
            </a:r>
            <a:r>
              <a:rPr lang="en-US" sz="2800" b="1" dirty="0"/>
              <a:t>children started, screamed; their faces were distorted with terror. </a:t>
            </a:r>
            <a:endParaRPr lang="en-US" sz="2800" b="1" dirty="0" smtClean="0"/>
          </a:p>
          <a:p>
            <a:pPr marL="0" indent="0">
              <a:buNone/>
            </a:pPr>
            <a:r>
              <a:rPr lang="en-US" sz="2800" b="1" dirty="0"/>
              <a:t>	</a:t>
            </a:r>
            <a:r>
              <a:rPr lang="en-US" sz="2800" b="1" dirty="0" smtClean="0"/>
              <a:t>“</a:t>
            </a:r>
            <a:r>
              <a:rPr lang="en-US" sz="2800" b="1" dirty="0"/>
              <a:t>And now,” the Director shouted (for the noise was deafening), “now we proceed to rub in the lesson with a mild electric shock.” </a:t>
            </a:r>
            <a:endParaRPr lang="en-US" sz="2800" b="1" dirty="0" smtClean="0"/>
          </a:p>
          <a:p>
            <a:pPr marL="0" indent="0">
              <a:buNone/>
            </a:pPr>
            <a:r>
              <a:rPr lang="en-US" sz="2800" b="1" dirty="0"/>
              <a:t>	</a:t>
            </a:r>
            <a:r>
              <a:rPr lang="en-US" sz="2800" b="1" dirty="0" smtClean="0"/>
              <a:t>He </a:t>
            </a:r>
            <a:r>
              <a:rPr lang="en-US" sz="2800" b="1" dirty="0"/>
              <a:t>waved his hand again, and the Head Nurse pressed a second lever. The screaming of the babies suddenly changed its tone. There was something desperate, almost insane, about the sharp spasmodic yelps to which they now gave utterance. Their little bodies twitched and stiffened; their limbs moved jerkily as if to the tug of unseen wires</a:t>
            </a:r>
            <a:r>
              <a:rPr lang="en-US" sz="2800" b="1" dirty="0" smtClean="0"/>
              <a:t>.</a:t>
            </a:r>
          </a:p>
          <a:p>
            <a:pPr marL="0" indent="0">
              <a:buNone/>
            </a:pPr>
            <a:endParaRPr lang="en-US" sz="2400" b="1" dirty="0"/>
          </a:p>
          <a:p>
            <a:pPr marL="0" indent="0" algn="ctr">
              <a:buNone/>
            </a:pPr>
            <a:r>
              <a:rPr lang="en-US" sz="4000" b="1" i="1" dirty="0"/>
              <a:t>What is the mood of this </a:t>
            </a:r>
            <a:r>
              <a:rPr lang="en-US" sz="4000" b="1" i="1" dirty="0" smtClean="0"/>
              <a:t>passage</a:t>
            </a:r>
            <a:r>
              <a:rPr lang="en-US" sz="4000" b="1" i="1" dirty="0"/>
              <a:t>?</a:t>
            </a:r>
            <a:endParaRPr lang="en-US" sz="1200" b="1" i="1" dirty="0"/>
          </a:p>
        </p:txBody>
      </p:sp>
    </p:spTree>
    <p:extLst>
      <p:ext uri="{BB962C8B-B14F-4D97-AF65-F5344CB8AC3E}">
        <p14:creationId xmlns:p14="http://schemas.microsoft.com/office/powerpoint/2010/main" val="2430345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89810" y="0"/>
            <a:ext cx="11502189" cy="6858000"/>
          </a:xfrm>
        </p:spPr>
        <p:txBody>
          <a:bodyPr>
            <a:normAutofit lnSpcReduction="10000"/>
          </a:bodyPr>
          <a:lstStyle/>
          <a:p>
            <a:pPr marL="0" indent="0">
              <a:buNone/>
            </a:pPr>
            <a:r>
              <a:rPr lang="en-US" sz="2400" b="1" dirty="0"/>
              <a:t>	</a:t>
            </a:r>
            <a:r>
              <a:rPr lang="en-US" sz="2800" b="1" dirty="0" smtClean="0"/>
              <a:t>The </a:t>
            </a:r>
            <a:r>
              <a:rPr lang="en-US" sz="2800" b="1" dirty="0"/>
              <a:t>Head Nurse, who was standing by a switchboard at the other end of the room, pressed down a little lever. </a:t>
            </a:r>
            <a:endParaRPr lang="en-US" sz="2800" b="1" dirty="0" smtClean="0"/>
          </a:p>
          <a:p>
            <a:pPr marL="0" indent="0">
              <a:buNone/>
            </a:pPr>
            <a:r>
              <a:rPr lang="en-US" sz="2800" b="1" dirty="0"/>
              <a:t>	</a:t>
            </a:r>
            <a:r>
              <a:rPr lang="en-US" sz="2800" b="1" dirty="0" smtClean="0"/>
              <a:t>There </a:t>
            </a:r>
            <a:r>
              <a:rPr lang="en-US" sz="2800" b="1" dirty="0"/>
              <a:t>was a </a:t>
            </a:r>
            <a:r>
              <a:rPr lang="en-US" sz="2800" b="1" dirty="0">
                <a:ln>
                  <a:solidFill>
                    <a:srgbClr val="FF0000"/>
                  </a:solidFill>
                </a:ln>
                <a:solidFill>
                  <a:srgbClr val="002060"/>
                </a:solidFill>
              </a:rPr>
              <a:t>violent explosion</a:t>
            </a:r>
            <a:r>
              <a:rPr lang="en-US" sz="2800" b="1" dirty="0"/>
              <a:t>. </a:t>
            </a:r>
            <a:r>
              <a:rPr lang="en-US" sz="2800" b="1" dirty="0">
                <a:solidFill>
                  <a:srgbClr val="FF0000"/>
                </a:solidFill>
              </a:rPr>
              <a:t>Shriller and ever shriller, a siren shrieked. Alarm bells maddeningly sounded</a:t>
            </a:r>
            <a:r>
              <a:rPr lang="en-US" sz="2800" b="1" dirty="0"/>
              <a:t>. </a:t>
            </a:r>
            <a:endParaRPr lang="en-US" sz="2800" b="1" dirty="0" smtClean="0"/>
          </a:p>
          <a:p>
            <a:pPr marL="0" indent="0">
              <a:buNone/>
            </a:pPr>
            <a:r>
              <a:rPr lang="en-US" sz="2800" b="1" dirty="0"/>
              <a:t>	</a:t>
            </a:r>
            <a:r>
              <a:rPr lang="en-US" sz="2800" b="1" dirty="0" smtClean="0"/>
              <a:t>The </a:t>
            </a:r>
            <a:r>
              <a:rPr lang="en-US" sz="2800" b="1" dirty="0"/>
              <a:t>children started, screamed; their </a:t>
            </a:r>
            <a:r>
              <a:rPr lang="en-US" sz="2800" b="1" dirty="0">
                <a:ln>
                  <a:solidFill>
                    <a:srgbClr val="FF0000"/>
                  </a:solidFill>
                </a:ln>
                <a:solidFill>
                  <a:srgbClr val="002060"/>
                </a:solidFill>
              </a:rPr>
              <a:t>faces were distorted with terror</a:t>
            </a:r>
            <a:r>
              <a:rPr lang="en-US" sz="2800" b="1" dirty="0"/>
              <a:t>. </a:t>
            </a:r>
            <a:endParaRPr lang="en-US" sz="2800" b="1" dirty="0" smtClean="0"/>
          </a:p>
          <a:p>
            <a:pPr marL="0" indent="0">
              <a:buNone/>
            </a:pPr>
            <a:r>
              <a:rPr lang="en-US" sz="2800" b="1" dirty="0"/>
              <a:t>	</a:t>
            </a:r>
            <a:r>
              <a:rPr lang="en-US" sz="2800" b="1" dirty="0" smtClean="0"/>
              <a:t>“</a:t>
            </a:r>
            <a:r>
              <a:rPr lang="en-US" sz="2800" b="1" dirty="0"/>
              <a:t>And now,” the Director shouted (for the noise was deafening), “now we proceed to rub in the lesson with a </a:t>
            </a:r>
            <a:r>
              <a:rPr lang="en-US" sz="2800" b="1" dirty="0">
                <a:ln>
                  <a:solidFill>
                    <a:srgbClr val="FF0000"/>
                  </a:solidFill>
                </a:ln>
                <a:solidFill>
                  <a:srgbClr val="002060"/>
                </a:solidFill>
              </a:rPr>
              <a:t>mild electric shock</a:t>
            </a:r>
            <a:r>
              <a:rPr lang="en-US" sz="2800" b="1" dirty="0"/>
              <a:t>.” </a:t>
            </a:r>
            <a:endParaRPr lang="en-US" sz="2800" b="1" dirty="0" smtClean="0"/>
          </a:p>
          <a:p>
            <a:pPr marL="0" indent="0">
              <a:buNone/>
            </a:pPr>
            <a:r>
              <a:rPr lang="en-US" sz="2800" b="1" dirty="0"/>
              <a:t>	</a:t>
            </a:r>
            <a:r>
              <a:rPr lang="en-US" sz="2800" b="1" dirty="0" smtClean="0"/>
              <a:t>He </a:t>
            </a:r>
            <a:r>
              <a:rPr lang="en-US" sz="2800" b="1" dirty="0"/>
              <a:t>waved his hand again, and the Head Nurse pressed a second lever. The </a:t>
            </a:r>
            <a:r>
              <a:rPr lang="en-US" sz="2800" b="1" dirty="0">
                <a:solidFill>
                  <a:srgbClr val="FF0000"/>
                </a:solidFill>
              </a:rPr>
              <a:t>screaming of the babies</a:t>
            </a:r>
            <a:r>
              <a:rPr lang="en-US" sz="2800" b="1" dirty="0"/>
              <a:t> suddenly changed its tone. There was something </a:t>
            </a:r>
            <a:r>
              <a:rPr lang="en-US" sz="2800" b="1" dirty="0">
                <a:solidFill>
                  <a:srgbClr val="FF0000"/>
                </a:solidFill>
              </a:rPr>
              <a:t>desperate, almost </a:t>
            </a:r>
            <a:r>
              <a:rPr lang="en-US" sz="2800" b="1" dirty="0">
                <a:ln>
                  <a:solidFill>
                    <a:srgbClr val="FF0000"/>
                  </a:solidFill>
                </a:ln>
                <a:solidFill>
                  <a:srgbClr val="002060"/>
                </a:solidFill>
              </a:rPr>
              <a:t>insane</a:t>
            </a:r>
            <a:r>
              <a:rPr lang="en-US" sz="2800" b="1" dirty="0">
                <a:solidFill>
                  <a:srgbClr val="FF0000"/>
                </a:solidFill>
              </a:rPr>
              <a:t>, about the sharp spasmodic yelps</a:t>
            </a:r>
            <a:r>
              <a:rPr lang="en-US" sz="2800" b="1" dirty="0"/>
              <a:t> to which they now gave utterance. </a:t>
            </a:r>
            <a:r>
              <a:rPr lang="en-US" sz="2800" b="1" dirty="0">
                <a:solidFill>
                  <a:srgbClr val="FF0000"/>
                </a:solidFill>
              </a:rPr>
              <a:t>Their little bodies twitched and stiffened; their limbs moved jerkily as if to the tug of unseen wires</a:t>
            </a:r>
            <a:r>
              <a:rPr lang="en-US" sz="2800" b="1" dirty="0" smtClean="0"/>
              <a:t>.</a:t>
            </a:r>
          </a:p>
          <a:p>
            <a:pPr marL="0" indent="0">
              <a:buNone/>
            </a:pPr>
            <a:endParaRPr lang="en-US" sz="2400" b="1" dirty="0"/>
          </a:p>
          <a:p>
            <a:pPr marL="0" indent="0" algn="ctr">
              <a:buNone/>
            </a:pPr>
            <a:r>
              <a:rPr lang="en-US" sz="3600" b="1" i="1" dirty="0">
                <a:solidFill>
                  <a:schemeClr val="tx1"/>
                </a:solidFill>
              </a:rPr>
              <a:t>Mood </a:t>
            </a:r>
            <a:r>
              <a:rPr lang="en-US" sz="3600" i="1" dirty="0">
                <a:solidFill>
                  <a:schemeClr val="tx1"/>
                </a:solidFill>
              </a:rPr>
              <a:t>through</a:t>
            </a:r>
            <a:r>
              <a:rPr lang="en-US" sz="3600" b="1" i="1" dirty="0">
                <a:solidFill>
                  <a:schemeClr val="tx1"/>
                </a:solidFill>
              </a:rPr>
              <a:t> </a:t>
            </a:r>
            <a:r>
              <a:rPr lang="en-US" sz="3600" b="1" i="1" dirty="0">
                <a:ln>
                  <a:solidFill>
                    <a:srgbClr val="FF0000"/>
                  </a:solidFill>
                </a:ln>
                <a:solidFill>
                  <a:srgbClr val="002060"/>
                </a:solidFill>
              </a:rPr>
              <a:t>word choice </a:t>
            </a:r>
            <a:r>
              <a:rPr lang="en-US" sz="3600" b="1" i="1" dirty="0">
                <a:solidFill>
                  <a:schemeClr val="tx1"/>
                </a:solidFill>
              </a:rPr>
              <a:t>+</a:t>
            </a:r>
            <a:r>
              <a:rPr lang="en-US" sz="3600" b="1" i="1" dirty="0">
                <a:solidFill>
                  <a:srgbClr val="00B050"/>
                </a:solidFill>
              </a:rPr>
              <a:t> </a:t>
            </a:r>
            <a:r>
              <a:rPr lang="en-US" sz="3600" b="1" i="1" dirty="0" smtClean="0">
                <a:solidFill>
                  <a:srgbClr val="FF0000"/>
                </a:solidFill>
              </a:rPr>
              <a:t>imagery</a:t>
            </a:r>
            <a:endParaRPr lang="en-US" sz="3600" b="1" dirty="0">
              <a:solidFill>
                <a:srgbClr val="FF0000"/>
              </a:solidFill>
            </a:endParaRPr>
          </a:p>
        </p:txBody>
      </p:sp>
    </p:spTree>
    <p:extLst>
      <p:ext uri="{BB962C8B-B14F-4D97-AF65-F5344CB8AC3E}">
        <p14:creationId xmlns:p14="http://schemas.microsoft.com/office/powerpoint/2010/main" val="208756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560173"/>
            <a:ext cx="10350843" cy="5947719"/>
          </a:xfrm>
        </p:spPr>
        <p:txBody>
          <a:bodyPr>
            <a:normAutofit/>
          </a:bodyPr>
          <a:lstStyle/>
          <a:p>
            <a:pPr marL="0" indent="0">
              <a:buNone/>
            </a:pPr>
            <a:r>
              <a:rPr lang="en-US" sz="3900" b="1" dirty="0">
                <a:solidFill>
                  <a:srgbClr val="00B0F0"/>
                </a:solidFill>
              </a:rPr>
              <a:t>Tone</a:t>
            </a:r>
            <a:r>
              <a:rPr lang="en-US" sz="3900" dirty="0"/>
              <a:t> is the </a:t>
            </a:r>
            <a:r>
              <a:rPr lang="en-US" sz="3900" b="1" dirty="0"/>
              <a:t>writer’s attitude</a:t>
            </a:r>
            <a:r>
              <a:rPr lang="en-US" sz="3900" dirty="0"/>
              <a:t> about a subject or </a:t>
            </a:r>
            <a:r>
              <a:rPr lang="en-US" sz="4000" dirty="0"/>
              <a:t>theme</a:t>
            </a:r>
            <a:r>
              <a:rPr lang="en-US" sz="3900" dirty="0"/>
              <a:t>.  </a:t>
            </a:r>
            <a:endParaRPr lang="en-US" sz="3900" dirty="0" smtClean="0"/>
          </a:p>
          <a:p>
            <a:pPr marL="0" indent="0">
              <a:buNone/>
            </a:pPr>
            <a:endParaRPr lang="en-US" sz="3900" dirty="0" smtClean="0"/>
          </a:p>
          <a:p>
            <a:pPr marL="0" indent="0">
              <a:buNone/>
            </a:pPr>
            <a:r>
              <a:rPr lang="en-US" sz="3900" b="1" dirty="0" smtClean="0">
                <a:solidFill>
                  <a:schemeClr val="accent1"/>
                </a:solidFill>
              </a:rPr>
              <a:t>Tone</a:t>
            </a:r>
            <a:r>
              <a:rPr lang="en-US" sz="3900" dirty="0" smtClean="0"/>
              <a:t> is created by the </a:t>
            </a:r>
            <a:r>
              <a:rPr lang="en-US" sz="3900" dirty="0"/>
              <a:t>way the author uses (1) word-choice [diction], (2) </a:t>
            </a:r>
            <a:r>
              <a:rPr lang="en-US" sz="3900" b="1" dirty="0">
                <a:solidFill>
                  <a:srgbClr val="00B050"/>
                </a:solidFill>
              </a:rPr>
              <a:t>imagery</a:t>
            </a:r>
            <a:r>
              <a:rPr lang="en-US" sz="3900" dirty="0"/>
              <a:t>, (3) </a:t>
            </a:r>
            <a:r>
              <a:rPr lang="en-US" sz="3900" dirty="0" smtClean="0"/>
              <a:t>style*, </a:t>
            </a:r>
            <a:r>
              <a:rPr lang="en-US" sz="3900" dirty="0"/>
              <a:t>(4) </a:t>
            </a:r>
            <a:r>
              <a:rPr lang="en-US" sz="3900" dirty="0" smtClean="0"/>
              <a:t>perspective (</a:t>
            </a:r>
            <a:r>
              <a:rPr lang="en-US" sz="3900" b="1" u="sng" dirty="0" smtClean="0"/>
              <a:t>narration</a:t>
            </a:r>
            <a:r>
              <a:rPr lang="en-US" sz="3900" dirty="0" smtClean="0"/>
              <a:t>), (5) </a:t>
            </a:r>
            <a:r>
              <a:rPr lang="en-US" sz="3900" b="1" dirty="0" smtClean="0">
                <a:solidFill>
                  <a:schemeClr val="accent3"/>
                </a:solidFill>
              </a:rPr>
              <a:t>Mood</a:t>
            </a:r>
            <a:r>
              <a:rPr lang="en-US" sz="3900" dirty="0" smtClean="0"/>
              <a:t>, and (6) topic. </a:t>
            </a:r>
            <a:endParaRPr lang="en-US" sz="3900" dirty="0"/>
          </a:p>
          <a:p>
            <a:pPr marL="0" lvl="1" indent="0">
              <a:spcBef>
                <a:spcPts val="1000"/>
              </a:spcBef>
              <a:buNone/>
            </a:pPr>
            <a:endParaRPr lang="en-US" sz="3400" dirty="0" smtClean="0">
              <a:solidFill>
                <a:schemeClr val="tx1"/>
              </a:solidFill>
              <a:latin typeface="+mj-lt"/>
            </a:endParaRPr>
          </a:p>
          <a:p>
            <a:pPr marL="0" lvl="1" indent="0">
              <a:spcBef>
                <a:spcPts val="1000"/>
              </a:spcBef>
              <a:buNone/>
            </a:pPr>
            <a:r>
              <a:rPr lang="en-US" sz="3400" dirty="0" smtClean="0">
                <a:latin typeface="+mj-lt"/>
              </a:rPr>
              <a:t>*Style: literary devices</a:t>
            </a:r>
            <a:endParaRPr lang="en-US" sz="3400" dirty="0">
              <a:solidFill>
                <a:schemeClr val="tx1"/>
              </a:solidFill>
              <a:latin typeface="+mj-lt"/>
            </a:endParaRPr>
          </a:p>
          <a:p>
            <a:pPr marL="0" indent="0">
              <a:buNone/>
            </a:pPr>
            <a:endParaRPr lang="en-US" dirty="0">
              <a:latin typeface="+mj-lt"/>
            </a:endParaRPr>
          </a:p>
        </p:txBody>
      </p:sp>
    </p:spTree>
    <p:extLst>
      <p:ext uri="{BB962C8B-B14F-4D97-AF65-F5344CB8AC3E}">
        <p14:creationId xmlns:p14="http://schemas.microsoft.com/office/powerpoint/2010/main" val="2214413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328</TotalTime>
  <Words>427</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Corbel</vt:lpstr>
      <vt:lpstr>Parallax</vt:lpstr>
      <vt:lpstr>March 27-31 Tentative Agenda</vt:lpstr>
      <vt:lpstr>How has Animal Farm changed since Napoleon took over?</vt:lpstr>
      <vt:lpstr>Journal 10: Changes on Animal Farm as told by Tone and Mood.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WRITE A THESIS: HOW HAS THE MOOD ON ANIMAL FARM CHANGED SINCE NAPOLEON TOOK POWER?</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30: Changes on Animal Farm as told by Tone and Mood.</dc:title>
  <dc:creator>Smith, Kyle    SHS - Staff</dc:creator>
  <cp:lastModifiedBy>Smith, Kyle    SHS - Staff</cp:lastModifiedBy>
  <cp:revision>19</cp:revision>
  <cp:lastPrinted>2017-10-20T18:04:19Z</cp:lastPrinted>
  <dcterms:created xsi:type="dcterms:W3CDTF">2017-03-27T14:48:24Z</dcterms:created>
  <dcterms:modified xsi:type="dcterms:W3CDTF">2017-10-20T19:58:06Z</dcterms:modified>
</cp:coreProperties>
</file>