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9" r:id="rId15"/>
    <p:sldId id="270" r:id="rId16"/>
    <p:sldId id="274" r:id="rId17"/>
    <p:sldId id="271" r:id="rId18"/>
    <p:sldId id="272" r:id="rId19"/>
    <p:sldId id="273" r:id="rId20"/>
    <p:sldId id="277" r:id="rId21"/>
    <p:sldId id="278" r:id="rId22"/>
    <p:sldId id="280" r:id="rId23"/>
    <p:sldId id="279" r:id="rId24"/>
    <p:sldId id="281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109" d="100"/>
          <a:sy n="109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91C5C-66D9-4EDA-9ED7-0DAD54A063D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DF47B8-4B87-4111-BA78-70E3E97D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3656D-B3E2-4788-B560-6689ACC9DED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92EC1-2C52-400E-A09A-AB414D5D6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2EC1-2C52-400E-A09A-AB414D5D6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https://daily.jstor.org/origin-myths-behind-disneys-moana/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2EC1-2C52-400E-A09A-AB414D5D60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http://www.planetary.org/blogs/guest-blogs/2017/20171122-moana-polynesian-navigation.html </a:t>
            </a:r>
          </a:p>
          <a:p>
            <a:r>
              <a:rPr lang="en-US" dirty="0" smtClean="0"/>
              <a:t>https://daily.jstor.org/origin-myths-behind-disneys-moana/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2EC1-2C52-400E-A09A-AB414D5D60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3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https://www.smithsonianmag.com/smithsonian-institution/how-story-moana-and-maui-holds-against-cultural-truths-180961258/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2EC1-2C52-400E-A09A-AB414D5D60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7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7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4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E519-47F3-4E5D-BEB5-60244420B1C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4EF9B-03ED-469A-AEFE-E6930CDB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66BF-C879-4EA1-A7A0-0193DB4E55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B8D3-DEDC-4C15-B7FF-CBCDD0A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79DijItQXM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noJii5PJV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5d2Zh318k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Journal #18: </a:t>
            </a:r>
            <a:r>
              <a:rPr lang="en-US" dirty="0" smtClean="0">
                <a:latin typeface="Georgia" pitchFamily="18" charset="0"/>
              </a:rPr>
              <a:t>Oral Tradition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Georgia" pitchFamily="18" charset="0"/>
              </a:rPr>
              <a:t>Learning Targets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Students will be able to define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Students </a:t>
            </a:r>
            <a:r>
              <a:rPr lang="en-US" dirty="0">
                <a:latin typeface="Georgia" pitchFamily="18" charset="0"/>
              </a:rPr>
              <a:t>will be able to define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idiom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and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Georgia" pitchFamily="18" charset="0"/>
              </a:rPr>
              <a:t>Students will be able to explain what various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mean in </a:t>
            </a:r>
            <a:r>
              <a:rPr lang="en-US" i="1" dirty="0" smtClean="0">
                <a:latin typeface="Georgia" pitchFamily="18" charset="0"/>
              </a:rPr>
              <a:t>Things Fall Apart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endParaRPr lang="en-US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itchFamily="18" charset="0"/>
              </a:rPr>
              <a:t>a short saying that describes a universal truth for the people who say </a:t>
            </a:r>
            <a:r>
              <a:rPr lang="en-US" dirty="0" smtClean="0">
                <a:latin typeface="Georgia" pitchFamily="18" charset="0"/>
              </a:rPr>
              <a:t>it; preserved through </a:t>
            </a:r>
            <a:r>
              <a:rPr lang="en-US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Can you think of any examples of a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</a:t>
            </a:r>
            <a:r>
              <a:rPr lang="en-US" dirty="0" smtClean="0">
                <a:latin typeface="Georgia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What kind of knowledge is a universal truth?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Examples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“The early bird catches the worm.”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“Two wrongs don’t make a right.”</a:t>
            </a:r>
          </a:p>
          <a:p>
            <a:pPr marL="0" indent="0">
              <a:buNone/>
            </a:pPr>
            <a:endParaRPr lang="en-US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“He who smelt it, dealt it.”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“People who live in glass houses shouldn’t throw stones.”</a:t>
            </a:r>
          </a:p>
          <a:p>
            <a:pPr marL="0" indent="0">
              <a:buNone/>
            </a:pPr>
            <a:endParaRPr lang="en-US" i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itchFamily="18" charset="0"/>
              </a:rPr>
              <a:t>What kind of knowledge is a universal </a:t>
            </a:r>
            <a:r>
              <a:rPr lang="en-US" dirty="0" smtClean="0">
                <a:latin typeface="Georgia" pitchFamily="18" charset="0"/>
              </a:rPr>
              <a:t>truth is contained in these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 smtClean="0">
                <a:latin typeface="Georgia" pitchFamily="18" charset="0"/>
              </a:rPr>
              <a:t>?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Idioms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 short </a:t>
            </a:r>
            <a:r>
              <a:rPr lang="en-US" dirty="0" smtClean="0">
                <a:latin typeface="Georgia" panose="02040502050405020303" pitchFamily="18" charset="0"/>
              </a:rPr>
              <a:t>phrase, </a:t>
            </a:r>
            <a:r>
              <a:rPr lang="en-US" dirty="0">
                <a:latin typeface="Georgia" panose="02040502050405020303" pitchFamily="18" charset="0"/>
              </a:rPr>
              <a:t>established by </a:t>
            </a:r>
            <a:r>
              <a:rPr lang="en-US" dirty="0" smtClean="0">
                <a:latin typeface="Georgia" panose="02040502050405020303" pitchFamily="18" charset="0"/>
              </a:rPr>
              <a:t>use within a culture, which </a:t>
            </a:r>
            <a:r>
              <a:rPr lang="en-US" dirty="0">
                <a:latin typeface="Georgia" panose="02040502050405020303" pitchFamily="18" charset="0"/>
              </a:rPr>
              <a:t>h</a:t>
            </a:r>
            <a:r>
              <a:rPr lang="en-US" dirty="0" smtClean="0">
                <a:latin typeface="Georgia" panose="02040502050405020303" pitchFamily="18" charset="0"/>
              </a:rPr>
              <a:t>as a </a:t>
            </a:r>
            <a:r>
              <a:rPr lang="en-US" dirty="0">
                <a:latin typeface="Georgia" panose="02040502050405020303" pitchFamily="18" charset="0"/>
              </a:rPr>
              <a:t>static figurative </a:t>
            </a:r>
            <a:r>
              <a:rPr lang="en-US" dirty="0" smtClean="0">
                <a:latin typeface="Georgia" panose="02040502050405020303" pitchFamily="18" charset="0"/>
              </a:rPr>
              <a:t>meaning.  To understand an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idiom</a:t>
            </a:r>
            <a:r>
              <a:rPr lang="en-US" dirty="0" smtClean="0">
                <a:latin typeface="Georgia" panose="02040502050405020303" pitchFamily="18" charset="0"/>
              </a:rPr>
              <a:t> a person needs to know what it means because generally they make no sense.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itchFamily="18" charset="0"/>
              </a:rPr>
              <a:t>Can you think of any examples of </a:t>
            </a:r>
            <a:r>
              <a:rPr lang="en-US" dirty="0" smtClean="0">
                <a:latin typeface="Georgia" pitchFamily="18" charset="0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idiom</a:t>
            </a:r>
            <a:r>
              <a:rPr lang="en-US" dirty="0" smtClean="0">
                <a:latin typeface="Georgia" pitchFamily="18" charset="0"/>
              </a:rPr>
              <a:t>?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  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Idioms</a:t>
            </a:r>
            <a:r>
              <a:rPr lang="en-US" dirty="0" smtClean="0"/>
              <a:t>: Examples</a:t>
            </a:r>
            <a:endParaRPr lang="en-US" dirty="0"/>
          </a:p>
        </p:txBody>
      </p:sp>
      <p:pic>
        <p:nvPicPr>
          <p:cNvPr id="2050" name="Picture 2" descr="https://s-media-cache-ak0.pinimg.com/originals/98/b8/d6/98b8d6df0d66602880697b71555c2d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66" y="1143000"/>
            <a:ext cx="4859467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Idioms</a:t>
            </a:r>
            <a:r>
              <a:rPr lang="en-US" dirty="0" smtClean="0"/>
              <a:t>: Examples</a:t>
            </a:r>
            <a:endParaRPr lang="en-US" dirty="0"/>
          </a:p>
        </p:txBody>
      </p:sp>
      <p:pic>
        <p:nvPicPr>
          <p:cNvPr id="3074" name="Picture 2" descr="http://lowres.jantoo.com/banking-money-luxury_cars-cars-autos-arm-cost_an_arm_and_a_leg-36533018_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8" y="762000"/>
            <a:ext cx="5257800" cy="59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ana polynesi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9"/>
          <a:stretch/>
        </p:blipFill>
        <p:spPr bwMode="auto">
          <a:xfrm>
            <a:off x="6019800" y="3545752"/>
            <a:ext cx="2938063" cy="31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 smtClean="0">
                <a:latin typeface="Georgia" panose="02040502050405020303" pitchFamily="18" charset="0"/>
              </a:rPr>
              <a:t> and Disney’s </a:t>
            </a:r>
            <a:r>
              <a:rPr lang="en-US" i="1" dirty="0">
                <a:latin typeface="Georgia" panose="02040502050405020303" pitchFamily="18" charset="0"/>
              </a:rPr>
              <a:t>Moana</a:t>
            </a:r>
            <a:br>
              <a:rPr lang="en-US" i="1" dirty="0">
                <a:latin typeface="Georgia" panose="02040502050405020303" pitchFamily="18" charset="0"/>
              </a:rPr>
            </a:br>
            <a:r>
              <a:rPr lang="en-US" sz="2000" i="1" dirty="0">
                <a:latin typeface="Georgia" panose="02040502050405020303" pitchFamily="18" charset="0"/>
                <a:hlinkClick r:id="rId4"/>
              </a:rPr>
              <a:t>https://</a:t>
            </a:r>
            <a:r>
              <a:rPr lang="en-US" sz="2000" i="1" dirty="0" smtClean="0">
                <a:latin typeface="Georgia" panose="02040502050405020303" pitchFamily="18" charset="0"/>
                <a:hlinkClick r:id="rId4"/>
              </a:rPr>
              <a:t>www.youtube.com/watch?v=79DijItQXMM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How are oral traditions, proverbs, idioms, myths, or folktales present?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eorgia" panose="02040502050405020303" pitchFamily="18" charset="0"/>
              </a:rPr>
              <a:t>What </a:t>
            </a:r>
            <a:r>
              <a:rPr lang="en-US" sz="2800" dirty="0">
                <a:latin typeface="Georgia" panose="02040502050405020303" pitchFamily="18" charset="0"/>
              </a:rPr>
              <a:t>is important to the </a:t>
            </a:r>
            <a:r>
              <a:rPr lang="en-US" sz="2800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sz="2800" dirty="0">
                <a:latin typeface="Georgia" panose="02040502050405020303" pitchFamily="18" charset="0"/>
              </a:rPr>
              <a:t> of </a:t>
            </a:r>
            <a:r>
              <a:rPr lang="en-US" sz="2800" dirty="0" smtClean="0">
                <a:latin typeface="Georgia" panose="02040502050405020303" pitchFamily="18" charset="0"/>
              </a:rPr>
              <a:t>Polynesian people? (</a:t>
            </a:r>
            <a:r>
              <a:rPr lang="en-US" sz="2800" u="sng" dirty="0" smtClean="0">
                <a:latin typeface="Georgia" panose="02040502050405020303" pitchFamily="18" charset="0"/>
              </a:rPr>
              <a:t>As represented by Disney</a:t>
            </a:r>
            <a:r>
              <a:rPr lang="en-US" sz="2800" dirty="0" smtClean="0">
                <a:latin typeface="Georgia" panose="02040502050405020303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eorgia" panose="02040502050405020303" pitchFamily="18" charset="0"/>
              </a:rPr>
              <a:t>What myths about Maui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are referenced in the song?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eorgia" panose="02040502050405020303" pitchFamily="18" charset="0"/>
              </a:rPr>
              <a:t>Identify 3 explanations of natural </a:t>
            </a:r>
            <a:r>
              <a:rPr lang="en-US" sz="2800" dirty="0" smtClean="0">
                <a:latin typeface="Georgia" panose="02040502050405020303" pitchFamily="18" charset="0"/>
              </a:rPr>
              <a:t/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phenomenon </a:t>
            </a:r>
            <a:r>
              <a:rPr lang="en-US" sz="2800" dirty="0">
                <a:latin typeface="Georgia" panose="02040502050405020303" pitchFamily="18" charset="0"/>
              </a:rPr>
              <a:t>from Polynesian </a:t>
            </a:r>
            <a:r>
              <a:rPr lang="en-US" sz="2800" dirty="0" smtClean="0">
                <a:latin typeface="Georgia" panose="02040502050405020303" pitchFamily="18" charset="0"/>
              </a:rPr>
              <a:t/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oral </a:t>
            </a:r>
            <a:r>
              <a:rPr lang="en-US" sz="2800" dirty="0">
                <a:solidFill>
                  <a:srgbClr val="7030A0"/>
                </a:solidFill>
                <a:latin typeface="Georgia" panose="02040502050405020303" pitchFamily="18" charset="0"/>
              </a:rPr>
              <a:t>tradition</a:t>
            </a:r>
            <a:r>
              <a:rPr lang="en-US" sz="2800" dirty="0">
                <a:latin typeface="Georgia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eorgia" panose="02040502050405020303" pitchFamily="18" charset="0"/>
              </a:rPr>
              <a:t>Are any of these explanations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for natural phenomena 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scientifically accurate?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Task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latin typeface="Georgia" pitchFamily="18" charset="0"/>
              </a:rPr>
              <a:t>In small groups</a:t>
            </a:r>
            <a:r>
              <a:rPr lang="en-US" dirty="0" smtClean="0">
                <a:latin typeface="Georgia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Read and discuss the examples of Igbo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.  For each example, explain it’s meaning/wisdom or purpose.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Then determine if they are all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idioms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 smtClean="0">
                <a:latin typeface="Georgia" pitchFamily="18" charset="0"/>
              </a:rPr>
              <a:t>, OR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en-US" u="sng" dirty="0" smtClean="0">
                <a:latin typeface="Georgia" pitchFamily="18" charset="0"/>
              </a:rPr>
              <a:t>Individual Questions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How could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idioms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and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 </a:t>
            </a:r>
            <a:r>
              <a:rPr lang="en-US" dirty="0" smtClean="0">
                <a:latin typeface="Georgia" pitchFamily="18" charset="0"/>
              </a:rPr>
              <a:t>provide insight into a story?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How and why might an author use </a:t>
            </a: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idioms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and </a:t>
            </a:r>
            <a:r>
              <a:rPr lang="en-US" b="1" dirty="0">
                <a:solidFill>
                  <a:schemeClr val="accent6"/>
                </a:solidFill>
                <a:latin typeface="Georgia" pitchFamily="18" charset="0"/>
              </a:rPr>
              <a:t>folktales </a:t>
            </a:r>
            <a:r>
              <a:rPr lang="en-US" dirty="0" smtClean="0">
                <a:latin typeface="Georgia" pitchFamily="18" charset="0"/>
              </a:rPr>
              <a:t>in a novel?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2" descr="http://www.frontroyalchamber.com/wp-content/uploads/2015/05/Lets-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218" y="0"/>
            <a:ext cx="2587479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15"/>
            <a:ext cx="9002684" cy="603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638"/>
            <a:ext cx="78486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5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Disney’s </a:t>
            </a:r>
            <a:r>
              <a:rPr lang="en-US" dirty="0">
                <a:latin typeface="Georgia" panose="02040502050405020303" pitchFamily="18" charset="0"/>
              </a:rPr>
              <a:t>Moana </a:t>
            </a:r>
            <a:r>
              <a:rPr lang="en-US" dirty="0" smtClean="0">
                <a:latin typeface="Georgia" panose="02040502050405020303" pitchFamily="18" charset="0"/>
              </a:rPr>
              <a:t>(pt.2)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  <a:hlinkClick r:id="rId2"/>
              </a:rPr>
              <a:t>https://</a:t>
            </a:r>
            <a:r>
              <a:rPr lang="en-US" sz="1800" dirty="0" smtClean="0">
                <a:latin typeface="Georgia" panose="02040502050405020303" pitchFamily="18" charset="0"/>
                <a:hlinkClick r:id="rId2"/>
              </a:rPr>
              <a:t>www.youtube.com/watch?v=unoJii5PJV4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How are oral traditions, proverbs, idioms, myths, or folktales present?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What is important about oral traditions in these clips? </a:t>
            </a:r>
          </a:p>
        </p:txBody>
      </p:sp>
      <p:pic>
        <p:nvPicPr>
          <p:cNvPr id="4" name="Google Shape;581;p7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b="48889"/>
          <a:stretch/>
        </p:blipFill>
        <p:spPr>
          <a:xfrm>
            <a:off x="2590800" y="3733800"/>
            <a:ext cx="6553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9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ontroyalchamber.com/wp-content/uploads/2015/05/Lets-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939" y="5181600"/>
            <a:ext cx="3774061" cy="16671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Thinking Questions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Georgia" pitchFamily="18" charset="0"/>
              </a:rPr>
              <a:t>How do we store or keep knowledge today? </a:t>
            </a:r>
          </a:p>
          <a:p>
            <a:pPr marL="0" indent="0">
              <a:buNone/>
            </a:pPr>
            <a:endParaRPr lang="en-US" sz="30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Georgia" pitchFamily="18" charset="0"/>
              </a:rPr>
              <a:t>What would happen if we couldn't pass knowledge to future generations?</a:t>
            </a:r>
          </a:p>
          <a:p>
            <a:pPr marL="0" indent="0">
              <a:buNone/>
            </a:pPr>
            <a:endParaRPr lang="en-US" sz="30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Georgia" pitchFamily="18" charset="0"/>
              </a:rPr>
              <a:t>How did early cultures and civilizations pass on their socially constructed norms, learning, and ideas about the world </a:t>
            </a:r>
            <a:r>
              <a:rPr lang="en-US" sz="3000" b="1" i="1" dirty="0" smtClean="0">
                <a:latin typeface="Georgia" pitchFamily="18" charset="0"/>
              </a:rPr>
              <a:t>before</a:t>
            </a:r>
            <a:r>
              <a:rPr lang="en-US" sz="3000" dirty="0" smtClean="0">
                <a:latin typeface="Georgia" pitchFamily="18" charset="0"/>
              </a:rPr>
              <a:t> they developed the written word?</a:t>
            </a:r>
            <a:endParaRPr lang="en-US" sz="3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1;p76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" y="0"/>
            <a:ext cx="7239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Disney’s </a:t>
            </a:r>
            <a:r>
              <a:rPr lang="en-US" i="1" dirty="0" smtClean="0">
                <a:latin typeface="Georgia" panose="02040502050405020303" pitchFamily="18" charset="0"/>
              </a:rPr>
              <a:t>Moana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521371" cy="6096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Georgia" panose="02040502050405020303" pitchFamily="18" charset="0"/>
              </a:rPr>
              <a:t>One of the greatest feats of human migration in history was the </a:t>
            </a:r>
            <a:r>
              <a:rPr lang="en-US" sz="2000" b="1" dirty="0" smtClean="0">
                <a:latin typeface="Georgia" panose="02040502050405020303" pitchFamily="18" charset="0"/>
              </a:rPr>
              <a:t>spread </a:t>
            </a:r>
            <a:r>
              <a:rPr lang="en-US" sz="2000" b="1" dirty="0">
                <a:latin typeface="Georgia" panose="02040502050405020303" pitchFamily="18" charset="0"/>
              </a:rPr>
              <a:t>of the Polynesian </a:t>
            </a:r>
            <a:r>
              <a:rPr lang="en-US" sz="2000" b="1" dirty="0" smtClean="0">
                <a:latin typeface="Georgia" panose="02040502050405020303" pitchFamily="18" charset="0"/>
              </a:rPr>
              <a:t>peoples over the vast </a:t>
            </a:r>
            <a:r>
              <a:rPr lang="en-US" sz="2000" b="1" dirty="0">
                <a:latin typeface="Georgia" panose="02040502050405020303" pitchFamily="18" charset="0"/>
              </a:rPr>
              <a:t>Pacific </a:t>
            </a:r>
            <a:r>
              <a:rPr lang="en-US" sz="2000" b="1" dirty="0" smtClean="0">
                <a:latin typeface="Georgia" panose="02040502050405020303" pitchFamily="18" charset="0"/>
              </a:rPr>
              <a:t>Ocean. </a:t>
            </a:r>
            <a:r>
              <a:rPr lang="en-US" sz="2000" b="1" dirty="0">
                <a:latin typeface="Georgia" panose="02040502050405020303" pitchFamily="18" charset="0"/>
              </a:rPr>
              <a:t>They </a:t>
            </a:r>
            <a:r>
              <a:rPr lang="en-US" sz="2000" b="1" dirty="0" smtClean="0">
                <a:latin typeface="Georgia" panose="02040502050405020303" pitchFamily="18" charset="0"/>
              </a:rPr>
              <a:t>achieved it thanks to their sophisticated knowledge </a:t>
            </a:r>
            <a:r>
              <a:rPr lang="en-US" sz="2000" b="1" dirty="0">
                <a:latin typeface="Georgia" panose="02040502050405020303" pitchFamily="18" charset="0"/>
              </a:rPr>
              <a:t>of </a:t>
            </a:r>
            <a:r>
              <a:rPr lang="en-US" sz="2000" b="1" dirty="0" smtClean="0">
                <a:latin typeface="Georgia" panose="02040502050405020303" pitchFamily="18" charset="0"/>
              </a:rPr>
              <a:t>astronomy </a:t>
            </a:r>
            <a:r>
              <a:rPr lang="en-US" sz="2000" b="1" dirty="0">
                <a:latin typeface="Georgia" panose="02040502050405020303" pitchFamily="18" charset="0"/>
              </a:rPr>
              <a:t>and celestial </a:t>
            </a:r>
            <a:r>
              <a:rPr lang="en-US" sz="2000" b="1" dirty="0" smtClean="0">
                <a:latin typeface="Georgia" panose="02040502050405020303" pitchFamily="18" charset="0"/>
              </a:rPr>
              <a:t>navigation.</a:t>
            </a:r>
            <a:endParaRPr lang="en-US" sz="20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The Disney film </a:t>
            </a:r>
            <a:r>
              <a:rPr lang="en-US" sz="2000" i="1" dirty="0">
                <a:latin typeface="Georgia" panose="02040502050405020303" pitchFamily="18" charset="0"/>
              </a:rPr>
              <a:t>Moana</a:t>
            </a:r>
            <a:r>
              <a:rPr lang="en-US" sz="2000" dirty="0">
                <a:latin typeface="Georgia" panose="02040502050405020303" pitchFamily="18" charset="0"/>
              </a:rPr>
              <a:t> has drawn attention to these accomplishments and helped inform a new generation about the complexity of Indigenous astronomy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Georgia" panose="02040502050405020303" pitchFamily="18" charset="0"/>
              </a:rPr>
              <a:t>Polynesia forms a triangle across the Pacific, with Hawaii to the north, Rapa Nui (Easter Island) to the southeast, and </a:t>
            </a:r>
            <a:r>
              <a:rPr lang="en-US" sz="2000" b="1" dirty="0" err="1">
                <a:latin typeface="Georgia" panose="02040502050405020303" pitchFamily="18" charset="0"/>
              </a:rPr>
              <a:t>Aotearoa</a:t>
            </a:r>
            <a:r>
              <a:rPr lang="en-US" sz="2000" b="1" dirty="0">
                <a:latin typeface="Georgia" panose="02040502050405020303" pitchFamily="18" charset="0"/>
              </a:rPr>
              <a:t> (New Zealand) to the southwest, with Tahiti in the </a:t>
            </a:r>
            <a:r>
              <a:rPr lang="en-US" sz="2000" b="1" dirty="0" smtClean="0">
                <a:latin typeface="Georgia" panose="02040502050405020303" pitchFamily="18" charset="0"/>
              </a:rPr>
              <a:t>center. </a:t>
            </a:r>
            <a:r>
              <a:rPr lang="en-US" sz="2000" b="1" dirty="0">
                <a:latin typeface="Georgia" panose="02040502050405020303" pitchFamily="18" charset="0"/>
              </a:rPr>
              <a:t>But Polynesian voyaging extends beyond this triangle; there is strong evidence they reached the coast of South America and sub-Antarctic islands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1" dirty="0">
                <a:latin typeface="Georgia" panose="02040502050405020303" pitchFamily="18" charset="0"/>
              </a:rPr>
              <a:t>Moana</a:t>
            </a:r>
            <a:r>
              <a:rPr lang="en-US" sz="2000" dirty="0">
                <a:latin typeface="Georgia" panose="02040502050405020303" pitchFamily="18" charset="0"/>
              </a:rPr>
              <a:t> touches on Polynesian voyaging, showing the </a:t>
            </a:r>
            <a:r>
              <a:rPr lang="en-US" sz="2000" dirty="0" smtClean="0">
                <a:latin typeface="Georgia" panose="02040502050405020303" pitchFamily="18" charset="0"/>
              </a:rPr>
              <a:t>main </a:t>
            </a:r>
            <a:r>
              <a:rPr lang="en-US" sz="2000" dirty="0">
                <a:latin typeface="Georgia" panose="02040502050405020303" pitchFamily="18" charset="0"/>
              </a:rPr>
              <a:t>character using traditional celestial techniques to navigate across the sea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During production, Disney created the Oceanic Story Trust – a board of experts, including Polynesian locals and elders – to advise on cultural accuracy. The film accomplished this reasonably well, especially in respect to celestial navigation, despite the producers facing criticism for cultural appropriation and commodification.</a:t>
            </a:r>
          </a:p>
        </p:txBody>
      </p:sp>
    </p:spTree>
    <p:extLst>
      <p:ext uri="{BB962C8B-B14F-4D97-AF65-F5344CB8AC3E}">
        <p14:creationId xmlns:p14="http://schemas.microsoft.com/office/powerpoint/2010/main" val="1496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Disney’s </a:t>
            </a:r>
            <a:r>
              <a:rPr lang="en-US" i="1" dirty="0" smtClean="0">
                <a:latin typeface="Georgia" panose="02040502050405020303" pitchFamily="18" charset="0"/>
              </a:rPr>
              <a:t>Moana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endParaRPr lang="en-US" sz="18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https://upload.wikimedia.org/wikipedia/commons/thumb/a/aa/Pacific_Culture_Areas.png/1280px-Pacific_Culture_Area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8772" r="9086" b="6427"/>
          <a:stretch/>
        </p:blipFill>
        <p:spPr bwMode="auto">
          <a:xfrm>
            <a:off x="152400" y="859631"/>
            <a:ext cx="4282654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vigating using the s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4305992" cy="2255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asuring with Orion's b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3892673"/>
            <a:ext cx="4263944" cy="182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olynesian spreading across the pacif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41" y="685800"/>
            <a:ext cx="4534510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Disney’s </a:t>
            </a:r>
            <a:r>
              <a:rPr lang="en-US" i="1" dirty="0" smtClean="0">
                <a:latin typeface="Georgia" panose="02040502050405020303" pitchFamily="18" charset="0"/>
              </a:rPr>
              <a:t>Moana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521371" cy="335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" y="4495800"/>
            <a:ext cx="800389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Creative Task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With your table group: come up with a few </a:t>
            </a:r>
            <a:r>
              <a:rPr lang="en-US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 smtClean="0">
                <a:latin typeface="Georgia" pitchFamily="18" charset="0"/>
              </a:rPr>
              <a:t> and/or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idioms</a:t>
            </a:r>
            <a:r>
              <a:rPr lang="en-US" dirty="0" smtClean="0">
                <a:latin typeface="Georgia" pitchFamily="18" charset="0"/>
              </a:rPr>
              <a:t> about posting on social media!</a:t>
            </a:r>
          </a:p>
        </p:txBody>
      </p:sp>
    </p:spTree>
    <p:extLst>
      <p:ext uri="{BB962C8B-B14F-4D97-AF65-F5344CB8AC3E}">
        <p14:creationId xmlns:p14="http://schemas.microsoft.com/office/powerpoint/2010/main" val="744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endParaRPr lang="en-US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is </a:t>
            </a:r>
            <a:r>
              <a:rPr lang="en-US" dirty="0">
                <a:latin typeface="Georgia" pitchFamily="18" charset="0"/>
              </a:rPr>
              <a:t>cultural material </a:t>
            </a:r>
            <a:r>
              <a:rPr lang="en-US" dirty="0" smtClean="0">
                <a:latin typeface="Georgia" pitchFamily="18" charset="0"/>
              </a:rPr>
              <a:t>and knowledge transmitted </a:t>
            </a:r>
            <a:r>
              <a:rPr lang="en-US" dirty="0">
                <a:latin typeface="Georgia" pitchFamily="18" charset="0"/>
              </a:rPr>
              <a:t>in </a:t>
            </a:r>
            <a:r>
              <a:rPr lang="en-US" u="sng" dirty="0">
                <a:latin typeface="Georgia" pitchFamily="18" charset="0"/>
              </a:rPr>
              <a:t>spoken words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from </a:t>
            </a:r>
            <a:r>
              <a:rPr lang="en-US" dirty="0">
                <a:latin typeface="Georgia" pitchFamily="18" charset="0"/>
              </a:rPr>
              <a:t>one generation to another. </a:t>
            </a: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This includes 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>proverbs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idioms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 smtClean="0">
                <a:latin typeface="Georgia" pitchFamily="18" charset="0"/>
              </a:rPr>
              <a:t>, and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 </a:t>
            </a:r>
            <a:r>
              <a:rPr lang="en-US" dirty="0" smtClean="0">
                <a:latin typeface="Georgia" pitchFamily="18" charset="0"/>
              </a:rPr>
              <a:t>that have </a:t>
            </a:r>
            <a:r>
              <a:rPr lang="en-US" dirty="0">
                <a:latin typeface="Georgia" pitchFamily="18" charset="0"/>
              </a:rPr>
              <a:t>significance to the culture that they come </a:t>
            </a:r>
            <a:r>
              <a:rPr lang="en-US" dirty="0" smtClean="0">
                <a:latin typeface="Georgia" pitchFamily="18" charset="0"/>
              </a:rPr>
              <a:t>from.  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What do you think counts as “cultural material”?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Do civilizations that have written words still have an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? 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Things Fall Apart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Is a literary novel written by Nigerian author Chinua Achebe. The story's main purpose concerns pre- and post-colonial life in late nineteenth century Nigeria. It is one of the first African novels in English to receive global critical acclaim. 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The novel follows the life of </a:t>
            </a:r>
            <a:r>
              <a:rPr lang="en-US" dirty="0" err="1" smtClean="0">
                <a:latin typeface="Georgia" pitchFamily="18" charset="0"/>
              </a:rPr>
              <a:t>Okonkwo</a:t>
            </a:r>
            <a:r>
              <a:rPr lang="en-US" dirty="0" smtClean="0">
                <a:latin typeface="Georgia" pitchFamily="18" charset="0"/>
              </a:rPr>
              <a:t>, an Igbo ("Ibo" in the novel) leader and local wrestling champion in the fictional Nigerian village of </a:t>
            </a:r>
            <a:r>
              <a:rPr lang="en-US" dirty="0" err="1" smtClean="0">
                <a:latin typeface="Georgia" pitchFamily="18" charset="0"/>
              </a:rPr>
              <a:t>Umuofia</a:t>
            </a:r>
            <a:r>
              <a:rPr lang="en-US" dirty="0" smtClean="0">
                <a:latin typeface="Georgia" pitchFamily="18" charset="0"/>
              </a:rPr>
              <a:t>.  The novel contains a lot of traditional Igbo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Georgia" pitchFamily="18" charset="0"/>
              </a:rPr>
              <a:t>a traditional or legendary </a:t>
            </a:r>
            <a:r>
              <a:rPr lang="en-US" dirty="0" smtClean="0">
                <a:latin typeface="Georgia" pitchFamily="18" charset="0"/>
              </a:rPr>
              <a:t>story used to </a:t>
            </a:r>
            <a:r>
              <a:rPr lang="en-US" b="1" dirty="0" smtClean="0">
                <a:latin typeface="Georgia" pitchFamily="18" charset="0"/>
              </a:rPr>
              <a:t>explain</a:t>
            </a:r>
            <a:r>
              <a:rPr lang="en-US" dirty="0" smtClean="0">
                <a:latin typeface="Georgia" pitchFamily="18" charset="0"/>
              </a:rPr>
              <a:t> a cultural ritual or natural phenomenon. 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 smtClean="0">
                <a:latin typeface="Georgia" pitchFamily="18" charset="0"/>
              </a:rPr>
              <a:t> are passed down through 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.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 </a:t>
            </a:r>
            <a:r>
              <a:rPr lang="en-US" dirty="0" smtClean="0">
                <a:latin typeface="Georgia" pitchFamily="18" charset="0"/>
              </a:rPr>
              <a:t>often feature a hero, god, or supernatural powers.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 </a:t>
            </a:r>
            <a:r>
              <a:rPr lang="en-US" dirty="0" smtClean="0">
                <a:latin typeface="Georgia" pitchFamily="18" charset="0"/>
              </a:rPr>
              <a:t>may have some scientific or factual basis– but they normally do not.  Most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 smtClean="0">
                <a:latin typeface="Georgia" pitchFamily="18" charset="0"/>
              </a:rPr>
              <a:t> are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dirty="0" smtClean="0">
                <a:latin typeface="Georgia" pitchFamily="18" charset="0"/>
              </a:rPr>
              <a:t>. Often these stories can form religions.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itchFamily="18" charset="0"/>
              </a:rPr>
              <a:t>What kind of natural phenomenon would early people have needed to explain?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itchFamily="18" charset="0"/>
              </a:rPr>
              <a:t>Why did early people want to explain the world they lived in?</a:t>
            </a:r>
          </a:p>
        </p:txBody>
      </p:sp>
    </p:spTree>
    <p:extLst>
      <p:ext uri="{BB962C8B-B14F-4D97-AF65-F5344CB8AC3E}">
        <p14:creationId xmlns:p14="http://schemas.microsoft.com/office/powerpoint/2010/main" val="14176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In Norse Mythology Thor and his hammer </a:t>
            </a:r>
            <a:r>
              <a:rPr lang="en-US" dirty="0" err="1" smtClean="0">
                <a:latin typeface="Georgia" pitchFamily="18" charset="0"/>
              </a:rPr>
              <a:t>Mjöllnir</a:t>
            </a:r>
            <a:r>
              <a:rPr lang="en-US" dirty="0" smtClean="0">
                <a:latin typeface="Georgia" pitchFamily="18" charset="0"/>
              </a:rPr>
              <a:t> to explain the sound of thunder (Thor) and lightning (</a:t>
            </a:r>
            <a:r>
              <a:rPr lang="en-US" dirty="0" err="1" smtClean="0">
                <a:latin typeface="Georgia" pitchFamily="18" charset="0"/>
              </a:rPr>
              <a:t>Mjöllnir</a:t>
            </a:r>
            <a:r>
              <a:rPr lang="en-US" dirty="0" smtClean="0">
                <a:latin typeface="Georgia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b/bc/Thor_wades_while_the_%C3%A6sir_ride_by_Fr%C3%B8li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16562"/>
          <a:stretch/>
        </p:blipFill>
        <p:spPr bwMode="auto">
          <a:xfrm>
            <a:off x="905679" y="2819400"/>
            <a:ext cx="7332642" cy="3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Myths</a:t>
            </a:r>
            <a:r>
              <a:rPr lang="en-US" dirty="0">
                <a:latin typeface="Georgia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Examples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Listen to the Native American </a:t>
            </a:r>
            <a:r>
              <a:rPr lang="en-US" b="1" dirty="0" smtClean="0">
                <a:solidFill>
                  <a:srgbClr val="0070C0"/>
                </a:solidFill>
                <a:latin typeface="Georgia" pitchFamily="18" charset="0"/>
              </a:rPr>
              <a:t>Myth</a:t>
            </a:r>
            <a:r>
              <a:rPr lang="en-US" dirty="0" smtClean="0">
                <a:latin typeface="Georgia" pitchFamily="18" charset="0"/>
              </a:rPr>
              <a:t>: </a:t>
            </a:r>
            <a:r>
              <a:rPr lang="en-US" sz="600" dirty="0" smtClean="0">
                <a:latin typeface="Georgia" pitchFamily="18" charset="0"/>
                <a:hlinkClick r:id="rId2"/>
              </a:rPr>
              <a:t>https://www.youtube.com/watch?v=5d2Zh318kRY</a:t>
            </a:r>
            <a:r>
              <a:rPr lang="en-US" sz="600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Georgia" pitchFamily="18" charset="0"/>
              </a:rPr>
              <a:t>What things does the story try to explain?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Georgia" pitchFamily="18" charset="0"/>
              </a:rPr>
              <a:t>What </a:t>
            </a: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archetype</a:t>
            </a:r>
            <a:r>
              <a:rPr lang="en-US" sz="3000" dirty="0" smtClean="0">
                <a:latin typeface="Georgia" pitchFamily="18" charset="0"/>
              </a:rPr>
              <a:t> do you think the coyote is for Native Americans on the west coast?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6855"/>
          <a:stretch/>
        </p:blipFill>
        <p:spPr>
          <a:xfrm>
            <a:off x="5029200" y="1524000"/>
            <a:ext cx="38102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10" y="3464170"/>
            <a:ext cx="3354290" cy="33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</a:t>
            </a:r>
            <a:endParaRPr lang="en-US" dirty="0">
              <a:solidFill>
                <a:schemeClr val="accent6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a </a:t>
            </a:r>
            <a:r>
              <a:rPr lang="en-US" dirty="0">
                <a:latin typeface="Georgia" pitchFamily="18" charset="0"/>
              </a:rPr>
              <a:t>story without a known author that has been preserved through </a:t>
            </a:r>
            <a:r>
              <a:rPr lang="en-US" dirty="0" smtClean="0">
                <a:solidFill>
                  <a:srgbClr val="7030A0"/>
                </a:solidFill>
                <a:latin typeface="Georgia" pitchFamily="18" charset="0"/>
              </a:rPr>
              <a:t>Oral Tradition</a:t>
            </a:r>
            <a:r>
              <a:rPr lang="en-US" dirty="0" smtClean="0">
                <a:latin typeface="Georgia" pitchFamily="18" charset="0"/>
              </a:rPr>
              <a:t>, also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archetypal</a:t>
            </a:r>
            <a:r>
              <a:rPr lang="en-US" dirty="0" smtClean="0">
                <a:latin typeface="Georgia" pitchFamily="18" charset="0"/>
              </a:rPr>
              <a:t>.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</a:t>
            </a:r>
            <a:r>
              <a:rPr lang="en-US" dirty="0" smtClean="0">
                <a:latin typeface="Georgia" pitchFamily="18" charset="0"/>
              </a:rPr>
              <a:t> are for entertainment or to teach social norms for behavior. </a:t>
            </a:r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 </a:t>
            </a:r>
            <a:r>
              <a:rPr lang="en-US" dirty="0" smtClean="0">
                <a:latin typeface="Georgia" pitchFamily="18" charset="0"/>
              </a:rPr>
              <a:t>generally contain ordinary characters who experience extraordinary  events.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Example: fairytales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Georgia" pitchFamily="18" charset="0"/>
              </a:rPr>
              <a:t>Folktales</a:t>
            </a:r>
            <a:endParaRPr lang="en-US" dirty="0">
              <a:solidFill>
                <a:schemeClr val="accent6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“The Boy Who Cried Wolf”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Image result for the boy who cried w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752600"/>
            <a:ext cx="5969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987</Words>
  <Application>Microsoft Office PowerPoint</Application>
  <PresentationFormat>On-screen Show (4:3)</PresentationFormat>
  <Paragraphs>95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Wingdings</vt:lpstr>
      <vt:lpstr>Office Theme</vt:lpstr>
      <vt:lpstr>1_Office Theme</vt:lpstr>
      <vt:lpstr>Journal #18: Oral Tradition</vt:lpstr>
      <vt:lpstr>Thinking Questions</vt:lpstr>
      <vt:lpstr>Oral Tradition</vt:lpstr>
      <vt:lpstr>Things Fall Apart</vt:lpstr>
      <vt:lpstr>Myths</vt:lpstr>
      <vt:lpstr>Myths: Examples</vt:lpstr>
      <vt:lpstr>Myths: Examples</vt:lpstr>
      <vt:lpstr>Folktales</vt:lpstr>
      <vt:lpstr>Folktales</vt:lpstr>
      <vt:lpstr>Proverbs</vt:lpstr>
      <vt:lpstr>Proverbs: Examples</vt:lpstr>
      <vt:lpstr>Idioms</vt:lpstr>
      <vt:lpstr>Idioms: Examples</vt:lpstr>
      <vt:lpstr>Idioms: Examples</vt:lpstr>
      <vt:lpstr>Oral Tradition and Disney’s Moana https://www.youtube.com/watch?v=79DijItQXMM </vt:lpstr>
      <vt:lpstr>Task</vt:lpstr>
      <vt:lpstr>PowerPoint Presentation</vt:lpstr>
      <vt:lpstr>PowerPoint Presentation</vt:lpstr>
      <vt:lpstr>Disney’s Moana (pt.2) https://www.youtube.com/watch?v=unoJii5PJV4 </vt:lpstr>
      <vt:lpstr>PowerPoint Presentation</vt:lpstr>
      <vt:lpstr>Disney’s Moana </vt:lpstr>
      <vt:lpstr>Disney’s Moana </vt:lpstr>
      <vt:lpstr>Disney’s Moana </vt:lpstr>
      <vt:lpstr>Creative Task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#13: Oral Tradition</dc:title>
  <dc:creator>Windows User</dc:creator>
  <cp:lastModifiedBy>Smith, Kyle    SHS - Staff</cp:lastModifiedBy>
  <cp:revision>59</cp:revision>
  <cp:lastPrinted>2017-12-07T21:12:24Z</cp:lastPrinted>
  <dcterms:created xsi:type="dcterms:W3CDTF">2016-11-30T15:34:01Z</dcterms:created>
  <dcterms:modified xsi:type="dcterms:W3CDTF">2020-01-30T20:07:59Z</dcterms:modified>
</cp:coreProperties>
</file>