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8" r:id="rId8"/>
    <p:sldId id="265" r:id="rId9"/>
    <p:sldId id="264" r:id="rId10"/>
    <p:sldId id="266" r:id="rId11"/>
    <p:sldId id="267" r:id="rId12"/>
    <p:sldId id="269"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120904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D7F6568-25FF-4F44-B25E-D10BD20E424E}"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
        <p:nvSpPr>
          <p:cNvPr id="113" name="Rectangle 112"/>
          <p:cNvSpPr/>
          <p:nvPr/>
        </p:nvSpPr>
        <p:spPr>
          <a:xfrm>
            <a:off x="0" y="1905000"/>
            <a:ext cx="6604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grpSp>
        <p:nvGrpSpPr>
          <p:cNvPr id="94" name="Group 93"/>
          <p:cNvGrpSpPr/>
          <p:nvPr/>
        </p:nvGrpSpPr>
        <p:grpSpPr>
          <a:xfrm>
            <a:off x="0" y="2057400"/>
            <a:ext cx="6401859"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04800" y="2130426"/>
            <a:ext cx="58928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3733800"/>
            <a:ext cx="58928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48360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7F6568-25FF-4F44-B25E-D10BD20E424E}"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2966724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7F6568-25FF-4F44-B25E-D10BD20E424E}"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439006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7F6568-25FF-4F44-B25E-D10BD20E424E}"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96245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30478"/>
            <a:ext cx="120903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12192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96" name="Straight Connector 95"/>
          <p:cNvCxnSpPr/>
          <p:nvPr/>
        </p:nvCxnSpPr>
        <p:spPr>
          <a:xfrm>
            <a:off x="0" y="4387368"/>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5621365"/>
            <a:ext cx="110744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609600" y="4463568"/>
            <a:ext cx="110744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D7F6568-25FF-4F44-B25E-D10BD20E424E}" type="datetimeFigureOut">
              <a:rPr lang="en-US" smtClean="0"/>
              <a:t>10/4/2018</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1988472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7F6568-25FF-4F44-B25E-D10BD20E424E}"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351303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7F6568-25FF-4F44-B25E-D10BD20E424E}" type="datetimeFigureOut">
              <a:rPr lang="en-US" smtClean="0"/>
              <a:t>10/4/2018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314019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7F6568-25FF-4F44-B25E-D10BD20E424E}" type="datetimeFigureOut">
              <a:rPr lang="en-US" smtClean="0"/>
              <a:t>10/4/2018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3914432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F6568-25FF-4F44-B25E-D10BD20E424E}" type="datetimeFigureOut">
              <a:rPr lang="en-US" smtClean="0"/>
              <a:t>10/4/2018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6154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273051"/>
            <a:ext cx="7315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7F6568-25FF-4F44-B25E-D10BD20E424E}"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4974-6370-4A6E-A552-ECB813283324}" type="slidenum">
              <a:rPr lang="en-US" smtClean="0"/>
              <a:t>‹#›</a:t>
            </a:fld>
            <a:endParaRPr lang="en-US"/>
          </a:p>
        </p:txBody>
      </p:sp>
      <p:sp>
        <p:nvSpPr>
          <p:cNvPr id="37" name="Rectangle 36"/>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9" name="Straight Connector 38"/>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3200" y="1901952"/>
            <a:ext cx="316992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203200" y="3273552"/>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8115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267200" y="381000"/>
            <a:ext cx="74168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D7F6568-25FF-4F44-B25E-D10BD20E424E}"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4974-6370-4A6E-A552-ECB813283324}" type="slidenum">
              <a:rPr lang="en-US" smtClean="0"/>
              <a:t>‹#›</a:t>
            </a:fld>
            <a:endParaRPr lang="en-US"/>
          </a:p>
        </p:txBody>
      </p:sp>
      <p:sp>
        <p:nvSpPr>
          <p:cNvPr id="33" name="Rectangle 32"/>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4" name="Straight Connector 33"/>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7264" y="1905000"/>
            <a:ext cx="316992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203200" y="3276600"/>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3357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99136" y="137160"/>
            <a:ext cx="1182624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12409"/>
            <a:ext cx="2844800" cy="365125"/>
          </a:xfrm>
          <a:prstGeom prst="rect">
            <a:avLst/>
          </a:prstGeom>
        </p:spPr>
        <p:txBody>
          <a:bodyPr vert="horz" lIns="91440" tIns="45720" rIns="91440" bIns="45720" rtlCol="0" anchor="ctr"/>
          <a:lstStyle>
            <a:lvl1pPr algn="l">
              <a:defRPr sz="1200">
                <a:solidFill>
                  <a:schemeClr val="tx2"/>
                </a:solidFill>
              </a:defRPr>
            </a:lvl1pPr>
          </a:lstStyle>
          <a:p>
            <a:fld id="{5D7F6568-25FF-4F44-B25E-D10BD20E424E}" type="datetimeFigureOut">
              <a:rPr lang="en-US" smtClean="0"/>
              <a:t>10/4/2018</a:t>
            </a:fld>
            <a:endParaRPr lang="en-US"/>
          </a:p>
        </p:txBody>
      </p:sp>
      <p:sp>
        <p:nvSpPr>
          <p:cNvPr id="5" name="Footer Placeholder 4"/>
          <p:cNvSpPr>
            <a:spLocks noGrp="1"/>
          </p:cNvSpPr>
          <p:nvPr>
            <p:ph type="ftr" sz="quarter" idx="3"/>
          </p:nvPr>
        </p:nvSpPr>
        <p:spPr>
          <a:xfrm>
            <a:off x="3774831" y="6312409"/>
            <a:ext cx="4642339"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12409"/>
            <a:ext cx="2844800" cy="365125"/>
          </a:xfrm>
          <a:prstGeom prst="rect">
            <a:avLst/>
          </a:prstGeom>
        </p:spPr>
        <p:txBody>
          <a:bodyPr vert="horz" lIns="91440" tIns="45720" rIns="91440" bIns="45720" rtlCol="0" anchor="ctr"/>
          <a:lstStyle>
            <a:lvl1pPr algn="r">
              <a:defRPr sz="1200">
                <a:solidFill>
                  <a:schemeClr val="tx2"/>
                </a:solidFill>
              </a:defRPr>
            </a:lvl1pPr>
          </a:lstStyle>
          <a:p>
            <a:fld id="{3F414974-6370-4A6E-A552-ECB813283324}" type="slidenum">
              <a:rPr lang="en-US" smtClean="0"/>
              <a:t>‹#›</a:t>
            </a:fld>
            <a:endParaRPr lang="en-US"/>
          </a:p>
        </p:txBody>
      </p:sp>
    </p:spTree>
    <p:extLst>
      <p:ext uri="{BB962C8B-B14F-4D97-AF65-F5344CB8AC3E}">
        <p14:creationId xmlns:p14="http://schemas.microsoft.com/office/powerpoint/2010/main" val="2469064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smtClean="0"/>
              <a:t>“Pop” Quiz: Journals 1-3</a:t>
            </a:r>
            <a:endParaRPr lang="en-US" sz="6600" dirty="0"/>
          </a:p>
        </p:txBody>
      </p:sp>
      <p:sp>
        <p:nvSpPr>
          <p:cNvPr id="5" name="Content Placeholder 4"/>
          <p:cNvSpPr>
            <a:spLocks noGrp="1"/>
          </p:cNvSpPr>
          <p:nvPr>
            <p:ph idx="1"/>
          </p:nvPr>
        </p:nvSpPr>
        <p:spPr/>
        <p:txBody>
          <a:bodyPr>
            <a:normAutofit/>
          </a:bodyPr>
          <a:lstStyle/>
          <a:p>
            <a:pPr marL="0" indent="0">
              <a:buNone/>
            </a:pPr>
            <a:r>
              <a:rPr lang="en-US" sz="4400" b="1" dirty="0" smtClean="0"/>
              <a:t>Block Average: </a:t>
            </a:r>
            <a:br>
              <a:rPr lang="en-US" sz="4400" b="1" dirty="0" smtClean="0"/>
            </a:br>
            <a:r>
              <a:rPr lang="en-US" sz="4400" b="1" dirty="0" smtClean="0"/>
              <a:t>	9.95/12= 82.96%</a:t>
            </a:r>
            <a:endParaRPr lang="en-US" sz="4400" b="1" dirty="0"/>
          </a:p>
        </p:txBody>
      </p:sp>
    </p:spTree>
    <p:extLst>
      <p:ext uri="{BB962C8B-B14F-4D97-AF65-F5344CB8AC3E}">
        <p14:creationId xmlns:p14="http://schemas.microsoft.com/office/powerpoint/2010/main" val="12218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u="sng" dirty="0" smtClean="0"/>
              <a:t>Practice</a:t>
            </a:r>
            <a:r>
              <a:rPr lang="en-US" dirty="0" smtClean="0"/>
              <a:t>: in your journal create an outline about the symbolism of women sitting by windows.</a:t>
            </a:r>
            <a:endParaRPr lang="en-US" dirty="0"/>
          </a:p>
        </p:txBody>
      </p:sp>
      <p:sp>
        <p:nvSpPr>
          <p:cNvPr id="3" name="Content Placeholder 2"/>
          <p:cNvSpPr>
            <a:spLocks noGrp="1"/>
          </p:cNvSpPr>
          <p:nvPr>
            <p:ph idx="1"/>
          </p:nvPr>
        </p:nvSpPr>
        <p:spPr/>
        <p:txBody>
          <a:bodyPr>
            <a:noAutofit/>
          </a:bodyPr>
          <a:lstStyle/>
          <a:p>
            <a:r>
              <a:rPr lang="en-US" sz="3600" b="1" dirty="0" smtClean="0"/>
              <a:t>Use the thesis you just wrote!</a:t>
            </a:r>
          </a:p>
          <a:p>
            <a:pPr marL="845820" lvl="1" indent="-571500">
              <a:buFont typeface="+mj-lt"/>
              <a:buAutoNum type="romanUcPeriod"/>
            </a:pPr>
            <a:r>
              <a:rPr lang="en-US" sz="3200" b="1" dirty="0" smtClean="0"/>
              <a:t>For your body topic sentences pick 3 different vignettes and list them! </a:t>
            </a:r>
          </a:p>
          <a:p>
            <a:pPr marL="1154430" lvl="2" indent="-514350">
              <a:buFont typeface="+mj-lt"/>
              <a:buAutoNum type="alphaLcPeriod"/>
            </a:pPr>
            <a:r>
              <a:rPr lang="en-US" sz="3200" b="1" dirty="0" smtClean="0"/>
              <a:t>Find and use evidence from the vignettes.</a:t>
            </a:r>
          </a:p>
          <a:p>
            <a:pPr marL="1428750" lvl="3" indent="-514350">
              <a:buFont typeface="+mj-lt"/>
              <a:buAutoNum type="alphaLcPeriod"/>
            </a:pPr>
            <a:r>
              <a:rPr lang="en-US" sz="2800" b="1" dirty="0" smtClean="0"/>
              <a:t>Write analysis*</a:t>
            </a:r>
          </a:p>
          <a:p>
            <a:pPr marL="914400" lvl="3" indent="0">
              <a:buNone/>
            </a:pPr>
            <a:endParaRPr lang="en-US" sz="2800" b="1" dirty="0" smtClean="0"/>
          </a:p>
          <a:p>
            <a:pPr marL="914400" lvl="3" indent="0">
              <a:buNone/>
            </a:pPr>
            <a:endParaRPr lang="en-US" sz="2800" b="1" dirty="0"/>
          </a:p>
          <a:p>
            <a:pPr marL="0" indent="0">
              <a:buNone/>
            </a:pPr>
            <a:r>
              <a:rPr lang="en-US" sz="3200" b="1" i="1" dirty="0" smtClean="0"/>
              <a:t>*What is analysis?? What kind of ideas or writing make good analysis?</a:t>
            </a:r>
            <a:endParaRPr lang="en-US" sz="3200" b="1" i="1" dirty="0"/>
          </a:p>
        </p:txBody>
      </p:sp>
    </p:spTree>
    <p:extLst>
      <p:ext uri="{BB962C8B-B14F-4D97-AF65-F5344CB8AC3E}">
        <p14:creationId xmlns:p14="http://schemas.microsoft.com/office/powerpoint/2010/main" val="3620939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sz="6600" dirty="0" smtClean="0"/>
              <a:t>Analysis</a:t>
            </a:r>
            <a:endParaRPr lang="en-US" sz="6600" dirty="0"/>
          </a:p>
        </p:txBody>
      </p:sp>
      <p:sp>
        <p:nvSpPr>
          <p:cNvPr id="3" name="Content Placeholder 2"/>
          <p:cNvSpPr>
            <a:spLocks noGrp="1"/>
          </p:cNvSpPr>
          <p:nvPr>
            <p:ph idx="1"/>
          </p:nvPr>
        </p:nvSpPr>
        <p:spPr>
          <a:xfrm>
            <a:off x="285750" y="1143000"/>
            <a:ext cx="7124700" cy="5486399"/>
          </a:xfrm>
        </p:spPr>
        <p:txBody>
          <a:bodyPr>
            <a:normAutofit/>
          </a:bodyPr>
          <a:lstStyle/>
          <a:p>
            <a:pPr>
              <a:spcAft>
                <a:spcPts val="0"/>
              </a:spcAft>
            </a:pPr>
            <a:r>
              <a:rPr lang="en-US" sz="2000" b="1" dirty="0">
                <a:solidFill>
                  <a:schemeClr val="accent2">
                    <a:lumMod val="20000"/>
                    <a:lumOff val="80000"/>
                  </a:schemeClr>
                </a:solidFill>
                <a:effectLst>
                  <a:outerShdw blurRad="38100" dist="38100" dir="2700000" algn="tl">
                    <a:srgbClr val="000000">
                      <a:alpha val="43137"/>
                    </a:srgbClr>
                  </a:outerShdw>
                </a:effectLst>
              </a:rPr>
              <a:t>ONLY IF UNCLEAR: explain what it means in context  to narrative.</a:t>
            </a:r>
          </a:p>
          <a:p>
            <a:pPr>
              <a:spcAft>
                <a:spcPts val="0"/>
              </a:spcAft>
            </a:pPr>
            <a:r>
              <a:rPr lang="en-US" sz="2000" b="1" dirty="0">
                <a:solidFill>
                  <a:schemeClr val="accent2">
                    <a:lumMod val="20000"/>
                    <a:lumOff val="80000"/>
                  </a:schemeClr>
                </a:solidFill>
                <a:effectLst>
                  <a:outerShdw blurRad="38100" dist="38100" dir="2700000" algn="tl">
                    <a:srgbClr val="000000">
                      <a:alpha val="43137"/>
                    </a:srgbClr>
                  </a:outerShdw>
                </a:effectLst>
              </a:rPr>
              <a:t>Elaboration</a:t>
            </a:r>
          </a:p>
          <a:p>
            <a:pPr>
              <a:spcAft>
                <a:spcPts val="0"/>
              </a:spcAft>
            </a:pPr>
            <a:r>
              <a:rPr lang="en-US" sz="2000" b="1" dirty="0">
                <a:solidFill>
                  <a:schemeClr val="accent2">
                    <a:lumMod val="20000"/>
                    <a:lumOff val="80000"/>
                  </a:schemeClr>
                </a:solidFill>
                <a:effectLst>
                  <a:outerShdw blurRad="38100" dist="38100" dir="2700000" algn="tl">
                    <a:srgbClr val="000000">
                      <a:alpha val="43137"/>
                    </a:srgbClr>
                  </a:outerShdw>
                </a:effectLst>
              </a:rPr>
              <a:t>Interpret evidence’s deeper meaning</a:t>
            </a:r>
          </a:p>
          <a:p>
            <a:pPr lvl="1">
              <a:spcAft>
                <a:spcPts val="0"/>
              </a:spcAft>
            </a:pPr>
            <a:r>
              <a:rPr lang="en-US" b="1" dirty="0">
                <a:solidFill>
                  <a:schemeClr val="accent2">
                    <a:lumMod val="20000"/>
                    <a:lumOff val="80000"/>
                  </a:schemeClr>
                </a:solidFill>
                <a:effectLst>
                  <a:outerShdw blurRad="38100" dist="38100" dir="2700000" algn="tl">
                    <a:srgbClr val="000000">
                      <a:alpha val="43137"/>
                    </a:srgbClr>
                  </a:outerShdw>
                </a:effectLst>
              </a:rPr>
              <a:t>From literal/narrative to figurative or analytical meanings </a:t>
            </a:r>
          </a:p>
          <a:p>
            <a:pPr>
              <a:spcAft>
                <a:spcPts val="0"/>
              </a:spcAft>
            </a:pPr>
            <a:r>
              <a:rPr lang="en-US" sz="2000" b="1" dirty="0">
                <a:solidFill>
                  <a:schemeClr val="accent2">
                    <a:lumMod val="20000"/>
                    <a:lumOff val="80000"/>
                  </a:schemeClr>
                </a:solidFill>
                <a:effectLst>
                  <a:outerShdw blurRad="38100" dist="38100" dir="2700000" algn="tl">
                    <a:srgbClr val="000000">
                      <a:alpha val="43137"/>
                    </a:srgbClr>
                  </a:outerShdw>
                </a:effectLst>
              </a:rPr>
              <a:t>Explain your citation’s relation to the claim</a:t>
            </a:r>
          </a:p>
          <a:p>
            <a:pPr>
              <a:spcAft>
                <a:spcPts val="0"/>
              </a:spcAft>
            </a:pPr>
            <a:r>
              <a:rPr lang="en-US" sz="2000" b="1" dirty="0">
                <a:solidFill>
                  <a:schemeClr val="accent2">
                    <a:lumMod val="20000"/>
                    <a:lumOff val="80000"/>
                  </a:schemeClr>
                </a:solidFill>
                <a:effectLst>
                  <a:outerShdw blurRad="38100" dist="38100" dir="2700000" algn="tl">
                    <a:srgbClr val="000000">
                      <a:alpha val="43137"/>
                    </a:srgbClr>
                  </a:outerShdw>
                </a:effectLst>
              </a:rPr>
              <a:t>How is your evidence an example of your arguable claim?</a:t>
            </a:r>
          </a:p>
          <a:p>
            <a:pPr lvl="1">
              <a:spcAft>
                <a:spcPts val="0"/>
              </a:spcAft>
            </a:pPr>
            <a:r>
              <a:rPr lang="en-US" b="1" dirty="0">
                <a:solidFill>
                  <a:schemeClr val="accent2">
                    <a:lumMod val="20000"/>
                    <a:lumOff val="80000"/>
                  </a:schemeClr>
                </a:solidFill>
                <a:effectLst>
                  <a:outerShdw blurRad="38100" dist="38100" dir="2700000" algn="tl">
                    <a:srgbClr val="000000">
                      <a:alpha val="43137"/>
                    </a:srgbClr>
                  </a:outerShdw>
                </a:effectLst>
              </a:rPr>
              <a:t>Justify its value and relevance to your point</a:t>
            </a:r>
          </a:p>
          <a:p>
            <a:pPr>
              <a:spcAft>
                <a:spcPts val="0"/>
              </a:spcAft>
            </a:pPr>
            <a:r>
              <a:rPr lang="en-US" sz="2000" b="1" dirty="0">
                <a:solidFill>
                  <a:schemeClr val="accent2">
                    <a:lumMod val="20000"/>
                    <a:lumOff val="80000"/>
                  </a:schemeClr>
                </a:solidFill>
                <a:effectLst>
                  <a:outerShdw blurRad="38100" dist="38100" dir="2700000" algn="tl">
                    <a:srgbClr val="000000">
                      <a:alpha val="43137"/>
                    </a:srgbClr>
                  </a:outerShdw>
                </a:effectLst>
              </a:rPr>
              <a:t>Make a ‘leap’ in explaining:</a:t>
            </a:r>
          </a:p>
          <a:p>
            <a:pPr lvl="1">
              <a:spcAft>
                <a:spcPts val="0"/>
              </a:spcAft>
            </a:pPr>
            <a:r>
              <a:rPr lang="en-US" b="1" dirty="0">
                <a:solidFill>
                  <a:schemeClr val="accent2">
                    <a:lumMod val="20000"/>
                    <a:lumOff val="80000"/>
                  </a:schemeClr>
                </a:solidFill>
                <a:effectLst>
                  <a:outerShdw blurRad="38100" dist="38100" dir="2700000" algn="tl">
                    <a:srgbClr val="000000">
                      <a:alpha val="43137"/>
                    </a:srgbClr>
                  </a:outerShdw>
                </a:effectLst>
              </a:rPr>
              <a:t>Connections</a:t>
            </a:r>
          </a:p>
          <a:p>
            <a:pPr lvl="1">
              <a:spcAft>
                <a:spcPts val="0"/>
              </a:spcAft>
            </a:pPr>
            <a:r>
              <a:rPr lang="en-US" b="1" dirty="0">
                <a:solidFill>
                  <a:schemeClr val="accent2">
                    <a:lumMod val="20000"/>
                    <a:lumOff val="80000"/>
                  </a:schemeClr>
                </a:solidFill>
                <a:effectLst>
                  <a:outerShdw blurRad="38100" dist="38100" dir="2700000" algn="tl">
                    <a:srgbClr val="000000">
                      <a:alpha val="43137"/>
                    </a:srgbClr>
                  </a:outerShdw>
                </a:effectLst>
              </a:rPr>
              <a:t>Conclusions</a:t>
            </a:r>
          </a:p>
          <a:p>
            <a:pPr lvl="1">
              <a:spcAft>
                <a:spcPts val="0"/>
              </a:spcAft>
            </a:pPr>
            <a:r>
              <a:rPr lang="en-US" b="1" dirty="0">
                <a:solidFill>
                  <a:schemeClr val="accent2">
                    <a:lumMod val="20000"/>
                    <a:lumOff val="80000"/>
                  </a:schemeClr>
                </a:solidFill>
                <a:effectLst>
                  <a:outerShdw blurRad="38100" dist="38100" dir="2700000" algn="tl">
                    <a:srgbClr val="000000">
                      <a:alpha val="43137"/>
                    </a:srgbClr>
                  </a:outerShdw>
                </a:effectLst>
              </a:rPr>
              <a:t>cause and effect</a:t>
            </a:r>
          </a:p>
          <a:p>
            <a:pPr lvl="1">
              <a:spcAft>
                <a:spcPts val="0"/>
              </a:spcAft>
            </a:pPr>
            <a:r>
              <a:rPr lang="en-US" b="1" dirty="0">
                <a:solidFill>
                  <a:schemeClr val="accent2">
                    <a:lumMod val="20000"/>
                    <a:lumOff val="80000"/>
                  </a:schemeClr>
                </a:solidFill>
                <a:effectLst>
                  <a:outerShdw blurRad="38100" dist="38100" dir="2700000" algn="tl">
                    <a:srgbClr val="000000">
                      <a:alpha val="43137"/>
                    </a:srgbClr>
                  </a:outerShdw>
                </a:effectLst>
              </a:rPr>
              <a:t>literary term</a:t>
            </a:r>
          </a:p>
          <a:p>
            <a:pPr>
              <a:spcAft>
                <a:spcPts val="0"/>
              </a:spcAft>
            </a:pPr>
            <a:r>
              <a:rPr lang="en-US" sz="2000" b="1" dirty="0">
                <a:solidFill>
                  <a:schemeClr val="accent2">
                    <a:lumMod val="20000"/>
                    <a:lumOff val="80000"/>
                  </a:schemeClr>
                </a:solidFill>
                <a:effectLst>
                  <a:outerShdw blurRad="38100" dist="38100" dir="2700000" algn="tl">
                    <a:srgbClr val="000000">
                      <a:alpha val="43137"/>
                    </a:srgbClr>
                  </a:outerShdw>
                </a:effectLst>
              </a:rPr>
              <a:t>Explain the connection of evidence to thesis’ “so what”</a:t>
            </a:r>
          </a:p>
          <a:p>
            <a:pPr marL="0" indent="0" algn="ctr">
              <a:spcAft>
                <a:spcPts val="0"/>
              </a:spcAft>
              <a:buNone/>
            </a:pPr>
            <a:r>
              <a:rPr lang="en-US" sz="2000" b="1" u="sng" dirty="0">
                <a:solidFill>
                  <a:schemeClr val="accent2">
                    <a:lumMod val="20000"/>
                    <a:lumOff val="80000"/>
                  </a:schemeClr>
                </a:solidFill>
                <a:effectLst>
                  <a:outerShdw blurRad="38100" dist="38100" dir="2700000" algn="tl">
                    <a:srgbClr val="000000">
                      <a:alpha val="43137"/>
                    </a:srgbClr>
                  </a:outerShdw>
                </a:effectLst>
              </a:rPr>
              <a:t>ANALYSIS IS FROM YOUR BRAIN– </a:t>
            </a:r>
            <a:r>
              <a:rPr lang="en-US" sz="1800" b="1" u="sng" dirty="0">
                <a:solidFill>
                  <a:schemeClr val="accent2">
                    <a:lumMod val="20000"/>
                    <a:lumOff val="80000"/>
                  </a:schemeClr>
                </a:solidFill>
                <a:effectLst>
                  <a:outerShdw blurRad="38100" dist="38100" dir="2700000" algn="tl">
                    <a:srgbClr val="000000">
                      <a:alpha val="43137"/>
                    </a:srgbClr>
                  </a:outerShdw>
                </a:effectLst>
              </a:rPr>
              <a:t>not </a:t>
            </a:r>
            <a:r>
              <a:rPr lang="en-US" sz="1600" b="1" u="sng" dirty="0">
                <a:solidFill>
                  <a:schemeClr val="accent2">
                    <a:lumMod val="20000"/>
                    <a:lumOff val="80000"/>
                  </a:schemeClr>
                </a:solidFill>
                <a:effectLst>
                  <a:outerShdw blurRad="38100" dist="38100" dir="2700000" algn="tl">
                    <a:srgbClr val="000000">
                      <a:alpha val="43137"/>
                    </a:srgbClr>
                  </a:outerShdw>
                </a:effectLst>
              </a:rPr>
              <a:t>things explicitly said in the text</a:t>
            </a:r>
            <a:r>
              <a:rPr lang="en-US" sz="1400" b="1" u="sng" dirty="0">
                <a:solidFill>
                  <a:schemeClr val="accent2">
                    <a:lumMod val="20000"/>
                    <a:lumOff val="80000"/>
                  </a:schemeClr>
                </a:solidFill>
                <a:effectLst>
                  <a:outerShdw blurRad="38100" dist="38100" dir="2700000" algn="tl">
                    <a:srgbClr val="000000">
                      <a:alpha val="43137"/>
                    </a:srgbClr>
                  </a:outerShdw>
                </a:effectLst>
              </a:rPr>
              <a:t>.</a:t>
            </a:r>
          </a:p>
          <a:p>
            <a:pPr marL="0" indent="0">
              <a:buNone/>
            </a:pPr>
            <a:endParaRPr lang="en-US" dirty="0">
              <a:solidFill>
                <a:schemeClr val="accent2">
                  <a:lumMod val="20000"/>
                  <a:lumOff val="80000"/>
                </a:schemeClr>
              </a:solidFill>
            </a:endParaRPr>
          </a:p>
        </p:txBody>
      </p:sp>
      <p:pic>
        <p:nvPicPr>
          <p:cNvPr id="4" name="Content Placeholder 6" descr="Screen Shot 2017-02-07 at 7.57.03 AM.png"/>
          <p:cNvPicPr>
            <a:picLocks noChangeAspect="1"/>
          </p:cNvPicPr>
          <p:nvPr/>
        </p:nvPicPr>
        <p:blipFill rotWithShape="1">
          <a:blip r:embed="rId2">
            <a:extLst>
              <a:ext uri="{BEBA8EAE-BF5A-486C-A8C5-ECC9F3942E4B}">
                <a14:imgProps xmlns:a14="http://schemas.microsoft.com/office/drawing/2010/main">
                  <a14:imgLayer r:embed="rId3">
                    <a14:imgEffect>
                      <a14:backgroundRemoval t="4386" b="99123" l="5499" r="81263">
                        <a14:foregroundMark x1="33605" y1="4825" x2="58045" y2="4386"/>
                        <a14:foregroundMark x1="34623" y1="12281" x2="57026" y2="11842"/>
                        <a14:foregroundMark x1="46232" y1="17982" x2="45825" y2="84649"/>
                        <a14:foregroundMark x1="32383" y1="34211" x2="61100" y2="43421"/>
                        <a14:foregroundMark x1="60489" y1="32895" x2="49898" y2="34211"/>
                        <a14:foregroundMark x1="31976" y1="48684" x2="19959" y2="73246"/>
                        <a14:foregroundMark x1="5499" y1="76754" x2="28310" y2="77193"/>
                        <a14:foregroundMark x1="8554" y1="83772" x2="29328" y2="82895"/>
                        <a14:foregroundMark x1="36456" y1="79386" x2="54379" y2="79825"/>
                        <a14:foregroundMark x1="54582" y1="92544" x2="35438" y2="92544"/>
                        <a14:foregroundMark x1="63136" y1="75877" x2="81263" y2="75439"/>
                        <a14:foregroundMark x1="61100" y1="47807" x2="70876" y2="73684"/>
                      </a14:backgroundRemoval>
                    </a14:imgEffect>
                  </a14:imgLayer>
                </a14:imgProps>
              </a:ext>
              <a:ext uri="{28A0092B-C50C-407E-A947-70E740481C1C}">
                <a14:useLocalDpi xmlns:a14="http://schemas.microsoft.com/office/drawing/2010/main" val="0"/>
              </a:ext>
            </a:extLst>
          </a:blip>
          <a:srcRect l="2851" r="16010"/>
          <a:stretch/>
        </p:blipFill>
        <p:spPr>
          <a:xfrm>
            <a:off x="5391150" y="1924050"/>
            <a:ext cx="6467475" cy="3701336"/>
          </a:xfrm>
          <a:prstGeom prst="rect">
            <a:avLst/>
          </a:prstGeom>
          <a:ln>
            <a:noFill/>
          </a:ln>
        </p:spPr>
      </p:pic>
    </p:spTree>
    <p:extLst>
      <p:ext uri="{BB962C8B-B14F-4D97-AF65-F5344CB8AC3E}">
        <p14:creationId xmlns:p14="http://schemas.microsoft.com/office/powerpoint/2010/main" val="855268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u="sng" dirty="0" smtClean="0"/>
              <a:t>Practice</a:t>
            </a:r>
            <a:r>
              <a:rPr lang="en-US" dirty="0" smtClean="0"/>
              <a:t>: in your journal create an outline about the symbolism of women sitting by windows.</a:t>
            </a:r>
            <a:endParaRPr lang="en-US" dirty="0"/>
          </a:p>
        </p:txBody>
      </p:sp>
      <p:sp>
        <p:nvSpPr>
          <p:cNvPr id="3" name="Content Placeholder 2"/>
          <p:cNvSpPr>
            <a:spLocks noGrp="1"/>
          </p:cNvSpPr>
          <p:nvPr>
            <p:ph idx="1"/>
          </p:nvPr>
        </p:nvSpPr>
        <p:spPr>
          <a:xfrm>
            <a:off x="609600" y="1417638"/>
            <a:ext cx="10972800" cy="4525963"/>
          </a:xfrm>
        </p:spPr>
        <p:txBody>
          <a:bodyPr>
            <a:noAutofit/>
          </a:bodyPr>
          <a:lstStyle/>
          <a:p>
            <a:r>
              <a:rPr lang="en-US" sz="3600" b="1" dirty="0" smtClean="0"/>
              <a:t>Use the thesis you just wrote!</a:t>
            </a:r>
          </a:p>
          <a:p>
            <a:pPr marL="845820" lvl="1" indent="-571500">
              <a:buFont typeface="+mj-lt"/>
              <a:buAutoNum type="romanUcPeriod"/>
            </a:pPr>
            <a:r>
              <a:rPr lang="en-US" sz="3200" b="1" dirty="0" smtClean="0"/>
              <a:t>For your body topic sentences pick 3 different vignettes and list them! </a:t>
            </a:r>
          </a:p>
          <a:p>
            <a:pPr marL="1154430" lvl="2" indent="-514350">
              <a:buFont typeface="+mj-lt"/>
              <a:buAutoNum type="alphaLcPeriod"/>
            </a:pPr>
            <a:r>
              <a:rPr lang="en-US" sz="3200" b="1" dirty="0" smtClean="0"/>
              <a:t>Find and use evidence from the vignettes.</a:t>
            </a:r>
          </a:p>
          <a:p>
            <a:pPr marL="1428750" lvl="3" indent="-514350">
              <a:buFont typeface="+mj-lt"/>
              <a:buAutoNum type="alphaLcPeriod"/>
            </a:pPr>
            <a:r>
              <a:rPr lang="en-US" sz="2800" b="1" dirty="0" smtClean="0"/>
              <a:t>Write analysis</a:t>
            </a:r>
          </a:p>
          <a:p>
            <a:pPr marL="914400" lvl="3" indent="0">
              <a:buNone/>
            </a:pPr>
            <a:endParaRPr lang="en-US" sz="2800" b="1" dirty="0" smtClean="0"/>
          </a:p>
        </p:txBody>
      </p:sp>
    </p:spTree>
    <p:extLst>
      <p:ext uri="{BB962C8B-B14F-4D97-AF65-F5344CB8AC3E}">
        <p14:creationId xmlns:p14="http://schemas.microsoft.com/office/powerpoint/2010/main" val="2796559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Homework</a:t>
            </a:r>
            <a:endParaRPr lang="en-US" sz="7200" dirty="0"/>
          </a:p>
        </p:txBody>
      </p:sp>
      <p:sp>
        <p:nvSpPr>
          <p:cNvPr id="3" name="Content Placeholder 2"/>
          <p:cNvSpPr>
            <a:spLocks noGrp="1"/>
          </p:cNvSpPr>
          <p:nvPr>
            <p:ph idx="1"/>
          </p:nvPr>
        </p:nvSpPr>
        <p:spPr/>
        <p:txBody>
          <a:bodyPr>
            <a:normAutofit/>
          </a:bodyPr>
          <a:lstStyle/>
          <a:p>
            <a:pPr marL="0" indent="0">
              <a:buNone/>
            </a:pPr>
            <a:r>
              <a:rPr lang="en-US" sz="4000" b="1" dirty="0" smtClean="0"/>
              <a:t>Read the following vignettes:</a:t>
            </a:r>
          </a:p>
          <a:p>
            <a:pPr marL="457200" indent="-457200">
              <a:buFont typeface="+mj-lt"/>
              <a:buAutoNum type="arabicPeriod"/>
            </a:pPr>
            <a:r>
              <a:rPr lang="en-US" sz="4000" b="1" dirty="0" smtClean="0"/>
              <a:t>The Family of Little Feet </a:t>
            </a:r>
            <a:r>
              <a:rPr lang="en-US" sz="4000" dirty="0" smtClean="0"/>
              <a:t>(39-42)</a:t>
            </a:r>
          </a:p>
          <a:p>
            <a:pPr marL="457200" indent="-457200">
              <a:buFont typeface="+mj-lt"/>
              <a:buAutoNum type="arabicPeriod"/>
            </a:pPr>
            <a:r>
              <a:rPr lang="en-US" sz="4000" b="1" dirty="0" err="1" smtClean="0"/>
              <a:t>Chanclas</a:t>
            </a:r>
            <a:r>
              <a:rPr lang="en-US" sz="4000" b="1" dirty="0" smtClean="0"/>
              <a:t> </a:t>
            </a:r>
            <a:r>
              <a:rPr lang="en-US" sz="4000" dirty="0" smtClean="0"/>
              <a:t>(46-8)</a:t>
            </a:r>
          </a:p>
          <a:p>
            <a:pPr marL="457200" indent="-457200">
              <a:buFont typeface="+mj-lt"/>
              <a:buAutoNum type="arabicPeriod"/>
            </a:pPr>
            <a:r>
              <a:rPr lang="en-US" sz="4000" b="1" dirty="0" smtClean="0"/>
              <a:t>Hips </a:t>
            </a:r>
            <a:r>
              <a:rPr lang="en-US" sz="4000" dirty="0" smtClean="0"/>
              <a:t>(49-52)</a:t>
            </a:r>
          </a:p>
          <a:p>
            <a:pPr marL="457200" indent="-457200">
              <a:buFont typeface="+mj-lt"/>
              <a:buAutoNum type="arabicPeriod"/>
            </a:pPr>
            <a:r>
              <a:rPr lang="en-US" sz="4000" b="1" dirty="0" smtClean="0"/>
              <a:t>The First Job </a:t>
            </a:r>
            <a:r>
              <a:rPr lang="en-US" sz="4000" dirty="0" smtClean="0"/>
              <a:t>(53-5)</a:t>
            </a:r>
          </a:p>
          <a:p>
            <a:pPr marL="457200" indent="-457200">
              <a:buFont typeface="+mj-lt"/>
              <a:buAutoNum type="arabicPeriod"/>
            </a:pPr>
            <a:r>
              <a:rPr lang="en-US" sz="4000" b="1" dirty="0" smtClean="0"/>
              <a:t>Sire </a:t>
            </a:r>
            <a:r>
              <a:rPr lang="en-US" sz="4000" dirty="0" smtClean="0"/>
              <a:t>(72-3)</a:t>
            </a:r>
          </a:p>
        </p:txBody>
      </p:sp>
    </p:spTree>
    <p:extLst>
      <p:ext uri="{BB962C8B-B14F-4D97-AF65-F5344CB8AC3E}">
        <p14:creationId xmlns:p14="http://schemas.microsoft.com/office/powerpoint/2010/main" val="3138628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sz="4800" dirty="0" smtClean="0"/>
              <a:t>Pull out your symbolism drawing HW</a:t>
            </a:r>
            <a:endParaRPr lang="en-US" sz="4800" dirty="0"/>
          </a:p>
        </p:txBody>
      </p:sp>
      <p:sp>
        <p:nvSpPr>
          <p:cNvPr id="3" name="Content Placeholder 2"/>
          <p:cNvSpPr>
            <a:spLocks noGrp="1"/>
          </p:cNvSpPr>
          <p:nvPr>
            <p:ph idx="1"/>
          </p:nvPr>
        </p:nvSpPr>
        <p:spPr>
          <a:xfrm>
            <a:off x="609600" y="1417638"/>
            <a:ext cx="10972800" cy="5122861"/>
          </a:xfrm>
        </p:spPr>
        <p:txBody>
          <a:bodyPr>
            <a:normAutofit/>
          </a:bodyPr>
          <a:lstStyle/>
          <a:p>
            <a:pPr marL="457200" indent="-457200">
              <a:buFont typeface="+mj-lt"/>
              <a:buAutoNum type="arabicPeriod"/>
            </a:pPr>
            <a:r>
              <a:rPr lang="en-US" b="1" dirty="0">
                <a:solidFill>
                  <a:schemeClr val="tx1"/>
                </a:solidFill>
              </a:rPr>
              <a:t>What is life like for these women?</a:t>
            </a:r>
          </a:p>
          <a:p>
            <a:pPr lvl="1"/>
            <a:r>
              <a:rPr lang="en-US" sz="2400" dirty="0"/>
              <a:t>Esperanza in “Four Skinny Trees”:</a:t>
            </a:r>
          </a:p>
          <a:p>
            <a:pPr lvl="1"/>
            <a:r>
              <a:rPr lang="en-US" sz="2400" dirty="0" err="1"/>
              <a:t>Mamacita</a:t>
            </a:r>
            <a:r>
              <a:rPr lang="en-US" sz="2400" dirty="0"/>
              <a:t> in “No Speak English”:</a:t>
            </a:r>
          </a:p>
          <a:p>
            <a:pPr lvl="1"/>
            <a:r>
              <a:rPr lang="en-US" sz="2400" dirty="0"/>
              <a:t>Rafaela in “Rafaela Who Drinks Coconut &amp; Papaya Juice on Tuesdays”</a:t>
            </a:r>
          </a:p>
          <a:p>
            <a:pPr lvl="1"/>
            <a:r>
              <a:rPr lang="en-US" sz="2400" dirty="0"/>
              <a:t>Minerva in “Minerva Writes Poems”</a:t>
            </a:r>
          </a:p>
          <a:p>
            <a:pPr lvl="1"/>
            <a:r>
              <a:rPr lang="en-US" sz="2400" dirty="0"/>
              <a:t>Esperanza’s great-grandmother in “My Name”:</a:t>
            </a:r>
          </a:p>
          <a:p>
            <a:pPr marL="457200" indent="-457200">
              <a:buFont typeface="+mj-lt"/>
              <a:buAutoNum type="arabicPeriod"/>
            </a:pPr>
            <a:r>
              <a:rPr lang="en-US" b="1" dirty="0" smtClean="0">
                <a:solidFill>
                  <a:schemeClr val="tx1"/>
                </a:solidFill>
              </a:rPr>
              <a:t>What do you think a woman sitting by a window symbolizes? How would you explain this?</a:t>
            </a:r>
          </a:p>
          <a:p>
            <a:pPr marL="617220" lvl="1" indent="-342900"/>
            <a:r>
              <a:rPr lang="en-US" sz="2400" b="1" dirty="0" smtClean="0"/>
              <a:t>How does this relate to an effect, purpose or theme statement?</a:t>
            </a:r>
            <a:endParaRPr lang="en-US" sz="2400" b="1" dirty="0" smtClean="0">
              <a:solidFill>
                <a:schemeClr val="tx1"/>
              </a:solidFill>
            </a:endParaRPr>
          </a:p>
          <a:p>
            <a:pPr marL="457200" indent="-457200">
              <a:buFont typeface="+mj-lt"/>
              <a:buAutoNum type="arabicPeriod"/>
            </a:pPr>
            <a:r>
              <a:rPr lang="en-US" b="1" i="1" dirty="0" smtClean="0">
                <a:solidFill>
                  <a:schemeClr val="tx1"/>
                </a:solidFill>
              </a:rPr>
              <a:t>The </a:t>
            </a:r>
            <a:r>
              <a:rPr lang="en-US" b="1" i="1" dirty="0">
                <a:solidFill>
                  <a:schemeClr val="tx1"/>
                </a:solidFill>
              </a:rPr>
              <a:t>House On Mango Street </a:t>
            </a:r>
            <a:r>
              <a:rPr lang="en-US" b="1" dirty="0">
                <a:solidFill>
                  <a:schemeClr val="tx1"/>
                </a:solidFill>
              </a:rPr>
              <a:t>is dedicated to “</a:t>
            </a:r>
            <a:r>
              <a:rPr lang="en-US" b="1" i="1" dirty="0">
                <a:solidFill>
                  <a:schemeClr val="tx1"/>
                </a:solidFill>
              </a:rPr>
              <a:t>A las </a:t>
            </a:r>
            <a:r>
              <a:rPr lang="en-US" b="1" i="1" dirty="0" err="1">
                <a:solidFill>
                  <a:schemeClr val="tx1"/>
                </a:solidFill>
              </a:rPr>
              <a:t>Mujeres</a:t>
            </a:r>
            <a:r>
              <a:rPr lang="en-US" b="1" dirty="0">
                <a:solidFill>
                  <a:schemeClr val="tx1"/>
                </a:solidFill>
              </a:rPr>
              <a:t>/To the Women.” Why did Sandra Cisneros do this?</a:t>
            </a:r>
          </a:p>
          <a:p>
            <a:endParaRPr lang="en-US" sz="2200" dirty="0"/>
          </a:p>
        </p:txBody>
      </p:sp>
    </p:spTree>
    <p:extLst>
      <p:ext uri="{BB962C8B-B14F-4D97-AF65-F5344CB8AC3E}">
        <p14:creationId xmlns:p14="http://schemas.microsoft.com/office/powerpoint/2010/main" val="1728976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On the back of your drawing write a </a:t>
            </a:r>
            <a:r>
              <a:rPr lang="en-US" u="sng" dirty="0" smtClean="0"/>
              <a:t>thesis</a:t>
            </a:r>
            <a:r>
              <a:rPr lang="en-US" dirty="0" smtClean="0"/>
              <a:t> answering the following question:</a:t>
            </a:r>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4000" b="1" i="1" dirty="0" smtClean="0"/>
              <a:t>What do women sitting by windows symbolize in The House on Mango Street? How does this create or develop a theme or the author’s purpose?</a:t>
            </a:r>
            <a:endParaRPr lang="en-US" sz="4000" b="1" i="1" dirty="0"/>
          </a:p>
        </p:txBody>
      </p:sp>
    </p:spTree>
    <p:extLst>
      <p:ext uri="{BB962C8B-B14F-4D97-AF65-F5344CB8AC3E}">
        <p14:creationId xmlns:p14="http://schemas.microsoft.com/office/powerpoint/2010/main" val="1640462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Journal #6: MLA, Outlines, Writing</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dirty="0" smtClean="0"/>
              <a:t>Learning Targets:</a:t>
            </a:r>
          </a:p>
          <a:p>
            <a:pPr marL="457200" indent="-457200">
              <a:buFont typeface="+mj-lt"/>
              <a:buAutoNum type="arabicPeriod"/>
            </a:pPr>
            <a:r>
              <a:rPr lang="en-US" sz="3200" dirty="0" smtClean="0"/>
              <a:t>Students will be able to create an MLA Outline as a step to prewriting.</a:t>
            </a:r>
          </a:p>
          <a:p>
            <a:pPr marL="457200" indent="-457200">
              <a:buFont typeface="+mj-lt"/>
              <a:buAutoNum type="arabicPeriod"/>
            </a:pPr>
            <a:r>
              <a:rPr lang="en-US" sz="3200" dirty="0"/>
              <a:t>Students will be able </a:t>
            </a:r>
            <a:r>
              <a:rPr lang="en-US" sz="3200" dirty="0" smtClean="0"/>
              <a:t>to write a paragraph outline about literary analysis.</a:t>
            </a:r>
            <a:endParaRPr lang="en-US" sz="3200" dirty="0"/>
          </a:p>
          <a:p>
            <a:pPr marL="457200" indent="-457200">
              <a:buFont typeface="+mj-lt"/>
              <a:buAutoNum type="arabicPeriod"/>
            </a:pPr>
            <a:r>
              <a:rPr lang="en-US" sz="3200" dirty="0"/>
              <a:t>Students will be able </a:t>
            </a:r>
            <a:r>
              <a:rPr lang="en-US" sz="3200" dirty="0" smtClean="0"/>
              <a:t>to follow MLA rules and directions</a:t>
            </a:r>
            <a:r>
              <a:rPr lang="en-US" sz="3200" dirty="0" smtClean="0"/>
              <a:t>.</a:t>
            </a:r>
          </a:p>
          <a:p>
            <a:pPr marL="457200" indent="-457200">
              <a:buFont typeface="+mj-lt"/>
              <a:buAutoNum type="arabicPeriod"/>
            </a:pPr>
            <a:r>
              <a:rPr lang="en-US" sz="3200" dirty="0" smtClean="0"/>
              <a:t>Students </a:t>
            </a:r>
            <a:r>
              <a:rPr lang="en-US" sz="3200" dirty="0"/>
              <a:t>will be able to </a:t>
            </a:r>
            <a:r>
              <a:rPr lang="en-US" sz="3200" dirty="0" smtClean="0"/>
              <a:t>write analysis.</a:t>
            </a:r>
            <a:endParaRPr lang="en-US" sz="3200" dirty="0"/>
          </a:p>
          <a:p>
            <a:pPr marL="457200" indent="-457200">
              <a:buFont typeface="+mj-lt"/>
              <a:buAutoNum type="arabicPeriod"/>
            </a:pPr>
            <a:endParaRPr lang="en-US" sz="3200" dirty="0"/>
          </a:p>
        </p:txBody>
      </p:sp>
    </p:spTree>
    <p:extLst>
      <p:ext uri="{BB962C8B-B14F-4D97-AF65-F5344CB8AC3E}">
        <p14:creationId xmlns:p14="http://schemas.microsoft.com/office/powerpoint/2010/main" val="2007537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Outlines</a:t>
            </a:r>
            <a:endParaRPr lang="en-US" sz="6600" dirty="0"/>
          </a:p>
        </p:txBody>
      </p:sp>
      <p:sp>
        <p:nvSpPr>
          <p:cNvPr id="3" name="Content Placeholder 2"/>
          <p:cNvSpPr>
            <a:spLocks noGrp="1"/>
          </p:cNvSpPr>
          <p:nvPr>
            <p:ph idx="1"/>
          </p:nvPr>
        </p:nvSpPr>
        <p:spPr/>
        <p:txBody>
          <a:bodyPr/>
          <a:lstStyle/>
          <a:p>
            <a:pPr>
              <a:lnSpc>
                <a:spcPct val="115000"/>
              </a:lnSpc>
              <a:spcBef>
                <a:spcPts val="0"/>
              </a:spcBef>
            </a:pPr>
            <a:r>
              <a:rPr lang="en-US" dirty="0">
                <a:solidFill>
                  <a:srgbClr val="F3F3F3"/>
                </a:solidFill>
                <a:latin typeface="Georgia"/>
                <a:ea typeface="Georgia"/>
                <a:cs typeface="Georgia"/>
                <a:sym typeface="Georgia"/>
              </a:rPr>
              <a:t>For your first </a:t>
            </a:r>
            <a:r>
              <a:rPr lang="en-US" dirty="0" smtClean="0">
                <a:solidFill>
                  <a:srgbClr val="F3F3F3"/>
                </a:solidFill>
                <a:latin typeface="Georgia"/>
                <a:ea typeface="Georgia"/>
                <a:cs typeface="Georgia"/>
                <a:sym typeface="Georgia"/>
              </a:rPr>
              <a:t>big </a:t>
            </a:r>
            <a:r>
              <a:rPr lang="en-US" dirty="0">
                <a:solidFill>
                  <a:srgbClr val="F3F3F3"/>
                </a:solidFill>
                <a:latin typeface="Georgia"/>
                <a:ea typeface="Georgia"/>
                <a:cs typeface="Georgia"/>
                <a:sym typeface="Georgia"/>
              </a:rPr>
              <a:t>writing assignment, you will be </a:t>
            </a:r>
            <a:r>
              <a:rPr lang="en-US" dirty="0" smtClean="0">
                <a:solidFill>
                  <a:srgbClr val="F3F3F3"/>
                </a:solidFill>
                <a:latin typeface="Georgia"/>
                <a:ea typeface="Georgia"/>
                <a:cs typeface="Georgia"/>
                <a:sym typeface="Georgia"/>
              </a:rPr>
              <a:t>you </a:t>
            </a:r>
            <a:r>
              <a:rPr lang="en-US" dirty="0">
                <a:solidFill>
                  <a:srgbClr val="F3F3F3"/>
                </a:solidFill>
                <a:latin typeface="Georgia"/>
                <a:ea typeface="Georgia"/>
                <a:cs typeface="Georgia"/>
                <a:sym typeface="Georgia"/>
              </a:rPr>
              <a:t>will be </a:t>
            </a:r>
            <a:r>
              <a:rPr lang="en-US" dirty="0" smtClean="0">
                <a:solidFill>
                  <a:srgbClr val="F3F3F3"/>
                </a:solidFill>
                <a:latin typeface="Georgia"/>
                <a:ea typeface="Georgia"/>
                <a:cs typeface="Georgia"/>
                <a:sym typeface="Georgia"/>
              </a:rPr>
              <a:t>creating an </a:t>
            </a:r>
            <a:r>
              <a:rPr lang="en-US" b="1" dirty="0">
                <a:solidFill>
                  <a:srgbClr val="00BC00"/>
                </a:solidFill>
                <a:latin typeface="Georgia"/>
                <a:ea typeface="Georgia"/>
                <a:cs typeface="Georgia"/>
                <a:sym typeface="Georgia"/>
              </a:rPr>
              <a:t>outline</a:t>
            </a:r>
            <a:r>
              <a:rPr lang="en-US" dirty="0" smtClean="0">
                <a:solidFill>
                  <a:srgbClr val="F3F3F3"/>
                </a:solidFill>
                <a:latin typeface="Georgia"/>
                <a:ea typeface="Georgia"/>
                <a:cs typeface="Georgia"/>
                <a:sym typeface="Georgia"/>
              </a:rPr>
              <a:t>. There are rules to follow</a:t>
            </a:r>
            <a:r>
              <a:rPr lang="en-US" dirty="0" smtClean="0">
                <a:solidFill>
                  <a:srgbClr val="F3F3F3"/>
                </a:solidFill>
                <a:latin typeface="Georgia"/>
                <a:ea typeface="Georgia"/>
                <a:cs typeface="Georgia"/>
                <a:sym typeface="Georgia"/>
              </a:rPr>
              <a:t>!</a:t>
            </a:r>
          </a:p>
          <a:p>
            <a:pPr lvl="1">
              <a:lnSpc>
                <a:spcPct val="115000"/>
              </a:lnSpc>
              <a:spcBef>
                <a:spcPts val="0"/>
              </a:spcBef>
            </a:pPr>
            <a:r>
              <a:rPr lang="en-US" dirty="0" smtClean="0">
                <a:solidFill>
                  <a:srgbClr val="F3F3F3"/>
                </a:solidFill>
                <a:latin typeface="Georgia"/>
                <a:ea typeface="Georgia"/>
                <a:cs typeface="Georgia"/>
                <a:sym typeface="Georgia"/>
              </a:rPr>
              <a:t>Many teachers assign graded outlines. </a:t>
            </a:r>
            <a:endParaRPr lang="en-US" dirty="0">
              <a:solidFill>
                <a:srgbClr val="F3F3F3"/>
              </a:solidFill>
              <a:latin typeface="Georgia"/>
              <a:ea typeface="Georgia"/>
              <a:cs typeface="Georgia"/>
              <a:sym typeface="Georgia"/>
            </a:endParaRPr>
          </a:p>
          <a:p>
            <a:pPr>
              <a:lnSpc>
                <a:spcPct val="115000"/>
              </a:lnSpc>
              <a:spcBef>
                <a:spcPts val="1000"/>
              </a:spcBef>
              <a:spcAft>
                <a:spcPts val="1000"/>
              </a:spcAft>
            </a:pPr>
            <a:r>
              <a:rPr lang="en-US" dirty="0">
                <a:solidFill>
                  <a:srgbClr val="F3F3F3"/>
                </a:solidFill>
                <a:latin typeface="Georgia"/>
                <a:ea typeface="Georgia"/>
                <a:cs typeface="Georgia"/>
                <a:sym typeface="Georgia"/>
              </a:rPr>
              <a:t>For the rest of your high school career in the Humanities department, composing an outline will be one of the first and most important steps you must complete when writing major essays.  Think of this assignment as us officially teaching you the future expectations for those papers (and an understanding that you are doing this properly and well now).</a:t>
            </a:r>
          </a:p>
          <a:p>
            <a:endParaRPr lang="en-US" dirty="0"/>
          </a:p>
        </p:txBody>
      </p:sp>
    </p:spTree>
    <p:extLst>
      <p:ext uri="{BB962C8B-B14F-4D97-AF65-F5344CB8AC3E}">
        <p14:creationId xmlns:p14="http://schemas.microsoft.com/office/powerpoint/2010/main" val="799016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0"/>
            <a:ext cx="10972800" cy="7000875"/>
          </a:xfrm>
        </p:spPr>
        <p:txBody>
          <a:bodyPr>
            <a:normAutofit/>
          </a:bodyPr>
          <a:lstStyle/>
          <a:p>
            <a:pPr marL="0" indent="0">
              <a:buNone/>
            </a:pPr>
            <a:r>
              <a:rPr lang="en-US" b="1" dirty="0"/>
              <a:t>First Last Name</a:t>
            </a:r>
            <a:endParaRPr lang="en-US" sz="2000" b="1" dirty="0"/>
          </a:p>
          <a:p>
            <a:pPr marL="0" indent="0">
              <a:buNone/>
            </a:pPr>
            <a:r>
              <a:rPr lang="en-US" b="1" dirty="0"/>
              <a:t>Teacher Name</a:t>
            </a:r>
            <a:endParaRPr lang="en-US" sz="2000" b="1" dirty="0"/>
          </a:p>
          <a:p>
            <a:pPr marL="0" indent="0">
              <a:buNone/>
            </a:pPr>
            <a:r>
              <a:rPr lang="en-US" b="1" dirty="0"/>
              <a:t>Class Name and Period</a:t>
            </a:r>
            <a:endParaRPr lang="en-US" sz="2000" b="1" dirty="0"/>
          </a:p>
          <a:p>
            <a:pPr marL="0" indent="0">
              <a:buNone/>
            </a:pPr>
            <a:r>
              <a:rPr lang="en-US" b="1" dirty="0"/>
              <a:t>Due Date Written Out</a:t>
            </a:r>
            <a:endParaRPr lang="en-US" sz="2000" b="1" dirty="0"/>
          </a:p>
          <a:p>
            <a:pPr marL="0" indent="0" algn="ctr">
              <a:buNone/>
            </a:pPr>
            <a:r>
              <a:rPr lang="en-US" sz="2800" b="1" dirty="0" smtClean="0"/>
              <a:t>Title: ________</a:t>
            </a:r>
            <a:endParaRPr lang="en-US" b="1" dirty="0" smtClean="0"/>
          </a:p>
          <a:p>
            <a:r>
              <a:rPr lang="en-US" sz="2800" b="1" dirty="0" smtClean="0"/>
              <a:t>Thesis Statement: ____________</a:t>
            </a:r>
          </a:p>
          <a:p>
            <a:pPr marL="880110" lvl="1" indent="-514350">
              <a:buFont typeface="+mj-lt"/>
              <a:buAutoNum type="romanUcPeriod"/>
            </a:pPr>
            <a:r>
              <a:rPr lang="en-US" sz="2400" b="1" dirty="0" smtClean="0"/>
              <a:t>Body Thesis (Topic) Sentence #1: </a:t>
            </a:r>
            <a:r>
              <a:rPr lang="en-US" sz="2400" b="1" dirty="0"/>
              <a:t>____________</a:t>
            </a:r>
            <a:endParaRPr lang="en-US" sz="2400" b="1" dirty="0" smtClean="0"/>
          </a:p>
          <a:p>
            <a:pPr marL="1245870" lvl="2" indent="-514350">
              <a:buFont typeface="+mj-lt"/>
              <a:buAutoNum type="alphaUcPeriod"/>
            </a:pPr>
            <a:r>
              <a:rPr lang="en-US" sz="2400" b="1" dirty="0" smtClean="0"/>
              <a:t>Evidence (BTS #1) #1: </a:t>
            </a:r>
            <a:r>
              <a:rPr lang="en-US" sz="2400" b="1" dirty="0"/>
              <a:t>____________</a:t>
            </a:r>
            <a:endParaRPr lang="en-US" sz="2400" b="1" dirty="0" smtClean="0"/>
          </a:p>
          <a:p>
            <a:pPr marL="1520190" lvl="3" indent="-514350">
              <a:buFont typeface="+mj-lt"/>
              <a:buAutoNum type="alphaLcPeriod"/>
            </a:pPr>
            <a:r>
              <a:rPr lang="en-US" sz="2000" b="1" dirty="0" smtClean="0"/>
              <a:t>Analysis Sentence (</a:t>
            </a:r>
            <a:r>
              <a:rPr lang="en-US" sz="2000" b="1" dirty="0" err="1" smtClean="0"/>
              <a:t>Ev</a:t>
            </a:r>
            <a:r>
              <a:rPr lang="en-US" sz="2000" b="1" dirty="0" smtClean="0"/>
              <a:t>. #1) #1: </a:t>
            </a:r>
            <a:r>
              <a:rPr lang="en-US" sz="2000" b="1" dirty="0"/>
              <a:t>____________</a:t>
            </a:r>
            <a:endParaRPr lang="en-US" sz="2000" b="1" dirty="0" smtClean="0"/>
          </a:p>
          <a:p>
            <a:pPr marL="1520190" lvl="3" indent="-514350">
              <a:buFont typeface="+mj-lt"/>
              <a:buAutoNum type="alphaLcPeriod"/>
            </a:pPr>
            <a:r>
              <a:rPr lang="en-US" sz="2000" b="1" dirty="0"/>
              <a:t>Analysis Sentence (</a:t>
            </a:r>
            <a:r>
              <a:rPr lang="en-US" sz="2000" b="1" dirty="0" err="1"/>
              <a:t>Ev</a:t>
            </a:r>
            <a:r>
              <a:rPr lang="en-US" sz="2000" b="1" dirty="0"/>
              <a:t>. #1) </a:t>
            </a:r>
            <a:r>
              <a:rPr lang="en-US" sz="2000" b="1" dirty="0" smtClean="0"/>
              <a:t>#2: </a:t>
            </a:r>
            <a:r>
              <a:rPr lang="en-US" sz="2000" b="1" dirty="0"/>
              <a:t>____________</a:t>
            </a:r>
            <a:endParaRPr lang="en-US" sz="2000" b="1" dirty="0" smtClean="0"/>
          </a:p>
          <a:p>
            <a:pPr marL="1520190" lvl="3" indent="-514350">
              <a:buFont typeface="+mj-lt"/>
              <a:buAutoNum type="alphaLcPeriod"/>
            </a:pPr>
            <a:r>
              <a:rPr lang="en-US" sz="2000" b="1" dirty="0"/>
              <a:t>Analysis Sentence (</a:t>
            </a:r>
            <a:r>
              <a:rPr lang="en-US" sz="2000" b="1" dirty="0" err="1"/>
              <a:t>Ev</a:t>
            </a:r>
            <a:r>
              <a:rPr lang="en-US" sz="2000" b="1" dirty="0"/>
              <a:t>. #1) </a:t>
            </a:r>
            <a:r>
              <a:rPr lang="en-US" sz="2000" b="1" dirty="0" smtClean="0"/>
              <a:t>#3: </a:t>
            </a:r>
            <a:r>
              <a:rPr lang="en-US" sz="2000" b="1" dirty="0"/>
              <a:t>____________</a:t>
            </a:r>
            <a:endParaRPr lang="en-US" sz="2000" b="1" dirty="0" smtClean="0"/>
          </a:p>
          <a:p>
            <a:pPr marL="1245870" lvl="2" indent="-514350">
              <a:buFont typeface="+mj-lt"/>
              <a:buAutoNum type="alphaUcPeriod"/>
            </a:pPr>
            <a:r>
              <a:rPr lang="en-US" sz="2400" b="1" dirty="0" smtClean="0"/>
              <a:t>Evidence </a:t>
            </a:r>
            <a:r>
              <a:rPr lang="en-US" sz="2400" b="1" dirty="0"/>
              <a:t>(BTS #1)</a:t>
            </a:r>
            <a:r>
              <a:rPr lang="en-US" sz="2400" b="1" dirty="0" smtClean="0"/>
              <a:t> #2: </a:t>
            </a:r>
            <a:r>
              <a:rPr lang="en-US" sz="2400" b="1" dirty="0"/>
              <a:t>____________</a:t>
            </a:r>
          </a:p>
          <a:p>
            <a:pPr marL="1520190" lvl="3" indent="-514350">
              <a:buFont typeface="+mj-lt"/>
              <a:buAutoNum type="alphaLcPeriod"/>
            </a:pPr>
            <a:r>
              <a:rPr lang="en-US" sz="2000" b="1" dirty="0"/>
              <a:t>Analysis Sentence (</a:t>
            </a:r>
            <a:r>
              <a:rPr lang="en-US" sz="2000" b="1" dirty="0" err="1"/>
              <a:t>Ev</a:t>
            </a:r>
            <a:r>
              <a:rPr lang="en-US" sz="2000" b="1" dirty="0"/>
              <a:t>. </a:t>
            </a:r>
            <a:r>
              <a:rPr lang="en-US" sz="2000" b="1" dirty="0" smtClean="0"/>
              <a:t>#2) </a:t>
            </a:r>
            <a:r>
              <a:rPr lang="en-US" sz="2000" b="1" dirty="0"/>
              <a:t>#1</a:t>
            </a:r>
            <a:r>
              <a:rPr lang="en-US" sz="2000" b="1" dirty="0" smtClean="0"/>
              <a:t>: </a:t>
            </a:r>
            <a:r>
              <a:rPr lang="en-US" sz="2000" b="1" dirty="0"/>
              <a:t>____________</a:t>
            </a:r>
          </a:p>
          <a:p>
            <a:pPr marL="1520190" lvl="3" indent="-514350">
              <a:buFont typeface="+mj-lt"/>
              <a:buAutoNum type="alphaLcPeriod"/>
            </a:pPr>
            <a:r>
              <a:rPr lang="en-US" sz="2000" b="1" dirty="0"/>
              <a:t>Analysis Sentence (</a:t>
            </a:r>
            <a:r>
              <a:rPr lang="en-US" sz="2000" b="1" dirty="0" err="1"/>
              <a:t>Ev</a:t>
            </a:r>
            <a:r>
              <a:rPr lang="en-US" sz="2000" b="1" dirty="0"/>
              <a:t>. </a:t>
            </a:r>
            <a:r>
              <a:rPr lang="en-US" sz="2000" b="1" dirty="0" smtClean="0"/>
              <a:t>#2) </a:t>
            </a:r>
            <a:r>
              <a:rPr lang="en-US" sz="2000" b="1" dirty="0"/>
              <a:t>#2</a:t>
            </a:r>
            <a:r>
              <a:rPr lang="en-US" sz="2000" b="1" dirty="0" smtClean="0"/>
              <a:t>: </a:t>
            </a:r>
            <a:r>
              <a:rPr lang="en-US" sz="2000" b="1" dirty="0"/>
              <a:t>____________</a:t>
            </a:r>
          </a:p>
          <a:p>
            <a:pPr marL="1520190" lvl="3" indent="-514350">
              <a:buFont typeface="+mj-lt"/>
              <a:buAutoNum type="alphaLcPeriod"/>
            </a:pPr>
            <a:r>
              <a:rPr lang="en-US" sz="2000" b="1" dirty="0"/>
              <a:t>Analysis Sentence (</a:t>
            </a:r>
            <a:r>
              <a:rPr lang="en-US" sz="2000" b="1" dirty="0" err="1"/>
              <a:t>Ev</a:t>
            </a:r>
            <a:r>
              <a:rPr lang="en-US" sz="2000" b="1" dirty="0"/>
              <a:t>. </a:t>
            </a:r>
            <a:r>
              <a:rPr lang="en-US" sz="2000" b="1" dirty="0" smtClean="0"/>
              <a:t>#2) </a:t>
            </a:r>
            <a:r>
              <a:rPr lang="en-US" sz="2000" b="1" dirty="0"/>
              <a:t>#3</a:t>
            </a:r>
            <a:r>
              <a:rPr lang="en-US" sz="2000" b="1" dirty="0" smtClean="0"/>
              <a:t>: </a:t>
            </a:r>
            <a:r>
              <a:rPr lang="en-US" sz="2000" b="1" dirty="0"/>
              <a:t>____________</a:t>
            </a:r>
          </a:p>
          <a:p>
            <a:pPr marL="880110" lvl="1" indent="-514350">
              <a:buFont typeface="+mj-lt"/>
              <a:buAutoNum type="romanUcPeriod"/>
            </a:pPr>
            <a:r>
              <a:rPr lang="en-US" sz="2400" b="1" dirty="0" smtClean="0"/>
              <a:t>Body Thesis (Topic) Sentence #2: </a:t>
            </a:r>
          </a:p>
        </p:txBody>
      </p:sp>
    </p:spTree>
    <p:extLst>
      <p:ext uri="{BB962C8B-B14F-4D97-AF65-F5344CB8AC3E}">
        <p14:creationId xmlns:p14="http://schemas.microsoft.com/office/powerpoint/2010/main" val="3724892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098"/>
            <a:ext cx="10972800" cy="6536987"/>
          </a:xfrm>
        </p:spPr>
        <p:txBody>
          <a:bodyPr>
            <a:normAutofit fontScale="85000" lnSpcReduction="20000"/>
          </a:bodyPr>
          <a:lstStyle/>
          <a:p>
            <a:pPr marL="0" indent="0">
              <a:buNone/>
            </a:pPr>
            <a:r>
              <a:rPr lang="en-US" dirty="0"/>
              <a:t>First Last Name</a:t>
            </a:r>
            <a:endParaRPr lang="en-US" sz="2000" dirty="0"/>
          </a:p>
          <a:p>
            <a:pPr marL="0" indent="0">
              <a:buNone/>
            </a:pPr>
            <a:r>
              <a:rPr lang="en-US" dirty="0"/>
              <a:t>Teacher Name</a:t>
            </a:r>
            <a:endParaRPr lang="en-US" sz="2000" dirty="0"/>
          </a:p>
          <a:p>
            <a:pPr marL="0" indent="0">
              <a:buNone/>
            </a:pPr>
            <a:r>
              <a:rPr lang="en-US" dirty="0"/>
              <a:t>Class Name and Period</a:t>
            </a:r>
            <a:endParaRPr lang="en-US" sz="2000" dirty="0"/>
          </a:p>
          <a:p>
            <a:pPr marL="0" indent="0">
              <a:buNone/>
            </a:pPr>
            <a:r>
              <a:rPr lang="en-US" dirty="0"/>
              <a:t>Due Date Written Out</a:t>
            </a:r>
            <a:endParaRPr lang="en-US" sz="2000" dirty="0"/>
          </a:p>
          <a:p>
            <a:pPr marL="0" indent="0" algn="ctr">
              <a:buNone/>
            </a:pPr>
            <a:r>
              <a:rPr lang="en-US" dirty="0" smtClean="0"/>
              <a:t>Title: ________</a:t>
            </a:r>
            <a:endParaRPr lang="en-US" sz="2000" dirty="0" smtClean="0"/>
          </a:p>
          <a:p>
            <a:r>
              <a:rPr lang="en-US" dirty="0" smtClean="0"/>
              <a:t>Thesis Statement: ____________</a:t>
            </a:r>
          </a:p>
          <a:p>
            <a:pPr marL="880110" lvl="1" indent="-514350">
              <a:buFont typeface="+mj-lt"/>
              <a:buAutoNum type="romanUcPeriod"/>
            </a:pPr>
            <a:r>
              <a:rPr lang="en-US" dirty="0" smtClean="0"/>
              <a:t>Body Thesis (Topic) Sentence #1: </a:t>
            </a:r>
            <a:r>
              <a:rPr lang="en-US" dirty="0"/>
              <a:t>____________</a:t>
            </a:r>
            <a:endParaRPr lang="en-US" dirty="0" smtClean="0"/>
          </a:p>
          <a:p>
            <a:pPr marL="1245870" lvl="2" indent="-514350">
              <a:buFont typeface="+mj-lt"/>
              <a:buAutoNum type="alphaUcPeriod"/>
            </a:pPr>
            <a:r>
              <a:rPr lang="en-US" dirty="0" smtClean="0"/>
              <a:t>Evidence (BTS #1) #1: </a:t>
            </a:r>
            <a:r>
              <a:rPr lang="en-US" dirty="0"/>
              <a:t>____________</a:t>
            </a:r>
            <a:endParaRPr lang="en-US" dirty="0" smtClean="0"/>
          </a:p>
          <a:p>
            <a:pPr marL="1520190" lvl="3" indent="-514350">
              <a:buFont typeface="+mj-lt"/>
              <a:buAutoNum type="alphaLcPeriod"/>
            </a:pPr>
            <a:r>
              <a:rPr lang="en-US" dirty="0" smtClean="0"/>
              <a:t>Analysis Sentence (</a:t>
            </a:r>
            <a:r>
              <a:rPr lang="en-US" dirty="0" err="1" smtClean="0"/>
              <a:t>Ev</a:t>
            </a:r>
            <a:r>
              <a:rPr lang="en-US" dirty="0" smtClean="0"/>
              <a:t>. #1) #1: </a:t>
            </a:r>
            <a:r>
              <a:rPr lang="en-US" dirty="0"/>
              <a:t>____________</a:t>
            </a:r>
            <a:endParaRPr lang="en-US" dirty="0" smtClean="0"/>
          </a:p>
          <a:p>
            <a:pPr marL="1520190" lvl="3" indent="-514350">
              <a:buFont typeface="+mj-lt"/>
              <a:buAutoNum type="alphaLcPeriod"/>
            </a:pPr>
            <a:r>
              <a:rPr lang="en-US" dirty="0"/>
              <a:t>Analysis Sentence (</a:t>
            </a:r>
            <a:r>
              <a:rPr lang="en-US" dirty="0" err="1"/>
              <a:t>Ev</a:t>
            </a:r>
            <a:r>
              <a:rPr lang="en-US" dirty="0"/>
              <a:t>. #1) </a:t>
            </a:r>
            <a:r>
              <a:rPr lang="en-US" dirty="0" smtClean="0"/>
              <a:t>#2: </a:t>
            </a:r>
            <a:r>
              <a:rPr lang="en-US" dirty="0"/>
              <a:t>____________</a:t>
            </a:r>
            <a:endParaRPr lang="en-US" dirty="0" smtClean="0"/>
          </a:p>
          <a:p>
            <a:pPr marL="1520190" lvl="3" indent="-514350">
              <a:buFont typeface="+mj-lt"/>
              <a:buAutoNum type="alphaLcPeriod"/>
            </a:pPr>
            <a:r>
              <a:rPr lang="en-US" dirty="0"/>
              <a:t>Analysis Sentence (</a:t>
            </a:r>
            <a:r>
              <a:rPr lang="en-US" dirty="0" err="1"/>
              <a:t>Ev</a:t>
            </a:r>
            <a:r>
              <a:rPr lang="en-US" dirty="0"/>
              <a:t>. #1) </a:t>
            </a:r>
            <a:r>
              <a:rPr lang="en-US" dirty="0" smtClean="0"/>
              <a:t>#3: </a:t>
            </a:r>
            <a:r>
              <a:rPr lang="en-US" dirty="0"/>
              <a:t>____________</a:t>
            </a:r>
            <a:endParaRPr lang="en-US" dirty="0" smtClean="0"/>
          </a:p>
          <a:p>
            <a:pPr marL="1245870" lvl="2" indent="-514350">
              <a:buFont typeface="+mj-lt"/>
              <a:buAutoNum type="alphaUcPeriod"/>
            </a:pPr>
            <a:r>
              <a:rPr lang="en-US" dirty="0" smtClean="0"/>
              <a:t>Evidence </a:t>
            </a:r>
            <a:r>
              <a:rPr lang="en-US" dirty="0"/>
              <a:t>(BTS #1)</a:t>
            </a:r>
            <a:r>
              <a:rPr lang="en-US" dirty="0" smtClean="0"/>
              <a:t> #2: </a:t>
            </a:r>
            <a:r>
              <a:rPr lang="en-US" dirty="0"/>
              <a:t>____________</a:t>
            </a:r>
          </a:p>
          <a:p>
            <a:pPr marL="1520190" lvl="3" indent="-514350">
              <a:buFont typeface="+mj-lt"/>
              <a:buAutoNum type="alphaLcPeriod"/>
            </a:pPr>
            <a:r>
              <a:rPr lang="en-US" dirty="0"/>
              <a:t>Analysis Sentence (</a:t>
            </a:r>
            <a:r>
              <a:rPr lang="en-US" dirty="0" err="1"/>
              <a:t>Ev</a:t>
            </a:r>
            <a:r>
              <a:rPr lang="en-US" dirty="0"/>
              <a:t>. </a:t>
            </a:r>
            <a:r>
              <a:rPr lang="en-US" dirty="0" smtClean="0"/>
              <a:t>#2) </a:t>
            </a:r>
            <a:r>
              <a:rPr lang="en-US" dirty="0"/>
              <a:t>#1</a:t>
            </a:r>
            <a:r>
              <a:rPr lang="en-US" dirty="0" smtClean="0"/>
              <a:t>: </a:t>
            </a:r>
            <a:r>
              <a:rPr lang="en-US" dirty="0"/>
              <a:t>____________</a:t>
            </a:r>
          </a:p>
          <a:p>
            <a:pPr marL="1520190" lvl="3" indent="-514350">
              <a:buFont typeface="+mj-lt"/>
              <a:buAutoNum type="alphaLcPeriod"/>
            </a:pPr>
            <a:r>
              <a:rPr lang="en-US" dirty="0"/>
              <a:t>Analysis Sentence (</a:t>
            </a:r>
            <a:r>
              <a:rPr lang="en-US" dirty="0" err="1"/>
              <a:t>Ev</a:t>
            </a:r>
            <a:r>
              <a:rPr lang="en-US" dirty="0"/>
              <a:t>. </a:t>
            </a:r>
            <a:r>
              <a:rPr lang="en-US" dirty="0" smtClean="0"/>
              <a:t>#2) </a:t>
            </a:r>
            <a:r>
              <a:rPr lang="en-US" dirty="0"/>
              <a:t>#2</a:t>
            </a:r>
            <a:r>
              <a:rPr lang="en-US" dirty="0" smtClean="0"/>
              <a:t>: </a:t>
            </a:r>
            <a:r>
              <a:rPr lang="en-US" dirty="0"/>
              <a:t>____________</a:t>
            </a:r>
          </a:p>
          <a:p>
            <a:pPr marL="1520190" lvl="3" indent="-514350">
              <a:buFont typeface="+mj-lt"/>
              <a:buAutoNum type="alphaLcPeriod"/>
            </a:pPr>
            <a:r>
              <a:rPr lang="en-US" dirty="0"/>
              <a:t>Analysis Sentence (</a:t>
            </a:r>
            <a:r>
              <a:rPr lang="en-US" dirty="0" err="1"/>
              <a:t>Ev</a:t>
            </a:r>
            <a:r>
              <a:rPr lang="en-US" dirty="0"/>
              <a:t>. </a:t>
            </a:r>
            <a:r>
              <a:rPr lang="en-US" dirty="0" smtClean="0"/>
              <a:t>#2) </a:t>
            </a:r>
            <a:r>
              <a:rPr lang="en-US" dirty="0"/>
              <a:t>#3</a:t>
            </a:r>
            <a:r>
              <a:rPr lang="en-US" dirty="0" smtClean="0"/>
              <a:t>: </a:t>
            </a:r>
            <a:r>
              <a:rPr lang="en-US" dirty="0"/>
              <a:t>____________</a:t>
            </a:r>
          </a:p>
          <a:p>
            <a:pPr marL="880110" lvl="1" indent="-514350">
              <a:buFont typeface="+mj-lt"/>
              <a:buAutoNum type="romanUcPeriod"/>
            </a:pPr>
            <a:r>
              <a:rPr lang="en-US" dirty="0" smtClean="0"/>
              <a:t>Body Thesis (Topic) Sentence #2: </a:t>
            </a:r>
          </a:p>
          <a:p>
            <a:pPr marL="1245870" lvl="2" indent="-514350">
              <a:buFont typeface="+mj-lt"/>
              <a:buAutoNum type="alphaUcPeriod"/>
            </a:pPr>
            <a:r>
              <a:rPr lang="en-US" dirty="0"/>
              <a:t>Evidence (BTS </a:t>
            </a:r>
            <a:r>
              <a:rPr lang="en-US" dirty="0" smtClean="0"/>
              <a:t>#2) #</a:t>
            </a:r>
            <a:r>
              <a:rPr lang="en-US" dirty="0"/>
              <a:t>1: ____________</a:t>
            </a:r>
          </a:p>
          <a:p>
            <a:pPr marL="1520190" lvl="3" indent="-514350">
              <a:buFont typeface="+mj-lt"/>
              <a:buAutoNum type="alphaLcPeriod"/>
            </a:pPr>
            <a:r>
              <a:rPr lang="en-US" dirty="0"/>
              <a:t>Analysis Sentence (</a:t>
            </a:r>
            <a:r>
              <a:rPr lang="en-US" dirty="0" err="1"/>
              <a:t>Ev</a:t>
            </a:r>
            <a:r>
              <a:rPr lang="en-US" dirty="0"/>
              <a:t>. #1) #1: ____________</a:t>
            </a:r>
          </a:p>
          <a:p>
            <a:pPr marL="1520190" lvl="3" indent="-514350">
              <a:buFont typeface="+mj-lt"/>
              <a:buAutoNum type="alphaLcPeriod"/>
            </a:pPr>
            <a:r>
              <a:rPr lang="en-US" dirty="0"/>
              <a:t>Analysis Sentence (</a:t>
            </a:r>
            <a:r>
              <a:rPr lang="en-US" dirty="0" err="1"/>
              <a:t>Ev</a:t>
            </a:r>
            <a:r>
              <a:rPr lang="en-US" dirty="0"/>
              <a:t>. #1) #2: ____________</a:t>
            </a:r>
          </a:p>
          <a:p>
            <a:pPr marL="1520190" lvl="3" indent="-514350">
              <a:buFont typeface="+mj-lt"/>
              <a:buAutoNum type="alphaLcPeriod"/>
            </a:pPr>
            <a:r>
              <a:rPr lang="en-US" dirty="0"/>
              <a:t>Analysis Sentence (</a:t>
            </a:r>
            <a:r>
              <a:rPr lang="en-US" dirty="0" err="1"/>
              <a:t>Ev</a:t>
            </a:r>
            <a:r>
              <a:rPr lang="en-US" dirty="0"/>
              <a:t>. #1) #3: ____________</a:t>
            </a:r>
          </a:p>
          <a:p>
            <a:pPr marL="1245870" lvl="2" indent="-514350">
              <a:buFont typeface="+mj-lt"/>
              <a:buAutoNum type="alphaUcPeriod"/>
            </a:pPr>
            <a:r>
              <a:rPr lang="en-US" dirty="0"/>
              <a:t>Evidence (BTS </a:t>
            </a:r>
            <a:r>
              <a:rPr lang="en-US" dirty="0" smtClean="0"/>
              <a:t>#2) #</a:t>
            </a:r>
            <a:r>
              <a:rPr lang="en-US" dirty="0"/>
              <a:t>2: ____________</a:t>
            </a:r>
          </a:p>
          <a:p>
            <a:pPr marL="1520190" lvl="3" indent="-514350">
              <a:buFont typeface="+mj-lt"/>
              <a:buAutoNum type="alphaLcPeriod"/>
            </a:pPr>
            <a:r>
              <a:rPr lang="en-US" dirty="0"/>
              <a:t>Analysis Sentence (</a:t>
            </a:r>
            <a:r>
              <a:rPr lang="en-US" dirty="0" err="1"/>
              <a:t>Ev</a:t>
            </a:r>
            <a:r>
              <a:rPr lang="en-US" dirty="0"/>
              <a:t>. #2) #1: ____________</a:t>
            </a:r>
          </a:p>
          <a:p>
            <a:pPr marL="1520190" lvl="3" indent="-514350">
              <a:buFont typeface="+mj-lt"/>
              <a:buAutoNum type="alphaLcPeriod"/>
            </a:pPr>
            <a:r>
              <a:rPr lang="en-US" dirty="0"/>
              <a:t>Analysis Sentence (</a:t>
            </a:r>
            <a:r>
              <a:rPr lang="en-US" dirty="0" err="1"/>
              <a:t>Ev</a:t>
            </a:r>
            <a:r>
              <a:rPr lang="en-US" dirty="0"/>
              <a:t>. #2) #2: ____________</a:t>
            </a:r>
          </a:p>
          <a:p>
            <a:pPr marL="1520190" lvl="3" indent="-514350">
              <a:buFont typeface="+mj-lt"/>
              <a:buAutoNum type="alphaLcPeriod"/>
            </a:pPr>
            <a:r>
              <a:rPr lang="en-US" dirty="0"/>
              <a:t>Analysis Sentence (</a:t>
            </a:r>
            <a:r>
              <a:rPr lang="en-US" dirty="0" err="1"/>
              <a:t>Ev</a:t>
            </a:r>
            <a:r>
              <a:rPr lang="en-US" dirty="0"/>
              <a:t>. #2) #3: </a:t>
            </a:r>
            <a:r>
              <a:rPr lang="en-US" dirty="0" smtClean="0"/>
              <a:t>____________</a:t>
            </a:r>
          </a:p>
          <a:p>
            <a:pPr marL="880110" lvl="1" indent="-514350">
              <a:buFont typeface="+mj-lt"/>
              <a:buAutoNum type="romanUcPeriod"/>
            </a:pPr>
            <a:r>
              <a:rPr lang="en-US" dirty="0" smtClean="0"/>
              <a:t>Body </a:t>
            </a:r>
            <a:r>
              <a:rPr lang="en-US" dirty="0"/>
              <a:t>Thesis (Topic) </a:t>
            </a:r>
            <a:r>
              <a:rPr lang="en-US" dirty="0" smtClean="0"/>
              <a:t>Sentence #3: </a:t>
            </a:r>
            <a:endParaRPr lang="en-US" dirty="0"/>
          </a:p>
        </p:txBody>
      </p:sp>
      <p:sp>
        <p:nvSpPr>
          <p:cNvPr id="2" name="Rectangular Callout 1"/>
          <p:cNvSpPr/>
          <p:nvPr/>
        </p:nvSpPr>
        <p:spPr>
          <a:xfrm>
            <a:off x="3819524" y="175098"/>
            <a:ext cx="4276725" cy="1143001"/>
          </a:xfrm>
          <a:prstGeom prst="wedgeRectCallout">
            <a:avLst>
              <a:gd name="adj1" fmla="val -63496"/>
              <a:gd name="adj2" fmla="val 3949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MLA Heading and Title</a:t>
            </a:r>
            <a:endParaRPr lang="en-US" sz="2400" b="1" dirty="0">
              <a:solidFill>
                <a:schemeClr val="bg1"/>
              </a:solidFill>
            </a:endParaRPr>
          </a:p>
        </p:txBody>
      </p:sp>
      <p:sp>
        <p:nvSpPr>
          <p:cNvPr id="4" name="Rectangular Callout 3"/>
          <p:cNvSpPr/>
          <p:nvPr/>
        </p:nvSpPr>
        <p:spPr>
          <a:xfrm>
            <a:off x="7077074" y="2026798"/>
            <a:ext cx="4676776" cy="2557766"/>
          </a:xfrm>
          <a:prstGeom prst="wedgeRectCallout">
            <a:avLst>
              <a:gd name="adj1" fmla="val -73903"/>
              <a:gd name="adj2" fmla="val -4834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Order of symbols:</a:t>
            </a:r>
          </a:p>
          <a:p>
            <a:pPr marL="342900" indent="-342900">
              <a:buFont typeface="Arial" panose="020B0604020202020204" pitchFamily="34" charset="0"/>
              <a:buChar char="•"/>
            </a:pPr>
            <a:r>
              <a:rPr lang="en-US" sz="2400" b="1" dirty="0" smtClean="0">
                <a:solidFill>
                  <a:schemeClr val="bg1"/>
                </a:solidFill>
              </a:rPr>
              <a:t>Bullets</a:t>
            </a:r>
          </a:p>
          <a:p>
            <a:pPr marL="971550" lvl="1" indent="-514350">
              <a:buFont typeface="+mj-lt"/>
              <a:buAutoNum type="romanUcPeriod"/>
            </a:pPr>
            <a:r>
              <a:rPr lang="en-US" sz="2400" b="1" dirty="0" smtClean="0">
                <a:solidFill>
                  <a:schemeClr val="bg1"/>
                </a:solidFill>
              </a:rPr>
              <a:t>Roman Numeral</a:t>
            </a:r>
          </a:p>
          <a:p>
            <a:pPr marL="1428750" lvl="2" indent="-514350">
              <a:buFont typeface="+mj-lt"/>
              <a:buAutoNum type="alphaUcPeriod"/>
            </a:pPr>
            <a:r>
              <a:rPr lang="en-US" sz="2400" b="1" dirty="0" smtClean="0">
                <a:solidFill>
                  <a:schemeClr val="bg1"/>
                </a:solidFill>
              </a:rPr>
              <a:t>Uppercase Letters</a:t>
            </a:r>
          </a:p>
          <a:p>
            <a:pPr marL="1885950" lvl="3" indent="-514350">
              <a:buFont typeface="+mj-lt"/>
              <a:buAutoNum type="alphaLcPeriod"/>
            </a:pPr>
            <a:r>
              <a:rPr lang="en-US" sz="2400" b="1" dirty="0" smtClean="0">
                <a:solidFill>
                  <a:schemeClr val="bg1"/>
                </a:solidFill>
              </a:rPr>
              <a:t>Lowercase Letters</a:t>
            </a:r>
            <a:endParaRPr lang="en-US" sz="2400" b="1" dirty="0">
              <a:solidFill>
                <a:schemeClr val="bg1"/>
              </a:solidFill>
            </a:endParaRPr>
          </a:p>
        </p:txBody>
      </p:sp>
    </p:spTree>
    <p:extLst>
      <p:ext uri="{BB962C8B-B14F-4D97-AF65-F5344CB8AC3E}">
        <p14:creationId xmlns:p14="http://schemas.microsoft.com/office/powerpoint/2010/main" val="2535271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098"/>
            <a:ext cx="10972800" cy="6536987"/>
          </a:xfrm>
        </p:spPr>
        <p:txBody>
          <a:bodyPr>
            <a:normAutofit fontScale="85000" lnSpcReduction="20000"/>
          </a:bodyPr>
          <a:lstStyle/>
          <a:p>
            <a:pPr marL="0" indent="0">
              <a:buNone/>
            </a:pPr>
            <a:r>
              <a:rPr lang="en-US" dirty="0"/>
              <a:t>First Last Name</a:t>
            </a:r>
            <a:endParaRPr lang="en-US" sz="2000" dirty="0"/>
          </a:p>
          <a:p>
            <a:pPr marL="0" indent="0">
              <a:buNone/>
            </a:pPr>
            <a:r>
              <a:rPr lang="en-US" dirty="0"/>
              <a:t>Teacher Name</a:t>
            </a:r>
            <a:endParaRPr lang="en-US" sz="2000" dirty="0"/>
          </a:p>
          <a:p>
            <a:pPr marL="0" indent="0">
              <a:buNone/>
            </a:pPr>
            <a:r>
              <a:rPr lang="en-US" dirty="0"/>
              <a:t>Class Name and Period</a:t>
            </a:r>
            <a:endParaRPr lang="en-US" sz="2000" dirty="0"/>
          </a:p>
          <a:p>
            <a:pPr marL="0" indent="0">
              <a:buNone/>
            </a:pPr>
            <a:r>
              <a:rPr lang="en-US" dirty="0"/>
              <a:t>Due Date Written Out</a:t>
            </a:r>
            <a:endParaRPr lang="en-US" sz="2000" dirty="0"/>
          </a:p>
          <a:p>
            <a:pPr marL="0" indent="0" algn="ctr">
              <a:buNone/>
            </a:pPr>
            <a:r>
              <a:rPr lang="en-US" dirty="0" smtClean="0"/>
              <a:t>Title: ________</a:t>
            </a:r>
            <a:endParaRPr lang="en-US" sz="2000" dirty="0" smtClean="0"/>
          </a:p>
          <a:p>
            <a:r>
              <a:rPr lang="en-US" dirty="0" smtClean="0"/>
              <a:t>Thesis Statement: ____________</a:t>
            </a:r>
          </a:p>
          <a:p>
            <a:pPr marL="880110" lvl="1" indent="-514350">
              <a:buFont typeface="+mj-lt"/>
              <a:buAutoNum type="romanUcPeriod"/>
            </a:pPr>
            <a:r>
              <a:rPr lang="en-US" dirty="0" smtClean="0"/>
              <a:t>Body Thesis (Topic) Sentence #1: </a:t>
            </a:r>
            <a:r>
              <a:rPr lang="en-US" dirty="0"/>
              <a:t>____________</a:t>
            </a:r>
            <a:endParaRPr lang="en-US" dirty="0" smtClean="0"/>
          </a:p>
          <a:p>
            <a:pPr marL="1245870" lvl="2" indent="-514350">
              <a:buFont typeface="+mj-lt"/>
              <a:buAutoNum type="alphaUcPeriod"/>
            </a:pPr>
            <a:r>
              <a:rPr lang="en-US" dirty="0" smtClean="0"/>
              <a:t>Evidence (BTS #1) #1: </a:t>
            </a:r>
            <a:r>
              <a:rPr lang="en-US" dirty="0"/>
              <a:t>____________</a:t>
            </a:r>
            <a:endParaRPr lang="en-US" dirty="0" smtClean="0"/>
          </a:p>
          <a:p>
            <a:pPr marL="1520190" lvl="3" indent="-514350">
              <a:buFont typeface="+mj-lt"/>
              <a:buAutoNum type="alphaLcPeriod"/>
            </a:pPr>
            <a:r>
              <a:rPr lang="en-US" dirty="0" smtClean="0"/>
              <a:t>Analysis Sentence (</a:t>
            </a:r>
            <a:r>
              <a:rPr lang="en-US" dirty="0" err="1" smtClean="0"/>
              <a:t>Ev</a:t>
            </a:r>
            <a:r>
              <a:rPr lang="en-US" dirty="0" smtClean="0"/>
              <a:t>. #1) #1: </a:t>
            </a:r>
            <a:r>
              <a:rPr lang="en-US" dirty="0"/>
              <a:t>____________</a:t>
            </a:r>
            <a:endParaRPr lang="en-US" dirty="0" smtClean="0"/>
          </a:p>
          <a:p>
            <a:pPr marL="1520190" lvl="3" indent="-514350">
              <a:buFont typeface="+mj-lt"/>
              <a:buAutoNum type="alphaLcPeriod"/>
            </a:pPr>
            <a:r>
              <a:rPr lang="en-US" dirty="0"/>
              <a:t>Analysis Sentence (</a:t>
            </a:r>
            <a:r>
              <a:rPr lang="en-US" dirty="0" err="1"/>
              <a:t>Ev</a:t>
            </a:r>
            <a:r>
              <a:rPr lang="en-US" dirty="0"/>
              <a:t>. #1) </a:t>
            </a:r>
            <a:r>
              <a:rPr lang="en-US" dirty="0" smtClean="0"/>
              <a:t>#2: </a:t>
            </a:r>
            <a:r>
              <a:rPr lang="en-US" dirty="0"/>
              <a:t>____________</a:t>
            </a:r>
            <a:endParaRPr lang="en-US" dirty="0" smtClean="0"/>
          </a:p>
          <a:p>
            <a:pPr marL="1520190" lvl="3" indent="-514350">
              <a:buFont typeface="+mj-lt"/>
              <a:buAutoNum type="alphaLcPeriod"/>
            </a:pPr>
            <a:r>
              <a:rPr lang="en-US" dirty="0"/>
              <a:t>Analysis Sentence (</a:t>
            </a:r>
            <a:r>
              <a:rPr lang="en-US" dirty="0" err="1"/>
              <a:t>Ev</a:t>
            </a:r>
            <a:r>
              <a:rPr lang="en-US" dirty="0"/>
              <a:t>. #1) </a:t>
            </a:r>
            <a:r>
              <a:rPr lang="en-US" dirty="0" smtClean="0"/>
              <a:t>#3: </a:t>
            </a:r>
            <a:r>
              <a:rPr lang="en-US" dirty="0"/>
              <a:t>____________</a:t>
            </a:r>
            <a:endParaRPr lang="en-US" dirty="0" smtClean="0"/>
          </a:p>
          <a:p>
            <a:pPr marL="1245870" lvl="2" indent="-514350">
              <a:buFont typeface="+mj-lt"/>
              <a:buAutoNum type="alphaUcPeriod"/>
            </a:pPr>
            <a:r>
              <a:rPr lang="en-US" dirty="0" smtClean="0"/>
              <a:t>Evidence </a:t>
            </a:r>
            <a:r>
              <a:rPr lang="en-US" dirty="0"/>
              <a:t>(BTS #1)</a:t>
            </a:r>
            <a:r>
              <a:rPr lang="en-US" dirty="0" smtClean="0"/>
              <a:t> #2: </a:t>
            </a:r>
            <a:r>
              <a:rPr lang="en-US" dirty="0"/>
              <a:t>____________</a:t>
            </a:r>
          </a:p>
          <a:p>
            <a:pPr marL="1520190" lvl="3" indent="-514350">
              <a:buFont typeface="+mj-lt"/>
              <a:buAutoNum type="alphaLcPeriod"/>
            </a:pPr>
            <a:r>
              <a:rPr lang="en-US" dirty="0"/>
              <a:t>Analysis Sentence (</a:t>
            </a:r>
            <a:r>
              <a:rPr lang="en-US" dirty="0" err="1"/>
              <a:t>Ev</a:t>
            </a:r>
            <a:r>
              <a:rPr lang="en-US" dirty="0"/>
              <a:t>. </a:t>
            </a:r>
            <a:r>
              <a:rPr lang="en-US" dirty="0" smtClean="0"/>
              <a:t>#2) </a:t>
            </a:r>
            <a:r>
              <a:rPr lang="en-US" dirty="0"/>
              <a:t>#1</a:t>
            </a:r>
            <a:r>
              <a:rPr lang="en-US" dirty="0" smtClean="0"/>
              <a:t>: </a:t>
            </a:r>
            <a:r>
              <a:rPr lang="en-US" dirty="0"/>
              <a:t>____________</a:t>
            </a:r>
          </a:p>
          <a:p>
            <a:pPr marL="1520190" lvl="3" indent="-514350">
              <a:buFont typeface="+mj-lt"/>
              <a:buAutoNum type="alphaLcPeriod"/>
            </a:pPr>
            <a:r>
              <a:rPr lang="en-US" dirty="0"/>
              <a:t>Analysis Sentence (</a:t>
            </a:r>
            <a:r>
              <a:rPr lang="en-US" dirty="0" err="1"/>
              <a:t>Ev</a:t>
            </a:r>
            <a:r>
              <a:rPr lang="en-US" dirty="0"/>
              <a:t>. </a:t>
            </a:r>
            <a:r>
              <a:rPr lang="en-US" dirty="0" smtClean="0"/>
              <a:t>#2) </a:t>
            </a:r>
            <a:r>
              <a:rPr lang="en-US" dirty="0"/>
              <a:t>#2</a:t>
            </a:r>
            <a:r>
              <a:rPr lang="en-US" dirty="0" smtClean="0"/>
              <a:t>: </a:t>
            </a:r>
            <a:r>
              <a:rPr lang="en-US" dirty="0"/>
              <a:t>____________</a:t>
            </a:r>
          </a:p>
          <a:p>
            <a:pPr marL="1520190" lvl="3" indent="-514350">
              <a:buFont typeface="+mj-lt"/>
              <a:buAutoNum type="alphaLcPeriod"/>
            </a:pPr>
            <a:r>
              <a:rPr lang="en-US" dirty="0"/>
              <a:t>Analysis Sentence (</a:t>
            </a:r>
            <a:r>
              <a:rPr lang="en-US" dirty="0" err="1"/>
              <a:t>Ev</a:t>
            </a:r>
            <a:r>
              <a:rPr lang="en-US" dirty="0"/>
              <a:t>. </a:t>
            </a:r>
            <a:r>
              <a:rPr lang="en-US" dirty="0" smtClean="0"/>
              <a:t>#2) </a:t>
            </a:r>
            <a:r>
              <a:rPr lang="en-US" dirty="0"/>
              <a:t>#3</a:t>
            </a:r>
            <a:r>
              <a:rPr lang="en-US" dirty="0" smtClean="0"/>
              <a:t>: </a:t>
            </a:r>
            <a:r>
              <a:rPr lang="en-US" dirty="0"/>
              <a:t>____________</a:t>
            </a:r>
          </a:p>
          <a:p>
            <a:pPr marL="880110" lvl="1" indent="-514350">
              <a:buFont typeface="+mj-lt"/>
              <a:buAutoNum type="romanUcPeriod"/>
            </a:pPr>
            <a:r>
              <a:rPr lang="en-US" dirty="0" smtClean="0"/>
              <a:t>Body Thesis (Topic) Sentence #2: </a:t>
            </a:r>
          </a:p>
          <a:p>
            <a:pPr marL="1245870" lvl="2" indent="-514350">
              <a:buFont typeface="+mj-lt"/>
              <a:buAutoNum type="alphaUcPeriod"/>
            </a:pPr>
            <a:r>
              <a:rPr lang="en-US" dirty="0"/>
              <a:t>Evidence (BTS </a:t>
            </a:r>
            <a:r>
              <a:rPr lang="en-US" dirty="0" smtClean="0"/>
              <a:t>#2) #</a:t>
            </a:r>
            <a:r>
              <a:rPr lang="en-US" dirty="0"/>
              <a:t>1: ____________</a:t>
            </a:r>
          </a:p>
          <a:p>
            <a:pPr marL="1520190" lvl="3" indent="-514350">
              <a:buFont typeface="+mj-lt"/>
              <a:buAutoNum type="alphaLcPeriod"/>
            </a:pPr>
            <a:r>
              <a:rPr lang="en-US" dirty="0"/>
              <a:t>Analysis Sentence (</a:t>
            </a:r>
            <a:r>
              <a:rPr lang="en-US" dirty="0" err="1"/>
              <a:t>Ev</a:t>
            </a:r>
            <a:r>
              <a:rPr lang="en-US" dirty="0"/>
              <a:t>. #1) #1: ____________</a:t>
            </a:r>
          </a:p>
          <a:p>
            <a:pPr marL="1520190" lvl="3" indent="-514350">
              <a:buFont typeface="+mj-lt"/>
              <a:buAutoNum type="alphaLcPeriod"/>
            </a:pPr>
            <a:r>
              <a:rPr lang="en-US" dirty="0"/>
              <a:t>Analysis Sentence (</a:t>
            </a:r>
            <a:r>
              <a:rPr lang="en-US" dirty="0" err="1"/>
              <a:t>Ev</a:t>
            </a:r>
            <a:r>
              <a:rPr lang="en-US" dirty="0"/>
              <a:t>. #1) #2: ____________</a:t>
            </a:r>
          </a:p>
          <a:p>
            <a:pPr marL="1520190" lvl="3" indent="-514350">
              <a:buFont typeface="+mj-lt"/>
              <a:buAutoNum type="alphaLcPeriod"/>
            </a:pPr>
            <a:r>
              <a:rPr lang="en-US" dirty="0"/>
              <a:t>Analysis Sentence (</a:t>
            </a:r>
            <a:r>
              <a:rPr lang="en-US" dirty="0" err="1"/>
              <a:t>Ev</a:t>
            </a:r>
            <a:r>
              <a:rPr lang="en-US" dirty="0"/>
              <a:t>. #1) #3: ____________</a:t>
            </a:r>
          </a:p>
          <a:p>
            <a:pPr marL="1245870" lvl="2" indent="-514350">
              <a:buFont typeface="+mj-lt"/>
              <a:buAutoNum type="alphaUcPeriod"/>
            </a:pPr>
            <a:r>
              <a:rPr lang="en-US" dirty="0"/>
              <a:t>Evidence (BTS </a:t>
            </a:r>
            <a:r>
              <a:rPr lang="en-US" dirty="0" smtClean="0"/>
              <a:t>#2) #</a:t>
            </a:r>
            <a:r>
              <a:rPr lang="en-US" dirty="0"/>
              <a:t>2: ____________</a:t>
            </a:r>
          </a:p>
          <a:p>
            <a:pPr marL="1520190" lvl="3" indent="-514350">
              <a:buFont typeface="+mj-lt"/>
              <a:buAutoNum type="alphaLcPeriod"/>
            </a:pPr>
            <a:r>
              <a:rPr lang="en-US" dirty="0"/>
              <a:t>Analysis Sentence (</a:t>
            </a:r>
            <a:r>
              <a:rPr lang="en-US" dirty="0" err="1"/>
              <a:t>Ev</a:t>
            </a:r>
            <a:r>
              <a:rPr lang="en-US" dirty="0"/>
              <a:t>. #2) #1: ____________</a:t>
            </a:r>
          </a:p>
          <a:p>
            <a:pPr marL="1520190" lvl="3" indent="-514350">
              <a:buFont typeface="+mj-lt"/>
              <a:buAutoNum type="alphaLcPeriod"/>
            </a:pPr>
            <a:r>
              <a:rPr lang="en-US" dirty="0"/>
              <a:t>Analysis Sentence (</a:t>
            </a:r>
            <a:r>
              <a:rPr lang="en-US" dirty="0" err="1"/>
              <a:t>Ev</a:t>
            </a:r>
            <a:r>
              <a:rPr lang="en-US" dirty="0"/>
              <a:t>. #2) #2: ____________</a:t>
            </a:r>
          </a:p>
          <a:p>
            <a:pPr marL="1520190" lvl="3" indent="-514350">
              <a:buFont typeface="+mj-lt"/>
              <a:buAutoNum type="alphaLcPeriod"/>
            </a:pPr>
            <a:r>
              <a:rPr lang="en-US" dirty="0"/>
              <a:t>Analysis Sentence (</a:t>
            </a:r>
            <a:r>
              <a:rPr lang="en-US" dirty="0" err="1"/>
              <a:t>Ev</a:t>
            </a:r>
            <a:r>
              <a:rPr lang="en-US" dirty="0"/>
              <a:t>. #2) #3: </a:t>
            </a:r>
            <a:r>
              <a:rPr lang="en-US" dirty="0" smtClean="0"/>
              <a:t>____________</a:t>
            </a:r>
          </a:p>
          <a:p>
            <a:pPr marL="880110" lvl="1" indent="-514350">
              <a:buFont typeface="+mj-lt"/>
              <a:buAutoNum type="romanUcPeriod"/>
            </a:pPr>
            <a:r>
              <a:rPr lang="en-US" dirty="0" smtClean="0"/>
              <a:t>Body </a:t>
            </a:r>
            <a:r>
              <a:rPr lang="en-US" dirty="0"/>
              <a:t>Thesis (Topic) </a:t>
            </a:r>
            <a:r>
              <a:rPr lang="en-US" dirty="0" smtClean="0"/>
              <a:t>Sentence #3: </a:t>
            </a:r>
            <a:endParaRPr lang="en-US" dirty="0"/>
          </a:p>
        </p:txBody>
      </p:sp>
      <p:sp>
        <p:nvSpPr>
          <p:cNvPr id="2" name="Rectangular Callout 1"/>
          <p:cNvSpPr/>
          <p:nvPr/>
        </p:nvSpPr>
        <p:spPr>
          <a:xfrm>
            <a:off x="6848474" y="4048124"/>
            <a:ext cx="4276725" cy="1143001"/>
          </a:xfrm>
          <a:prstGeom prst="wedgeRectCallout">
            <a:avLst>
              <a:gd name="adj1" fmla="val -107372"/>
              <a:gd name="adj2" fmla="val -2883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Body Thesis/Topic Sentences Come Next.</a:t>
            </a:r>
            <a:endParaRPr lang="en-US" sz="2400" b="1" dirty="0">
              <a:solidFill>
                <a:schemeClr val="bg1"/>
              </a:solidFill>
            </a:endParaRPr>
          </a:p>
        </p:txBody>
      </p:sp>
      <p:sp>
        <p:nvSpPr>
          <p:cNvPr id="4" name="Rectangular Callout 3"/>
          <p:cNvSpPr/>
          <p:nvPr/>
        </p:nvSpPr>
        <p:spPr>
          <a:xfrm>
            <a:off x="7077074" y="2026798"/>
            <a:ext cx="3086101" cy="1125977"/>
          </a:xfrm>
          <a:prstGeom prst="wedgeRectCallout">
            <a:avLst>
              <a:gd name="adj1" fmla="val -137345"/>
              <a:gd name="adj2" fmla="val -6952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Thesis Statement comes first.</a:t>
            </a:r>
            <a:endParaRPr lang="en-US" sz="2400" b="1" dirty="0">
              <a:solidFill>
                <a:schemeClr val="bg1"/>
              </a:solidFill>
            </a:endParaRPr>
          </a:p>
        </p:txBody>
      </p:sp>
      <p:sp>
        <p:nvSpPr>
          <p:cNvPr id="5" name="Rectangular Callout 4"/>
          <p:cNvSpPr/>
          <p:nvPr/>
        </p:nvSpPr>
        <p:spPr>
          <a:xfrm>
            <a:off x="7077074" y="5286374"/>
            <a:ext cx="4276725" cy="1143001"/>
          </a:xfrm>
          <a:prstGeom prst="wedgeRectCallout">
            <a:avLst>
              <a:gd name="adj1" fmla="val -88441"/>
              <a:gd name="adj2" fmla="val -2633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At least 2 pieces of evidence per paragraph.</a:t>
            </a:r>
            <a:endParaRPr lang="en-US" sz="2400" b="1" dirty="0">
              <a:solidFill>
                <a:schemeClr val="bg1"/>
              </a:solidFill>
            </a:endParaRPr>
          </a:p>
        </p:txBody>
      </p:sp>
    </p:spTree>
    <p:extLst>
      <p:ext uri="{BB962C8B-B14F-4D97-AF65-F5344CB8AC3E}">
        <p14:creationId xmlns:p14="http://schemas.microsoft.com/office/powerpoint/2010/main" val="2116372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098"/>
            <a:ext cx="10972800" cy="6536987"/>
          </a:xfrm>
        </p:spPr>
        <p:txBody>
          <a:bodyPr>
            <a:normAutofit fontScale="85000" lnSpcReduction="20000"/>
          </a:bodyPr>
          <a:lstStyle/>
          <a:p>
            <a:pPr marL="0" indent="0">
              <a:buNone/>
            </a:pPr>
            <a:r>
              <a:rPr lang="en-US" dirty="0"/>
              <a:t>First Last Name</a:t>
            </a:r>
            <a:endParaRPr lang="en-US" sz="2000" dirty="0"/>
          </a:p>
          <a:p>
            <a:pPr marL="0" indent="0">
              <a:buNone/>
            </a:pPr>
            <a:r>
              <a:rPr lang="en-US" dirty="0"/>
              <a:t>Teacher Name</a:t>
            </a:r>
            <a:endParaRPr lang="en-US" sz="2000" dirty="0"/>
          </a:p>
          <a:p>
            <a:pPr marL="0" indent="0">
              <a:buNone/>
            </a:pPr>
            <a:r>
              <a:rPr lang="en-US" dirty="0"/>
              <a:t>Class Name and Period</a:t>
            </a:r>
            <a:endParaRPr lang="en-US" sz="2000" dirty="0"/>
          </a:p>
          <a:p>
            <a:pPr marL="0" indent="0">
              <a:buNone/>
            </a:pPr>
            <a:r>
              <a:rPr lang="en-US" dirty="0"/>
              <a:t>Due Date Written Out</a:t>
            </a:r>
            <a:endParaRPr lang="en-US" sz="2000" dirty="0"/>
          </a:p>
          <a:p>
            <a:pPr marL="0" indent="0" algn="ctr">
              <a:buNone/>
            </a:pPr>
            <a:r>
              <a:rPr lang="en-US" dirty="0" smtClean="0"/>
              <a:t>Title: ________</a:t>
            </a:r>
            <a:endParaRPr lang="en-US" sz="2000" dirty="0" smtClean="0"/>
          </a:p>
          <a:p>
            <a:r>
              <a:rPr lang="en-US" dirty="0" smtClean="0"/>
              <a:t>Thesis Statement: ____________</a:t>
            </a:r>
          </a:p>
          <a:p>
            <a:pPr marL="880110" lvl="1" indent="-514350">
              <a:buFont typeface="+mj-lt"/>
              <a:buAutoNum type="romanUcPeriod"/>
            </a:pPr>
            <a:r>
              <a:rPr lang="en-US" dirty="0" smtClean="0"/>
              <a:t>Body Thesis (Topic) Sentence #1: </a:t>
            </a:r>
            <a:r>
              <a:rPr lang="en-US" dirty="0"/>
              <a:t>____________</a:t>
            </a:r>
            <a:endParaRPr lang="en-US" dirty="0" smtClean="0"/>
          </a:p>
          <a:p>
            <a:pPr marL="1245870" lvl="2" indent="-514350">
              <a:buFont typeface="+mj-lt"/>
              <a:buAutoNum type="alphaUcPeriod"/>
            </a:pPr>
            <a:r>
              <a:rPr lang="en-US" dirty="0" smtClean="0"/>
              <a:t>Evidence (BTS #1) #1: </a:t>
            </a:r>
            <a:r>
              <a:rPr lang="en-US" dirty="0"/>
              <a:t>____________</a:t>
            </a:r>
            <a:endParaRPr lang="en-US" dirty="0" smtClean="0"/>
          </a:p>
          <a:p>
            <a:pPr marL="1520190" lvl="3" indent="-514350">
              <a:buFont typeface="+mj-lt"/>
              <a:buAutoNum type="alphaLcPeriod"/>
            </a:pPr>
            <a:r>
              <a:rPr lang="en-US" dirty="0" smtClean="0"/>
              <a:t>Analysis Sentence (</a:t>
            </a:r>
            <a:r>
              <a:rPr lang="en-US" dirty="0" err="1" smtClean="0"/>
              <a:t>Ev</a:t>
            </a:r>
            <a:r>
              <a:rPr lang="en-US" dirty="0" smtClean="0"/>
              <a:t>. #1) #1: </a:t>
            </a:r>
            <a:r>
              <a:rPr lang="en-US" dirty="0"/>
              <a:t>____________</a:t>
            </a:r>
            <a:endParaRPr lang="en-US" dirty="0" smtClean="0"/>
          </a:p>
          <a:p>
            <a:pPr marL="1520190" lvl="3" indent="-514350">
              <a:buFont typeface="+mj-lt"/>
              <a:buAutoNum type="alphaLcPeriod"/>
            </a:pPr>
            <a:r>
              <a:rPr lang="en-US" dirty="0"/>
              <a:t>Analysis Sentence (</a:t>
            </a:r>
            <a:r>
              <a:rPr lang="en-US" dirty="0" err="1"/>
              <a:t>Ev</a:t>
            </a:r>
            <a:r>
              <a:rPr lang="en-US" dirty="0"/>
              <a:t>. #1) </a:t>
            </a:r>
            <a:r>
              <a:rPr lang="en-US" dirty="0" smtClean="0"/>
              <a:t>#2: </a:t>
            </a:r>
            <a:r>
              <a:rPr lang="en-US" dirty="0"/>
              <a:t>____________</a:t>
            </a:r>
            <a:endParaRPr lang="en-US" dirty="0" smtClean="0"/>
          </a:p>
          <a:p>
            <a:pPr marL="1520190" lvl="3" indent="-514350">
              <a:buFont typeface="+mj-lt"/>
              <a:buAutoNum type="alphaLcPeriod"/>
            </a:pPr>
            <a:r>
              <a:rPr lang="en-US" dirty="0"/>
              <a:t>Analysis Sentence (</a:t>
            </a:r>
            <a:r>
              <a:rPr lang="en-US" dirty="0" err="1"/>
              <a:t>Ev</a:t>
            </a:r>
            <a:r>
              <a:rPr lang="en-US" dirty="0"/>
              <a:t>. #1) </a:t>
            </a:r>
            <a:r>
              <a:rPr lang="en-US" dirty="0" smtClean="0"/>
              <a:t>#3: </a:t>
            </a:r>
            <a:r>
              <a:rPr lang="en-US" dirty="0"/>
              <a:t>____________</a:t>
            </a:r>
            <a:endParaRPr lang="en-US" dirty="0" smtClean="0"/>
          </a:p>
          <a:p>
            <a:pPr marL="1245870" lvl="2" indent="-514350">
              <a:buFont typeface="+mj-lt"/>
              <a:buAutoNum type="alphaUcPeriod"/>
            </a:pPr>
            <a:r>
              <a:rPr lang="en-US" dirty="0" smtClean="0"/>
              <a:t>Evidence </a:t>
            </a:r>
            <a:r>
              <a:rPr lang="en-US" dirty="0"/>
              <a:t>(BTS #1)</a:t>
            </a:r>
            <a:r>
              <a:rPr lang="en-US" dirty="0" smtClean="0"/>
              <a:t> #2: </a:t>
            </a:r>
            <a:r>
              <a:rPr lang="en-US" dirty="0"/>
              <a:t>____________</a:t>
            </a:r>
          </a:p>
          <a:p>
            <a:pPr marL="1520190" lvl="3" indent="-514350">
              <a:buFont typeface="+mj-lt"/>
              <a:buAutoNum type="alphaLcPeriod"/>
            </a:pPr>
            <a:r>
              <a:rPr lang="en-US" dirty="0"/>
              <a:t>Analysis Sentence (</a:t>
            </a:r>
            <a:r>
              <a:rPr lang="en-US" dirty="0" err="1"/>
              <a:t>Ev</a:t>
            </a:r>
            <a:r>
              <a:rPr lang="en-US" dirty="0"/>
              <a:t>. </a:t>
            </a:r>
            <a:r>
              <a:rPr lang="en-US" dirty="0" smtClean="0"/>
              <a:t>#2) </a:t>
            </a:r>
            <a:r>
              <a:rPr lang="en-US" dirty="0"/>
              <a:t>#1</a:t>
            </a:r>
            <a:r>
              <a:rPr lang="en-US" dirty="0" smtClean="0"/>
              <a:t>: </a:t>
            </a:r>
            <a:r>
              <a:rPr lang="en-US" dirty="0"/>
              <a:t>____________</a:t>
            </a:r>
          </a:p>
          <a:p>
            <a:pPr marL="1520190" lvl="3" indent="-514350">
              <a:buFont typeface="+mj-lt"/>
              <a:buAutoNum type="alphaLcPeriod"/>
            </a:pPr>
            <a:r>
              <a:rPr lang="en-US" dirty="0"/>
              <a:t>Analysis Sentence (</a:t>
            </a:r>
            <a:r>
              <a:rPr lang="en-US" dirty="0" err="1"/>
              <a:t>Ev</a:t>
            </a:r>
            <a:r>
              <a:rPr lang="en-US" dirty="0"/>
              <a:t>. </a:t>
            </a:r>
            <a:r>
              <a:rPr lang="en-US" dirty="0" smtClean="0"/>
              <a:t>#2) </a:t>
            </a:r>
            <a:r>
              <a:rPr lang="en-US" dirty="0"/>
              <a:t>#2</a:t>
            </a:r>
            <a:r>
              <a:rPr lang="en-US" dirty="0" smtClean="0"/>
              <a:t>: </a:t>
            </a:r>
            <a:r>
              <a:rPr lang="en-US" dirty="0"/>
              <a:t>____________</a:t>
            </a:r>
          </a:p>
          <a:p>
            <a:pPr marL="1520190" lvl="3" indent="-514350">
              <a:buFont typeface="+mj-lt"/>
              <a:buAutoNum type="alphaLcPeriod"/>
            </a:pPr>
            <a:r>
              <a:rPr lang="en-US" dirty="0"/>
              <a:t>Analysis Sentence (</a:t>
            </a:r>
            <a:r>
              <a:rPr lang="en-US" dirty="0" err="1"/>
              <a:t>Ev</a:t>
            </a:r>
            <a:r>
              <a:rPr lang="en-US" dirty="0"/>
              <a:t>. </a:t>
            </a:r>
            <a:r>
              <a:rPr lang="en-US" dirty="0" smtClean="0"/>
              <a:t>#2) </a:t>
            </a:r>
            <a:r>
              <a:rPr lang="en-US" dirty="0"/>
              <a:t>#3</a:t>
            </a:r>
            <a:r>
              <a:rPr lang="en-US" dirty="0" smtClean="0"/>
              <a:t>: </a:t>
            </a:r>
            <a:r>
              <a:rPr lang="en-US" dirty="0"/>
              <a:t>____________</a:t>
            </a:r>
          </a:p>
          <a:p>
            <a:pPr marL="880110" lvl="1" indent="-514350">
              <a:buFont typeface="+mj-lt"/>
              <a:buAutoNum type="romanUcPeriod"/>
            </a:pPr>
            <a:r>
              <a:rPr lang="en-US" dirty="0" smtClean="0"/>
              <a:t>Body Thesis (Topic) Sentence #2: </a:t>
            </a:r>
          </a:p>
          <a:p>
            <a:pPr marL="1245870" lvl="2" indent="-514350">
              <a:buFont typeface="+mj-lt"/>
              <a:buAutoNum type="alphaUcPeriod"/>
            </a:pPr>
            <a:r>
              <a:rPr lang="en-US" dirty="0"/>
              <a:t>Evidence (BTS </a:t>
            </a:r>
            <a:r>
              <a:rPr lang="en-US" dirty="0" smtClean="0"/>
              <a:t>#2) #</a:t>
            </a:r>
            <a:r>
              <a:rPr lang="en-US" dirty="0"/>
              <a:t>1: ____________</a:t>
            </a:r>
          </a:p>
          <a:p>
            <a:pPr marL="1520190" lvl="3" indent="-514350">
              <a:buFont typeface="+mj-lt"/>
              <a:buAutoNum type="alphaLcPeriod"/>
            </a:pPr>
            <a:r>
              <a:rPr lang="en-US" dirty="0"/>
              <a:t>Analysis Sentence (</a:t>
            </a:r>
            <a:r>
              <a:rPr lang="en-US" dirty="0" err="1"/>
              <a:t>Ev</a:t>
            </a:r>
            <a:r>
              <a:rPr lang="en-US" dirty="0"/>
              <a:t>. #1) #1: ____________</a:t>
            </a:r>
          </a:p>
          <a:p>
            <a:pPr marL="1520190" lvl="3" indent="-514350">
              <a:buFont typeface="+mj-lt"/>
              <a:buAutoNum type="alphaLcPeriod"/>
            </a:pPr>
            <a:r>
              <a:rPr lang="en-US" dirty="0"/>
              <a:t>Analysis Sentence (</a:t>
            </a:r>
            <a:r>
              <a:rPr lang="en-US" dirty="0" err="1"/>
              <a:t>Ev</a:t>
            </a:r>
            <a:r>
              <a:rPr lang="en-US" dirty="0"/>
              <a:t>. #1) #2: ____________</a:t>
            </a:r>
          </a:p>
          <a:p>
            <a:pPr marL="1520190" lvl="3" indent="-514350">
              <a:buFont typeface="+mj-lt"/>
              <a:buAutoNum type="alphaLcPeriod"/>
            </a:pPr>
            <a:r>
              <a:rPr lang="en-US" dirty="0"/>
              <a:t>Analysis Sentence (</a:t>
            </a:r>
            <a:r>
              <a:rPr lang="en-US" dirty="0" err="1"/>
              <a:t>Ev</a:t>
            </a:r>
            <a:r>
              <a:rPr lang="en-US" dirty="0"/>
              <a:t>. #1) #3: ____________</a:t>
            </a:r>
          </a:p>
          <a:p>
            <a:pPr marL="1245870" lvl="2" indent="-514350">
              <a:buFont typeface="+mj-lt"/>
              <a:buAutoNum type="alphaUcPeriod"/>
            </a:pPr>
            <a:r>
              <a:rPr lang="en-US" dirty="0"/>
              <a:t>Evidence (BTS </a:t>
            </a:r>
            <a:r>
              <a:rPr lang="en-US" dirty="0" smtClean="0"/>
              <a:t>#2) #</a:t>
            </a:r>
            <a:r>
              <a:rPr lang="en-US" dirty="0"/>
              <a:t>2: ____________</a:t>
            </a:r>
          </a:p>
          <a:p>
            <a:pPr marL="1520190" lvl="3" indent="-514350">
              <a:buFont typeface="+mj-lt"/>
              <a:buAutoNum type="alphaLcPeriod"/>
            </a:pPr>
            <a:r>
              <a:rPr lang="en-US" dirty="0"/>
              <a:t>Analysis Sentence (</a:t>
            </a:r>
            <a:r>
              <a:rPr lang="en-US" dirty="0" err="1"/>
              <a:t>Ev</a:t>
            </a:r>
            <a:r>
              <a:rPr lang="en-US" dirty="0"/>
              <a:t>. #2) #1: ____________</a:t>
            </a:r>
          </a:p>
          <a:p>
            <a:pPr marL="1520190" lvl="3" indent="-514350">
              <a:buFont typeface="+mj-lt"/>
              <a:buAutoNum type="alphaLcPeriod"/>
            </a:pPr>
            <a:r>
              <a:rPr lang="en-US" dirty="0"/>
              <a:t>Analysis Sentence (</a:t>
            </a:r>
            <a:r>
              <a:rPr lang="en-US" dirty="0" err="1"/>
              <a:t>Ev</a:t>
            </a:r>
            <a:r>
              <a:rPr lang="en-US" dirty="0"/>
              <a:t>. #2) #2: ____________</a:t>
            </a:r>
          </a:p>
          <a:p>
            <a:pPr marL="1520190" lvl="3" indent="-514350">
              <a:buFont typeface="+mj-lt"/>
              <a:buAutoNum type="alphaLcPeriod"/>
            </a:pPr>
            <a:r>
              <a:rPr lang="en-US" dirty="0"/>
              <a:t>Analysis Sentence (</a:t>
            </a:r>
            <a:r>
              <a:rPr lang="en-US" dirty="0" err="1"/>
              <a:t>Ev</a:t>
            </a:r>
            <a:r>
              <a:rPr lang="en-US" dirty="0"/>
              <a:t>. #2) #3: </a:t>
            </a:r>
            <a:r>
              <a:rPr lang="en-US" dirty="0" smtClean="0"/>
              <a:t>____________</a:t>
            </a:r>
          </a:p>
          <a:p>
            <a:pPr marL="880110" lvl="1" indent="-514350">
              <a:buFont typeface="+mj-lt"/>
              <a:buAutoNum type="romanUcPeriod"/>
            </a:pPr>
            <a:r>
              <a:rPr lang="en-US" dirty="0" smtClean="0"/>
              <a:t>Body </a:t>
            </a:r>
            <a:r>
              <a:rPr lang="en-US" dirty="0"/>
              <a:t>Thesis (Topic) </a:t>
            </a:r>
            <a:r>
              <a:rPr lang="en-US" dirty="0" smtClean="0"/>
              <a:t>Sentence #3: </a:t>
            </a:r>
            <a:endParaRPr lang="en-US" dirty="0"/>
          </a:p>
        </p:txBody>
      </p:sp>
      <p:sp>
        <p:nvSpPr>
          <p:cNvPr id="2" name="Rectangular Callout 1"/>
          <p:cNvSpPr/>
          <p:nvPr/>
        </p:nvSpPr>
        <p:spPr>
          <a:xfrm>
            <a:off x="6400799" y="5076824"/>
            <a:ext cx="4276725" cy="1143001"/>
          </a:xfrm>
          <a:prstGeom prst="wedgeRectCallout">
            <a:avLst>
              <a:gd name="adj1" fmla="val -63496"/>
              <a:gd name="adj2" fmla="val 3949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At SHS we expect 2-3 sentences of analysis for each piece of evidence.</a:t>
            </a:r>
            <a:endParaRPr lang="en-US" sz="2400" b="1" dirty="0">
              <a:solidFill>
                <a:schemeClr val="bg1"/>
              </a:solidFill>
            </a:endParaRPr>
          </a:p>
        </p:txBody>
      </p:sp>
      <p:sp>
        <p:nvSpPr>
          <p:cNvPr id="4" name="Rectangular Callout 3"/>
          <p:cNvSpPr/>
          <p:nvPr/>
        </p:nvSpPr>
        <p:spPr>
          <a:xfrm>
            <a:off x="7077074" y="1657350"/>
            <a:ext cx="4676776" cy="2927214"/>
          </a:xfrm>
          <a:prstGeom prst="wedgeRectCallout">
            <a:avLst>
              <a:gd name="adj1" fmla="val -87345"/>
              <a:gd name="adj2" fmla="val -3568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In outlines evidence doesn’t need to be integrated*, though it does need in text citations.</a:t>
            </a:r>
            <a:br>
              <a:rPr lang="en-US" sz="2400" b="1" dirty="0" smtClean="0">
                <a:solidFill>
                  <a:schemeClr val="bg1"/>
                </a:solidFill>
              </a:rPr>
            </a:br>
            <a:r>
              <a:rPr lang="en-US" sz="2400" b="1" dirty="0" smtClean="0">
                <a:solidFill>
                  <a:schemeClr val="bg1"/>
                </a:solidFill>
              </a:rPr>
              <a:t/>
            </a:r>
            <a:br>
              <a:rPr lang="en-US" sz="2400" b="1" dirty="0" smtClean="0">
                <a:solidFill>
                  <a:schemeClr val="bg1"/>
                </a:solidFill>
              </a:rPr>
            </a:br>
            <a:r>
              <a:rPr lang="en-US" sz="2400" b="1" dirty="0" smtClean="0">
                <a:solidFill>
                  <a:schemeClr val="bg1"/>
                </a:solidFill>
              </a:rPr>
              <a:t>*Integrated means attached to your own writing, which is a requirement for rough and final drafts</a:t>
            </a:r>
            <a:endParaRPr lang="en-US" sz="2400" b="1" dirty="0">
              <a:solidFill>
                <a:schemeClr val="bg1"/>
              </a:solidFill>
            </a:endParaRPr>
          </a:p>
        </p:txBody>
      </p:sp>
    </p:spTree>
    <p:extLst>
      <p:ext uri="{BB962C8B-B14F-4D97-AF65-F5344CB8AC3E}">
        <p14:creationId xmlns:p14="http://schemas.microsoft.com/office/powerpoint/2010/main" val="3812459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1439</Words>
  <Application>Microsoft Office PowerPoint</Application>
  <PresentationFormat>Widescreen</PresentationFormat>
  <Paragraphs>161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Georgia</vt:lpstr>
      <vt:lpstr>Tw Cen MT</vt:lpstr>
      <vt:lpstr>Thatch</vt:lpstr>
      <vt:lpstr>“Pop” Quiz: Journals 1-3</vt:lpstr>
      <vt:lpstr>Pull out your symbolism drawing HW</vt:lpstr>
      <vt:lpstr>On the back of your drawing write a thesis answering the following question:</vt:lpstr>
      <vt:lpstr>Journal #6: MLA, Outlines, Writing</vt:lpstr>
      <vt:lpstr>Outlines</vt:lpstr>
      <vt:lpstr>PowerPoint Presentation</vt:lpstr>
      <vt:lpstr>PowerPoint Presentation</vt:lpstr>
      <vt:lpstr>PowerPoint Presentation</vt:lpstr>
      <vt:lpstr>PowerPoint Presentation</vt:lpstr>
      <vt:lpstr>Practice: in your journal create an outline about the symbolism of women sitting by windows.</vt:lpstr>
      <vt:lpstr>Analysis</vt:lpstr>
      <vt:lpstr>Practice: in your journal create an outline about the symbolism of women sitting by windows.</vt:lpstr>
      <vt:lpstr>Homework</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 Quiz: Journals 1-3</dc:title>
  <dc:creator>Smith, Kyle    SHS - Staff</dc:creator>
  <cp:lastModifiedBy>Smith, Kyle    SHS - Staff</cp:lastModifiedBy>
  <cp:revision>21</cp:revision>
  <dcterms:created xsi:type="dcterms:W3CDTF">2018-10-04T16:38:00Z</dcterms:created>
  <dcterms:modified xsi:type="dcterms:W3CDTF">2018-10-04T18:56:26Z</dcterms:modified>
</cp:coreProperties>
</file>