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9"/>
  </p:notesMasterIdLst>
  <p:sldIdLst>
    <p:sldId id="287" r:id="rId2"/>
    <p:sldId id="269" r:id="rId3"/>
    <p:sldId id="260" r:id="rId4"/>
    <p:sldId id="291" r:id="rId5"/>
    <p:sldId id="289" r:id="rId6"/>
    <p:sldId id="275" r:id="rId7"/>
    <p:sldId id="264" r:id="rId8"/>
    <p:sldId id="284" r:id="rId9"/>
    <p:sldId id="261" r:id="rId10"/>
    <p:sldId id="294" r:id="rId11"/>
    <p:sldId id="293" r:id="rId12"/>
    <p:sldId id="292" r:id="rId13"/>
    <p:sldId id="288" r:id="rId14"/>
    <p:sldId id="286" r:id="rId15"/>
    <p:sldId id="290" r:id="rId16"/>
    <p:sldId id="271" r:id="rId17"/>
    <p:sldId id="285" r:id="rId18"/>
    <p:sldId id="277" r:id="rId19"/>
    <p:sldId id="263" r:id="rId20"/>
    <p:sldId id="273" r:id="rId21"/>
    <p:sldId id="280" r:id="rId22"/>
    <p:sldId id="281" r:id="rId23"/>
    <p:sldId id="270" r:id="rId24"/>
    <p:sldId id="282" r:id="rId25"/>
    <p:sldId id="276" r:id="rId26"/>
    <p:sldId id="274"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34.8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17762 9507 0,'0'0'78,"18"0"-63,0 0-15,-1 0 16,36-17-16,18 17 16,-18 0-16,35 0 15,18 0-15,0 0 16,-18 0-16,-18 0 15,36 0-15,0-18 16,0 18-16,17 0 16,1 0-16,-1 0 15,-17 0-15,-35 0 16,-1 0-16,-17 0 15,0 0 1,0 0-16,17 0 16,19 0-16,-1 18 15,18-18-15,0 0 16,-18 0-16,-35 0 15,-18 0-15,0 0 16,-35 0-16,35 0 16,-17 0-16,17 0 15,-17 0-15,17 0 16,1 0-16,-19 0 15,1 0-15,17 0 16,-35 0-16,18 0 16,-1 0-16,19 0 15,-1 0-15,36 0 16,-19 0-16,-16 0 15,-1 0-15,0 0 16,1 0-16,-1 0 16,-35 0-16,17 0 15,19 0-15,-36 0 16,17-18-16,1 18 15,-18 0 1,18 0 31,-1 0-47,1 0 15,0 0-15,34-18 16,-16 18-16,-1 0 16,0 0-16,18 0 15,0 0-15,0 0 16,0 0-16,-18 0 15,1 0-15,16 0 16,-16 0-16,17 0 16,0 0-16,17 0 15,-35 0-15,1 0 16,-19 0-16,1 0 15,0 0-15,-1 0 16,1 0-16,-18 0 16,35 0-16,-17 0 15,-1 0 1,1 0-1,0 0-15,-1 0 16,19 0-16,-19 0 16,1 0-1,35 0-15,-18 0 16,0 0-16,-17 0 15,35 0-15,0 0 16,-53 0-16,53 0 16,-18 0-16,0 0 15,1 0-15,17 0 16,-1 0-16,1 0 15,-35 0-15,17 0 16,-17 0-16,0 0 16,-1-17-16,18 17 15,-17 0-15,0 0 16,17 0-16,-35 0 15,35 0-15,-17 0 16,17 0-16,-17 0 16,-1 0-16,19 0 15,-19 0-15,19 0 16,-19 0-16,1 0 15,17 0-15,-17 0 16,17 0 0,-17 0-16,17 0 15,0 0-15,1 0 16,-1 0-16,0 0 15,-17 0-15,17 0 16,-17 0-16,-1 0 16,19 0-16,-1 0 15,0 0-15,0 0 16,1 0-16,-19 0 15,19 0-15,-19 0 16,-17 0-16,36 0 16,-19 0-16,1 0 15,0 0-15,17 0 16,-18 0-16,1 0 15,0 0-15,-1 0 16,1 0-16,0 0 16,-1 0-16,1 0 15,-18 0-15,35 0 16,0 0-16,-17 0 15,0 0-15,35 0 16,-36 0-16,19 0 16,-1 0-1,0 0-15,0 0 16,-17 0-16,17 0 15,-17 0-15,17 0 16,-17 0-16,17 0 16,0 0-16,-17 0 15,17 0-15,1 0 16,-1 0-16,0 0 15,0 0-15,1 0 16,-1 0-16,18 0 16,-35 0-16,17 0 15,0 0-15,0 0 16,18 0-16,-17 0 15,-1 0-15,0 0 16,0 0-16,18 0 16,-35 0-16,17 0 15,-17 0-15,17 0 16,0 0-16,-17 0 15,17 0 1,18 0-16,-17 0 0,-19 0 16,36 0-1,-35 0-15,52 0 16,-52 0-16,0 0 15,-1 0-15,19 0 16,-1 0-16,0 0 16,-17 0-16,35 0 15,-36 0-15,1 0 16,17 0-16,0 0 15,1 0-15,-19 0 16,19 0-16,17 0 16,-36 0-16,36 0 15,0 0-15,0 0 16,-18 0-16,18 0 15,0 0-15,-35 0 16,17 0-16,-17 0 16,17 0-16,-17 0 15,-1 0-15,1 0 16,-1 0-16,1 0 15,0 0-15,-1 0 16,19 0-16,-19 0 16,1 0-1,17 0-15,-17 0 16,-1 0-16,19 0 15,-1 0-15,0 0 16,1 0-16,-19 0 16,19 0-16,-1 0 15,-18 0-15,19 0 16,-19 0-16,1 0 15,0 0-15,17 0 16,-17 0-16,17 0 16,18 0-16,-18 0 15,-17 0-15,17 0 16,-17 0-16,34 0 15,-16 0-15,-1 0 16,0 0-16,1 0 16,-1 0-16,0 0 15,18 0-15,-35 0 16,17 0-16,0 0 15,-17 0-15,17 0 16,0 0-16,-35 0 16,18 0-1,0 0-15,-1 0 16,19 0-16,-19 0 15,1 0-15,0 0 16,-18 0-16,17 0 16,1 0-16,-18 0 15,17 0-15,-17 0 16,18 0-1,-18 0 1,18 0 0,-1 0-1,-17 0 1,18 0-1,-18 0 1,18 0 15,-1 0-15,1 0-1,0 0-15,-1 0 16,-17 17-16,36-17 16,-36 0-1,17 0 1,-17 0-1,18 0 1,-18 0 0,17 0-16,1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38.6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28381 9172 0,'0'0'109,"0"0"-109,-18 0 16,-17 0-16,0 0 15,-18 0-15,18 0 16,-1 0-16,19 0 16,-19 18-16,19-18 15,-1 0-15,-17 0 16,35 0-16,-35 0 15,17 0-15,0 0 16,-17 0-16,-18 0 16,0 0-16,0 18 15,18-18-15,0 17 16,-1 1-16,1-18 15,35 0-15,-17 0 16,-1 0-16,18 0 16,-18 0-1,-17 0-15,17 0 16,-17 0-16,0 0 15,-18 0-15,18 0 16,-1 0-16,1 0 16,-18 0-16,-17 0 15,34 0-15,-17 0 16,0 0-16,1 0 15,-1 0-15,0 0 16,35 0-16,-53 0 16,19 0-16,-1 0 15,0 0-15,35 0 16,-17 0-16,17 0 15,-35 0-15,36 0 16,-19 0-16,19 0 16,-19 0-16,1 0 15,18 0-15,17 0 16,-18 0-16,-17 0 15,17 0-15,-17 0 16,-1 0-16,19 0 16,-19 0-1,19 0-15,-36 0 16,35 0-16,1 0 15,-19 0-15,1 0 16,17 0-16,-17 0 16,0 0-16,0 0 15,-1-18-15,1 18 16,17 0-16,-17 0 15,18 0-15,-1 0 16,-35 0-16,35 0 16,-17 0-16,17 0 15,-17 0-15,0 0 16,0 0-16,-1 0 15,1 0-15,0 0 16,-1 0-16,19 0 16,-18 0-16,-1 0 15,1 0-15,17 0 16,-17 0-16,0 0 15,17 0-15,1 0 16,-19 0-16,19 0 16,-1-17-1,-17 17-15,35 0 16,-36 0-16,1 0 15,-18 0-15,18 0 16,0 0-16,-18 0 16,17 0-16,1 0 15,0 0-15,-18 0 16,0 0-16,18 0 15,-18 0-15,0 0 16,0 0-16,0 0 16,18 0-16,-18 0 15,35 0-15,-17 0 16,0 0-16,-1 0 15,-16 0-15,16 0 16,1 0-16,-36 0 16,19 0-16,-1 0 15,0 0-15,17 0 16,1 0-16,0 0 15,0 0-15,-18 0 16,35 0-16,-17 0 16,-1 0-1,19 0-15,-54 0 16,54 0-16,-1 0 15,-35 0-15,18 0 16,-18 0-16,0 0 16,0 0-16,18 0 15,-36 0-15,18 0 16,18 0-16,0 0 15,-18 0-15,18 0 16,17 0-16,-35 0 16,18 0-16,-18 0 15,0 0-15,18 0 16,-18 0-16,0-18 15,0 18-15,0 0 16,0 0-16,0 0 16,18 0-16,0 0 15,-1 0-15,1 0 16,0 0-16,-18 0 15,35 0-15,-17 0 16,17 0-16,-17 0 16,17 0-1,-17 0-15,0 0 16,-18 0-16,0 0 15,18 0-15,-1 0 16,1 0-16,17 0 16,-17 0-16,0 0 15,17 0-15,-17-18 16,17 18-16,1 0 15,-19 0-15,1 0 16,18 0-16,-1 0 16,-17 0-16,35 0 15,-36 0-15,36 0 16,-17 0-16,-1 0 15,0 0-15,1 0 16,-19 0-16,19 0 16,-18 0-16,-1 0 15,1 0-15,17 0 16,1 0-16,-19 0 15,19 0-15,-18 0 16,-1 0-16,-17 0 16,0 0-1,1 0-15,-1 0 16,0 0-16,0 0 15,17 0-15,1 0 16,0 0-16,-36 0 16,36 0-16,0 0 15,-18 0-15,0 0 16,0 0-16,18 0 15,0 0-15,-18 0 16,35 0-16,0 0 16,-17 0-16,0 0 15,17 0-15,-17 0 16,0 0-16,-1 0 15,1 0-15,0 0 16,17 0-16,-17 0 16,17 0-16,1 0 15,-19 0-15,1 0 16,0 0-16,-1 0 15,1 0-15,0 0 16,17 0-16,1 0 16,-19 0-1,1 0-15,17 0 16,1 0-16,-36 0 15,18 0-15,-36 0 16,18 0-16,0 0 16,-17 0-16,17 0 15,0 0-15,18 0 16,-18 0-16,53 0 15,-18 0-15,-17 0 16,17 0-16,0 0 16,-35 0-16,36 0 15,-36 0-15,18 0 16,-1 0-16,1 0 15,17 0-15,1 0 16,17 0-16,-18 0 16,18 0-16,-17 0 15,-1 0-15,0 0 16,-17 0-16,35 0 15,-35 0-15,35 0 16,-18 0-16,-17 0 16,35 0-1,-35 0-15,-1 0 16,19 0-16,-1 0 15,0 0-15,18 0 16,-17 0-16,-1 0 16,18 0-16,-18 0 15,18 0-15,-35 0 16,17 0-16,1 0 15,-1 0-15,1 0 16,-1 0-16,18 0 16,-18 0-16,18 0 15,-17 0 16,-1 0-15,18 0-16,-18 0 16,18 0-16,-17 0 15,17 0 16,-18 0-15,0 0 15,18 0-15,-17 0-1,17 0 17,-18 0-17,1 0 1,17 0-1,-18 0 48,18 0-32,-18 0-31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48.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12506 13035 0,'18'0'0,"-18"0"15,17 0-15,1 0 16,17 0-16,-17 0 15,-1 0-15,1 0 16,17 0 0,1 0-16,-19 0 15,36 0-15,18 0 16,17 0-16,0 0 15,36 0-15,-36 0 16,-18 0-16,1 0 16,-36 0-16,36 0 15,-1 0-15,19 0 16,-1-17-16,35 17 15,1 0-15,-19 0 16,-16 0-16,17 0 16,-36 0-16,-17 0 15,-18 0-15,1 0 16,-19 0-16,18 0 15,-17 0-15,35 0 16,-53 0-16,35 0 16,1 0-16,-1 0 15,0 0-15,0 0 16,-17 0-16,17 0 15,18 0-15,0 0 16,-18 0 0,18 0-16,0 0 15,0 0-15,0 0 16,0 0-16,-18 0 15,1 0-15,-1 0 16,0 0-16,0 0 16,18 0-16,-17 0 15,17 0-15,-18 0 16,0 0-16,-17 0 15,35 0-15,-18 0 16,0 0-16,18 0 16,18 0-16,-18 0 15,-1 0-15,-16 0 16,17 0-16,-36 0 15,1 0-15,17 0 16,18 0-16,0 0 16,0 0-16,18 0 15,-19 0-15,19 0 16,-18 0-16,-18 0 15,18 0-15,-18 0 16,-17 0 0,0 0-16,17 0 15,-35 0-15,18 0 16,17 0-16,-17 0 15,-1 0-15,1 0 16,35 0-16,-18 0 16,18 0-16,-18 0 15,18 0-15,18 0 16,-18 0-16,-1 0 15,1 0-15,18 0 16,-36 0-16,36 0 16,-1 0-16,-17 0 15,0 0-15,35 0 16,-35 0-16,53 0 15,-18 0-15,18 0 16,-35 0-16,-1 0 16,18 0-16,-17 0 15,0 0-15,-36 0 16,18 0-16,0 0 15,0 0-15,0 0 16,17 0 0,1 0-16,-1 0 15,-17 0-15,0 0 16,0 0-16,-18 0 15,0 0-15,-17 0 16,17 0-16,18 0 16,36 0-16,-19 0 15,-17 0-15,35 0 16,-17 0-16,35 0 15,-36 0-15,1 0 16,-18 0-16,17 0 16,-17 0-16,35 0 15,-17 0-15,-1 0 16,36 0-16,-53 0 15,-18 0-15,18 0 16,0 0-16,0 0 16,0 0-16,-18 0 15,1 0-15,17 0 16,-18 0-16,0 0 15,53 0-15,-35 0 16,0 0 0,35 0-16,-17 0 15,-18 0-15,0 0 16,-18 0-16,0 0 15,-17 0-15,17 0 16,0 0-16,1 0 16,34 0-16,1 0 15,52 0-15,-34 0 16,-19 0-16,-17 0 15,0 0-15,-35 0 16,17 0-16,0 0 16,-35 0-16,35 0 15,18 0-15,18 0 16,17 0-16,0 0 15,-17 0-15,17 0 16,-35 0-16,0 0 16,-18 0-16,18 0 15,0 0-15,-18 0 16,0 0-16,18 0 15,0 0-15,-17 0 16,34 0 0,-35 0-16,18 0 15,0 0-15,-17 0 16,-19 0-16,1 0 15,-1 0-15,1 0 16,0 0-16,17 0 16,0 0-16,18 0 15,0 0-15,18 0 16,35 0-16,-54 0 15,-16 0-15,-1 0 16,-17 0-16,-18 0 16,17 0-16,1 0 15,0 0-15,-1 0 16,18 0-16,-17 0 15,35 0-15,-18 0 16,1 0-16,-19 0 16,1 0-16,17 0 15,-35 0-15,35 0 16,-35 0-16,36 0 15,-19 0-15,19 0 16,17 0 0,-1 0-16,-16 0 15,17 0-15,17 0 16,-17 0-16,18 0 15,17 0-15,-35 0 16,-18 0-16,0 0 16,-17 0-16,-18 0 15,18 0 1,17 0-16,-35-18 15,35 18-15,0 0 16,-17 0-16,0 0 16,17 0-16,0 0 15,-17 0-15,17 0 16,0 0-16,1 0 15,-19 0-15,1 0 16,17 0 0,-17 0-16,0 0 15,17 0-15,0 0 16,36 0-16,-36 0 15,18 0-15,-18 0 16,18 0 0,-35 0-16,-1 0 15,19 0-15,-36 0 16,35 0-16,18 0 15,-18 0-15,18 0 16,0 0-16,0 0 16,0 0-16,0 0 15,0 0-15,0 0 16,-1 0-16,1 0 15,18 0-15,-36 0 16,18 0-16,0 0 16,0 0-16,0 0 15,17 0-15,-17 0 16,18 0-16,35 0 15,-36 0-15,18 0 16,18 0-16,18 0 16,-36 0-16,18 0 15,-36 0-15,-17 0 16,-17 0-16,-19 0 15,-17 0 1,18 0 0,-1 0-1,-17 0 1,18 0-16,-18 0 15,18 0 1,-1 0-16,1 0 16,-18 18-16,18-18 15,-1 0-15,1 0 16,0 0-16,17 0 15,-18 0-15,19 0 16,-19 0-16,1 0 16,17 0-16,-17 0 15,17 0-15,18 0 16,-18 0-16,1 0 15,-19 0-15,19 0 16,-19 0-16,1 0 16,0 0-16,-18 0 15,35 0-15,-35 0 16,17 0-16,19 0 15,-19 0-15,1 0 16,17 0-16,1 0 16,-19 0-1,1 0-15,17 0 16,-17 0-16,17 0 15,0 0-15,-17 0 16,-18 0-16,18 0 16,-1 0-16,1 0 15,0 0-15,-1 0 16,18 0-16,-17 0 15,0 0-15,17 0 16,-17 0-16,-1 0 16,1 0-16,0 0 15,-1 0-15,18 0 16,-35 0-16,36 0 15,-19 0-15,1 0 16,0 0-16,17 0 16,-17 0-16,-1 0 15,1 0-15,-1 0 16,1 0-16,-18 0 15,18 0-15,-18 0 32,17 0-32,1 0 15,-18 0 1,0 0-1,18 0-15</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51.6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12647 12771 0,'18'0'109,"-1"0"-109,19 0 16,-1 0-16,0 0 15,18 0-15,18 0 16,-1 0-16,18 0 16,1 0-16,-19 0 15,18 0-15,1 0 16,-19 0-16,18 0 15,-35 0 1,18 0-16,-18 0 0,0 0 16,-36 0-1,19 0-15,-1 0 16,-18 0-16,19 0 15,17 0-15,0 0 16,-1 0-16,1 0 16,0 0-16,-17 0 15,-1 0-15,0 0 16,0 0-16,18 0 15,0 0-15,0 0 16,0 0-16,0 0 16,18 0-16,-36 0 15,18 0-15,-18 0 16,18 0-16,-18 0 15,-35 0-15,36 0 16,-1 0-16,18 0 16,0 0-16,0 0 15,17 0-15,1 0 16,-1 0-16,18 0 15,-52 0-15,17 0 16,-18 0 0,18 0-16,-18 0 15,0 0-15,18 0 16,-35 0-16,17 0 15,0 0-15,1 0 16,52 0-16,-35 0 16,0 0-16,0 0 15,-18 0-15,-17 0 16,17 0-16,0 0 15,0 0-15,1 0 16,34 0-16,-17 0 16,18 0-16,-1 0 15,-34 0-15,16 0 16,1 0-16,-17 0 15,17 0-15,17 0 16,36 0-16,-35 0 16,-1 0-16,-17 0 15,0 0-15,0 0 16,0 0-16,-18 0 15,-17 0 1,-1 0-16,36 0 16,-17 0-16,-1 0 15,0 0-15,0 0 16,18 17-16,-17-17 15,-1 0-15,-18 0 16,36 0-16,-35 0 16,17 0-16,1 0 15,-1 0-15,18 0 16,-36 0-16,1 0 15,17 0-15,1 0 16,-1 0-16,18 0 16,0 0-16,0 0 15,0 0-15,-18 0 16,18 0-16,-18 0 15,-35 0-15,35 0 16,1 0-16,-19 0 16,36 0-16,-18 0 15,1 0-15,34 0 16,-34 0-16,-1 0 15,0 0-15,18 0 16,0 0-16,0 0 16,0 0-16,0 0 15,-18 0 1,18 0-16,-18 0 15,18 0-15,0 0 16,0 0-16,17 0 16,-17 0-16,0 0 15,0 0-15,-18 0 16,-17 0-16,0 0 15,-1 0-15,19 0 16,-19 0-16,19 0 16,34 0-16,-17 0 15,0 0-15,-18 0 16,1 0-16,-1 0 15,0 0-15,18 0 16,-35 0-16,17 0 16,-17 0-16,52 0 15,-35 0-15,1 0 16,-19 0-16,36 0 15,-18 0-15,36 0 16,-36 0-16,1 0 16,17 0-16,-1 0 15,-16 0 1,-1 0-16,18 0 15,-35 0-15,17 0 16,18 0-16,0 0 16,0 0-16,-1 0 15,19 0-15,0 0 16,-36 0-16,18 0 15,-36 0-15,19 0 16,-1 0-16,0 0 16,18 0-16,0 0 15,0 0-15,-18 0 16,1 0-16,16 0 15,-34 0-15,0 0 16,-18 0-16,17 0 16,19 0-16,-1 0 15,0 0-15,1 0 16,-1 0-16,18 0 15,-18 0-15,0 0 16,1 0-16,-1 0 16,18 0-16,-36 0 15,19 0 1,-1 0-16,0 0 15,-17 0-15,17 0 16,0 0-16,1 0 16,17 0-16,-18 0 15,-17 0-15,-1 0 16,36 0-16,-35 0 15,-1 0-15,19 0 16,-1 0-16,-17 0 16,-1 0-16,36 0 15,-35 0-15,17 0 16,-17 0-16,17 0 15,-17 0-15,-1 0 16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54.2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22172 12753 0,'18'0'31,"-1"0"-31,19-18 15,-1 18-15,-17 0 16,34 0-16,1 0 16,18 0-16,35 0 15,0 0-15,35 0 16,53 0-16,-53 18 15,35-18-15,-35 0 16,-17 0-16,-36 0 16,-17 0-1,-54 0-15,19 0 16,-19 0-16,18 0 15,-17 0-15,0 0 16,-1 0-16,19 0 16,-1 0-16,0 0 15,18 0-15,-18 0 16,18 0-16,-17 0 15,16 0-15,1 0 16,0 0-16,0 0 16,18 0-16,-1 0 15,19 0-15,-19 0 16,1 0-16,-18 0 15,-1 0-15,19 0 16,-36 0-16,18 0 16,-17 0-16,16 0 15,37 0-15,16 0 16,-16 0-16,34 0 15,-17 0 1,-18 0-16,-17 0 0,35 0 16,-54 0-1,-16 0-15,-1 0 16,18 0-16,0 0 15,-18 0-15,36 0 16,-1 0-16,-34 0 16,-1 0-16,35 0 15,-17 0-15,-17 0 16,-1 0-16,18 0 15,-18 0-15,0 0 16,18 0-16,-18 0 16,-17 0-16,17 0 15,1 0-15,-1 0 16,0 0-16,1 0 15,16 0-15,1 0 16,0 0-16,0 0 16,35 0-16,-35 0 15,0 0-15,18 0 16,-18 0-16,0 0 15,-18 0-15,0 0 16,0 0-16,1 0 16,-19 0-1,19 0-15,-1 0 16,18 0-16,-18 0 15,18 0-15,0 0 16,17 0-16,-17 0 16,0 0-16,-17 0 15,17 0-15,-36 0 16,1 0-16,17 0 15,0 0-15,-17 0 16,35 0-16,0 0 16,0 0-16,0 0 15,17 0-15,-17 0 16,0 0-16,-18 0 15,-35 0-15,36 0 16,-36 0-16,17 0 16,-17 0-16,18 0 15,-18 0-15,18 0 16,-1 0-16,-17 0 15,18 0-15,-18 0 16,35 0-16,-35 0 16,18 0-1,-1 0-15,1 0 16,0 0-16,-18 0 15,17 0-15,19 0 16,-1 0-16,-18 0 16,54 0-16,-36 0 15,-17 0-15,17 0 16,0 0-16,-35 0 15,0 18-15,18-18 16,-18 0-16,35 0 16,1 0-16,17 0 15,-18 0-15,0 0 16,0 0-16,1 0 15,-19 0-15,1 0 16,0 0-16,-18 0 16,17 0-1,-17 0 16,18 0-15,0 0-16,-18 0 16,17 0-1,-17 0 16,0 0 79</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3:58.8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22331 13899 0,'0'0'47,"-18"0"-32,-17 18-15,35-18 16,-18 0-16,18 0 15,-35 0-15,35 0 16,-18 0-16,1 0 16,-19 0-1,-16 0-15,-1 0 16,17 0-16,-17 0 15,18 0-15,-18 0 16,0 0-16,18 0 16,-36 0-16,19 0 15,-19 0-15,-17 0 16,35 0-16,0 0 15,0 0-15,18 0 16,-18 0-16,18 0 16,-1 0-16,-17 0 15,0 0-15,-17 0 16,17 0-16,0 0 15,-17 0-15,-19 0 16,1 0-16,35 0 16,-17 0-16,17-18 15,-35 18-15,17 0 16,0 0-16,1 0 15,-18 0-15,17 0 16,18 0-16,-17 0 16,-1 0-1,18 0-15,-17 0 16,17 0-16,-18 0 15,-17 0-15,17 0 16,1 0-16,17 0 16,0 0-16,0 0 15,18 0-15,-36 0 16,36 0-16,-18 0 15,18 0-15,0 0 16,-1 0-16,-17 0 16,18 0-16,0 0 15,17 0-15,-17 0 16,0 0-16,-18 0 15,17 0-15,-17 0 16,18 0-16,-18 0 16,0 0-16,0 0 15,1 0-15,-37 0 16,19 0-16,-1 0 15,-35 0-15,36 0 16,-1 0-16,1 0 16,-1 0-1,18 0-15,0 0 16,-17 0-16,17 0 15,0 0-15,0 0 16,0 0-16,-17 0 16,-1 0-16,18 0 15,0 0-15,0 0 16,0 0-16,18 0 15,0 0-15,0 0 16,-18 0-16,17 0 16,-17 0-16,18 0 15,-35 0-15,34 0 16,1 0-16,-18 0 15,0 0-15,18 0 16,17 0-16,1 0 16,17 0-16,-36 0 15,36 0-15,-17 0 16,-1 0-16,0 0 15,-17 0-15,35 0 16,-17 0-16,17 0 16,-18 0-1,18 0 1,-18 0-16,1 0 15,-1 0-15,18 0 16,-18 0 0,1 0-1,17 0 1,-18 0-1,18 0-15,-18 0 16,1 0-16,17 0 16,-18 0-1,18 0 1,-35 0-16,17 0 15,18 0-15,-35 0 16,35 0 0,-18 0-16,-17 0 15,35 0-15,-35 0 16,-1 0-16,1 0 15,18 0-15,-19 0 16,1 0-16,0 0 16,-1 0-1,19 0-15,-18 0 16,-1 0-16,36 0 15,-35 0-15,35 0 16,-18 0-16,-17 0 16,35 0-16,-18 0 15,1 0-15,-1 0 16,0 18-16,-17-18 15,0 0-15,17 0 16,-17 0-16,-18 0 16,0 0-16,0 0 15,18 0-15,0 0 16,35 0-16,-36 0 15,36 0-15,-17 0 16,-1 0-16,1 0 16,-1 0-16,18 0 15,-35 0-15,17 0 16,0 0-16,1 0 15,-1 0-15,-17 0 16,-1 0-16,-16 0 16,16 0-1,-17 0-15,18 0 16,0 0-16,0 0 15,-18 0-15,35 0 16,-17 0-16,17 0 16,-35 0-16,36 0 15,-36 0-15,35 0 16,-35 0-16,18 0 15,-18 0-15,35 0 16,-17 0-16,17 0 16,-17 0-16,17 0 15,1 0-15,-36 0 16,35 0-16,-17 0 15,0 0-15,-1 0 16,-34 0-16,35 0 16,17 0-16,0 0 15,1 0-15,-1 0 16,0 0-16,-35 0 15,36 0-15,-1 0 16,0 0-16,18 0 16,-17 0-1,-1 0-15,1 0 16,17 0-16,-36 0 15,1 0 1,35 0 0,-18 0-1,1 0-15,-1 0 16,0 0-16,1 0 15,-1 0-15,18 0 16,-17 0-16,-1 0 16,18 0-1,-18 18-15,18-18 16,-17 0-16,-1 0 15,0 0-15,18 0 16,-17 0-16,17 0 16,-18 0-1,0 0 1,18 0-16,-17 0 15,17 0-15,-18 0 16,1 0-16,-1 0 16,0 0-1,1 0-15,17 0 16,-18 0 15,0 0-15,1 0-16,-1 0 15,18 0 1,-18 0-1,1 0-15,17 0 16,-18 0-16,18 0 16,-18 0-16,1 0 15,-1 0-15,18 0 16,-17 0-1,-1 0 1,0 0 0,18 0-1,-35 0 1,35 0-1,-18 0 1,18 0 0,-17 0-1,17 0-15,-36 0 16,36 0-16,-17 17 15,-1-17-15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4:01.0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12541 13705 0,'18'0'62,"-18"0"-46,18 0-16,-1 0 16,18-17-16,1 17 15,-1 0-15,18 0 16,17 0-16,36-18 15,18-17-15,17 17 16,-18 18-16,-17-17 16,18 17-1,-54 0-15,36 0 16,-35 0-16,-1 0 15,36 0-15,-18 0 16,-17 0-16,52 0 16,-35 0-16,-35 0 15,0 0-15,0 0 16,-18 0-16,18 0 15,-17 0-15,17 0 16,-1 0-16,1 0 16,0 0-16,18 0 15,-18 0-15,0 0 16,0 0-16,0 0 15,-18 0-15,0 0 16,18 0-16,0 0 16,-35 0-16,-1 0 15,18 0-15,18 0 16,0 0-16,-17 0 15,17 0-15,-1 0 16,1 0-16,0 0 16,-17 0-1,16 0-15,1 0 16,0 0-16,0 0 15,18 0-15,17 0 16,-17 0-16,-1 0 16,-17 0-16,0 0 15,-35 0-15,17 0 16,0 0-16,18 0 15,0 0-15,35 0 16,-35 0-16,53 0 16,-18 0-16,0 0 15,-35 0-15,18 0 16,-18 0-16,-18 0 15,0 0-15,18 0 16,0 0-16,0 0 16,18 0-16,-19 0 15,-16 0-15,17 0 16,0 0-16,-18 0 15,18 0-15,0 0 16,0 0 0,17 0-16,36 0 15,-35 0-15,-1 0 16,36 0-16,-36 0 15,1 0-15,17 0 16,18 0-16,-18 0 16,36 0-16,-18 0 15,-1 0-15,1 0 16,-18 0-16,18 0 15,-35 0-15,-1 0 16,1 0-16,17 0 16,-17 0-16,-1 0 15,-17 0-15,-18 0 16,1 0-16,-1 0 15,-35 0-15,35 0 16,1 0-16,34 0 16,-17 0-16,35 0 15,18 0-15,-18 0 16,18 0-16,-18 0 15,-17 0-15,17 0 16,-17 0 0,-1 0-16,36 0 15,-18 0-15,18 0 16,-18 0-16,36 0 15,-54 0-15,-17 0 16,-18 0-16,-17 0 16,0 0-16,-1 0 15,1 0 1,0 0-1,-18 0 1,35 0-16,-18 0 16,19 0-16,-19 0 15,19 0-15,-19 0 16,1 0-16,-18 0 15,18 0-15,-1 0 16,1 0-16,17 0 16,18 0-16,-35 0 15,-1 0-15,1 0 16,-18 0-16,18 0 15,-1 0 17,1 0-32,0 0 15,-1 0-15,18 0 16,-35 0-16,18 0 15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4:05.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12541 15840 0,'0'0'32,"0"0"-17,18 0 1,0 0-16,-1 0 15,1 0-15,17 0 16,18 0-16,-18 0 16,36 0-16,-1 0 15,1 0 1,17 0-16,-17 0 15,17 0-15,0 0 16,-17 0-16,17 0 16,0 0-16,0 0 15,36 0-15,-1 0 16,1 0-16,-36 0 15,0 0-15,-17 0 16,-18 0-16,-36 0 16,18 0-16,1 0 15,17 0-15,-18 0 16,0 0-16,18 0 15,18 0-15,-36 0 16,18 0-16,-18 0 16,0 0-16,-17 0 15,17 0-15,18 0 16,18 0-16,-18 0 15,17 0-15,1 0 16,-18 0-16,17 0 16,-17 0-16,0 0 15,0 0 1,0 0-16,-18 0 15,18 0-15,18 0 16,-18 0-16,35 0 16,-18 0-16,19 0 15,-54 0-15,0 0 16,-17 0-16,17 0 15,0 0-15,-17 0 16,0 0-16,35 0 16,-1 0-16,1 0 15,-17 0-15,17 0 16,-1 0-16,-16 0 15,-1 0-15,18 0 16,0-18-16,-18 18 16,18 0-16,0 0 15,0 0-15,0 0 16,-18 0-16,-17 0 15,-1 0-15,1 0 16,53 0-16,-36 0 16,-18 0-16,19 0 15,-1 0 1,-35 0-16,18 0 15,-1 0-15,19 0 16,-1 0-16,18 0 16,17 0-16,-17 0 15,18 0-15,-18 0 16,-18 0-16,18 0 15,0 0-15,-18 0 16,0 0-16,1 0 16,52 0-16,-18 0 15,1 0-15,0 0 16,-1 0-16,18 0 15,-35 0-15,0 0 16,-18 0-16,1 0 16,-19 0-16,19 0 15,-1 0-15,0 0 16,0 0-16,18 0 15,0 0-15,18 0 16,-36 0-16,0 0 16,1 0-16,-19 0 15,36 0 1,-18 0-16,1 0 15,-1 0-15,0 0 16,18 0-16,-18 0 16,1 0-16,-1 0 15,18 0-15,18 0 16,-1 0-16,1 0 15,-1 0-15,-17 0 16,0 0-16,-18 0 16,-17 0-16,17 0 15,-17 0-15,-1 0 16,19 0-16,17 0 15,0 0-15,0 0 16,-36 0-16,1 0 16,17 0-16,-35 0 15,18 0-15,-1 0 16,1 0-16,0 0 15,-1 0-15,19 0 16,-1 0-16,-35 0 16,17 0-16,19 0 15,-19 0 1,1 0-16,17 0 15,1 0-15,-19 0 16,18 0-16,18 0 16,-35 0-16,17 0 15,1 0-15,-1 0 16,18 0-16,-53 0 15,17 0-15,1 0 16,0 0-16,-18 0 31,17 0-15,1 0-16,0 0 15,17 0-15,-17 0 16,-1 0-16,1 0 16,-18 0-16,17 0 46,1 0-30,-18 0-16,18 0 16,-18 0-16,17 0 15,1 0-15,0 0 16,-1 0-1,-17 0-15,36 0 16,-36 0-16,17 0 16,1 0-16,-1 0 15,-17 0 32,18 0-16,-18 0-15,18 0-1,-1 0 17</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8.36041" units="1/cm"/>
          <inkml:channelProperty channel="Y" name="resolution" value="28.34646" units="1/cm"/>
          <inkml:channelProperty channel="T" name="resolution" value="1" units="1/dev"/>
        </inkml:channelProperties>
      </inkml:inkSource>
      <inkml:timestamp xml:id="ts0" timeString="2019-09-30T17:54:08.39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21220 15399 0,'-18'0'62,"0"0"-62,1 0 16,-1 0-16,-17 0 15,-18 17-15,53-17 16,-18 0-16,1 0 16,-1 0-16,-17 0 15,-1 0-15,1 0 16,-18 0-16,0 0 15,0 0-15,-52 0 16,34 0-16,0 0 16,1 0-16,17 18 15,-35-18-15,52 0 16,19 0-16,-1 0 15,-35 0-15,36 0 16,-19 0-16,-17 0 16,1 0-16,16 0 15,1 0 1,0 0-16,-18 18 15,17-18-15,-34 0 16,35 0-16,-36 0 16,1 0-16,34 0 15,-34 0-15,34 0 16,-16 0-16,-1 0 15,0 0-15,17 0 16,1 0-16,0 0 16,-18 0-16,0 0 15,-18 0-15,19 0 16,-1 0-16,0 0 15,0 0-15,0 0 16,0 0-16,-18 0 16,18 0-16,1 0 15,-1 0-15,-36 0 16,1 0-16,18 0 15,-1 0-15,1 0 16,-36 0-16,35 0 16,-35 0-16,-17 0 15,35 0 1,-18 0-16,18 0 15,17 0-15,-17 0 16,35 0-16,0 0 16,0 0-16,0 0 15,-17 0-15,17 0 16,-18 0-16,1 0 15,-19 0-15,19 0 16,-1 0-16,36 0 16,0 0-16,-18 0 15,0 0-15,18 0 16,-18 0-16,0 0 15,-18 0-15,18 0 16,-17 0-16,35 0 16,-36 0-16,0 0 15,19 0-15,-19 0 16,-17 0-16,17 0 15,-35 0-15,36 0 16,-36 0-16,35 0 16,19 0-16,-1 0 15,17 0 1,-17 0-16,1 0 0,-19 0 15,0 0 1,18 0-16,-17 0 16,35 0-16,-18 0 15,0 0-15,18 0 16,-1 0-16,-17 0 15,36 0-15,-36 0 16,18 0-16,-36 0 16,18 0-16,0 0 15,18 0-15,0 0 16,17 0-16,-17 0 15,17 0-15,0 0 16,-17 0-16,0 0 16,17 0-16,-35 0 15,36 0-15,-19 0 16,19 0-16,-19 0 15,1 0-15,0 0 16,17 0-16,-17 0 16,0 0-16,-18 0 15,17 0 1,19 0-16,-18 0 15,-1 0-15,19 0 16,-36 0-16,17 0 16,1 0-16,0 0 15,-36 0-15,36 0 16,17 0-16,-17 0 15,0 0-15,35 0 16,-18 0-16,1 0 16,-1 0-16,0 0 15,1 0-15,-19 0 16,1 0-16,17 0 15,18 0-15,-17 0 16,-1 0-16,18 0 16,-17 0-1,-1 0 1,0 0-1,1 0-15,-1 0 16,0 0 0,18 0-1,-17 0 1,-1 0 15,18 0 78,-18 0-93,18 0-1,-17 0-15,-1 0 16,1 0-16,-1 0 16,18 0-16,-18 0 31,1 0 47,17 0-31,-18 0-32,18 0 1,-18 0-1,1 0 17,17 0-17,-18 0 1,18 0-1,-18 0-15,18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DB647-B0B5-4B79-937D-CD5BF3AE6B30}"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83581-1102-4897-88AD-3E617AE379A0}" type="slidenum">
              <a:rPr lang="en-US" smtClean="0"/>
              <a:t>‹#›</a:t>
            </a:fld>
            <a:endParaRPr lang="en-US"/>
          </a:p>
        </p:txBody>
      </p:sp>
    </p:spTree>
    <p:extLst>
      <p:ext uri="{BB962C8B-B14F-4D97-AF65-F5344CB8AC3E}">
        <p14:creationId xmlns:p14="http://schemas.microsoft.com/office/powerpoint/2010/main" val="289519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Vox</a:t>
            </a:r>
            <a:r>
              <a:rPr lang="en-US" dirty="0" smtClean="0"/>
              <a:t> interview</a:t>
            </a:r>
            <a:r>
              <a:rPr lang="en-US" baseline="0" dirty="0" smtClean="0"/>
              <a:t> with him about fascism </a:t>
            </a:r>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6</a:t>
            </a:fld>
            <a:endParaRPr lang="en-US"/>
          </a:p>
        </p:txBody>
      </p:sp>
    </p:spTree>
    <p:extLst>
      <p:ext uri="{BB962C8B-B14F-4D97-AF65-F5344CB8AC3E}">
        <p14:creationId xmlns:p14="http://schemas.microsoft.com/office/powerpoint/2010/main" val="15257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22</a:t>
            </a:fld>
            <a:endParaRPr lang="en-US"/>
          </a:p>
        </p:txBody>
      </p:sp>
    </p:spTree>
    <p:extLst>
      <p:ext uri="{BB962C8B-B14F-4D97-AF65-F5344CB8AC3E}">
        <p14:creationId xmlns:p14="http://schemas.microsoft.com/office/powerpoint/2010/main" val="229083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23</a:t>
            </a:fld>
            <a:endParaRPr lang="en-US"/>
          </a:p>
        </p:txBody>
      </p:sp>
    </p:spTree>
    <p:extLst>
      <p:ext uri="{BB962C8B-B14F-4D97-AF65-F5344CB8AC3E}">
        <p14:creationId xmlns:p14="http://schemas.microsoft.com/office/powerpoint/2010/main" val="298914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24</a:t>
            </a:fld>
            <a:endParaRPr lang="en-US"/>
          </a:p>
        </p:txBody>
      </p:sp>
    </p:spTree>
    <p:extLst>
      <p:ext uri="{BB962C8B-B14F-4D97-AF65-F5344CB8AC3E}">
        <p14:creationId xmlns:p14="http://schemas.microsoft.com/office/powerpoint/2010/main" val="115702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25</a:t>
            </a:fld>
            <a:endParaRPr lang="en-US"/>
          </a:p>
        </p:txBody>
      </p:sp>
    </p:spTree>
    <p:extLst>
      <p:ext uri="{BB962C8B-B14F-4D97-AF65-F5344CB8AC3E}">
        <p14:creationId xmlns:p14="http://schemas.microsoft.com/office/powerpoint/2010/main" val="49064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8</a:t>
            </a:fld>
            <a:endParaRPr lang="en-US"/>
          </a:p>
        </p:txBody>
      </p:sp>
    </p:spTree>
    <p:extLst>
      <p:ext uri="{BB962C8B-B14F-4D97-AF65-F5344CB8AC3E}">
        <p14:creationId xmlns:p14="http://schemas.microsoft.com/office/powerpoint/2010/main" val="207308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9</a:t>
            </a:fld>
            <a:endParaRPr lang="en-US"/>
          </a:p>
        </p:txBody>
      </p:sp>
    </p:spTree>
    <p:extLst>
      <p:ext uri="{BB962C8B-B14F-4D97-AF65-F5344CB8AC3E}">
        <p14:creationId xmlns:p14="http://schemas.microsoft.com/office/powerpoint/2010/main" val="10707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E83581-1102-4897-88AD-3E617AE379A0}" type="slidenum">
              <a:rPr lang="en-US" smtClean="0"/>
              <a:t>10</a:t>
            </a:fld>
            <a:endParaRPr lang="en-US"/>
          </a:p>
        </p:txBody>
      </p:sp>
    </p:spTree>
    <p:extLst>
      <p:ext uri="{BB962C8B-B14F-4D97-AF65-F5344CB8AC3E}">
        <p14:creationId xmlns:p14="http://schemas.microsoft.com/office/powerpoint/2010/main" val="3383335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11</a:t>
            </a:fld>
            <a:endParaRPr lang="en-US"/>
          </a:p>
        </p:txBody>
      </p:sp>
    </p:spTree>
    <p:extLst>
      <p:ext uri="{BB962C8B-B14F-4D97-AF65-F5344CB8AC3E}">
        <p14:creationId xmlns:p14="http://schemas.microsoft.com/office/powerpoint/2010/main" val="145798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16</a:t>
            </a:fld>
            <a:endParaRPr lang="en-US"/>
          </a:p>
        </p:txBody>
      </p:sp>
    </p:spTree>
    <p:extLst>
      <p:ext uri="{BB962C8B-B14F-4D97-AF65-F5344CB8AC3E}">
        <p14:creationId xmlns:p14="http://schemas.microsoft.com/office/powerpoint/2010/main" val="96489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19</a:t>
            </a:fld>
            <a:endParaRPr lang="en-US"/>
          </a:p>
        </p:txBody>
      </p:sp>
    </p:spTree>
    <p:extLst>
      <p:ext uri="{BB962C8B-B14F-4D97-AF65-F5344CB8AC3E}">
        <p14:creationId xmlns:p14="http://schemas.microsoft.com/office/powerpoint/2010/main" val="352534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https://www.theguardian.com/commentisfree/2018/jun/13/how-to-report-trump-media-manipulation-language?CMP=fb_gu </a:t>
            </a:r>
          </a:p>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20</a:t>
            </a:fld>
            <a:endParaRPr lang="en-US"/>
          </a:p>
        </p:txBody>
      </p:sp>
    </p:spTree>
    <p:extLst>
      <p:ext uri="{BB962C8B-B14F-4D97-AF65-F5344CB8AC3E}">
        <p14:creationId xmlns:p14="http://schemas.microsoft.com/office/powerpoint/2010/main" val="207746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E83581-1102-4897-88AD-3E617AE379A0}" type="slidenum">
              <a:rPr lang="en-US" smtClean="0"/>
              <a:t>21</a:t>
            </a:fld>
            <a:endParaRPr lang="en-US"/>
          </a:p>
        </p:txBody>
      </p:sp>
    </p:spTree>
    <p:extLst>
      <p:ext uri="{BB962C8B-B14F-4D97-AF65-F5344CB8AC3E}">
        <p14:creationId xmlns:p14="http://schemas.microsoft.com/office/powerpoint/2010/main" val="36755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3/12/2020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customXml" Target="../ink/ink6.xml"/><Relationship Id="rId18" Type="http://schemas.openxmlformats.org/officeDocument/2006/relationships/image" Target="../media/image12.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emf"/><Relationship Id="rId17" Type="http://schemas.openxmlformats.org/officeDocument/2006/relationships/customXml" Target="../ink/ink8.xml"/><Relationship Id="rId2" Type="http://schemas.openxmlformats.org/officeDocument/2006/relationships/image" Target="../media/image1.jpeg"/><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8.emf"/><Relationship Id="rId19" Type="http://schemas.openxmlformats.org/officeDocument/2006/relationships/customXml" Target="../ink/ink9.xml"/><Relationship Id="rId4" Type="http://schemas.openxmlformats.org/officeDocument/2006/relationships/image" Target="../media/image5.emf"/><Relationship Id="rId9" Type="http://schemas.openxmlformats.org/officeDocument/2006/relationships/customXml" Target="../ink/ink4.xml"/><Relationship Id="rId14" Type="http://schemas.openxmlformats.org/officeDocument/2006/relationships/image" Target="../media/image10.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pr.org/2019/03/07/700625538/why-partisanship-changes-how-people-react-to-noncontroversial-statemen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nn.com/videos/politics/2017/01/21/sean-spicer-donald-trump-inauguration-crowd-bts.cnn"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topic.com/masha-gessen-what-words-me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guardian.com/science/languag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theguardian.com/us-news/2017/jan/18/donald-trump-media-manipulation-tactic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n.com/videos/tv/2016/12/01/gingrich-camerota-crime-stats-newday.cn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npr.org/2018/09/06/645240941/opinion-a-linguists-defense-of-falsehood" TargetMode="External"/><Relationship Id="rId5" Type="http://schemas.openxmlformats.org/officeDocument/2006/relationships/hyperlink" Target="https://www.youtube.com/watch?v=CljsZ7lgbtw" TargetMode="External"/><Relationship Id="rId4" Type="http://schemas.openxmlformats.org/officeDocument/2006/relationships/hyperlink" Target="https://www.nbcnews.com/meet-the-press/video/conway-press-secretary-gave-alternative-facts-860142147643?v=railb&amp;"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W91QMogvLd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hyperlink" Target="http://bit.ly/2oHcKh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n.com/videos/tv/2016/12/01/gingrich-camerota-crime-stats-newday.cn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cc.com/video-clips/63ite2/the-colbert-report-the-word---truthiness" TargetMode="External"/><Relationship Id="rId4" Type="http://schemas.openxmlformats.org/officeDocument/2006/relationships/hyperlink" Target="https://www.youtube.com/watch?v=NqOTxl3Bsb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my friends is a courtroom-stenographer (</a:t>
            </a:r>
            <a:r>
              <a:rPr lang="en-US" b="1" dirty="0" smtClean="0"/>
              <a:t>she makes a really good salary</a:t>
            </a:r>
            <a:r>
              <a:rPr lang="en-US" dirty="0" smtClean="0"/>
              <a:t>) and posted this from a recent court case. </a:t>
            </a:r>
            <a:r>
              <a:rPr lang="en-US" b="1" dirty="0" smtClean="0">
                <a:solidFill>
                  <a:schemeClr val="accent5"/>
                </a:solidFill>
              </a:rPr>
              <a:t>What is your reaction to this?</a:t>
            </a:r>
            <a:endParaRPr lang="en-US" b="1" dirty="0">
              <a:solidFill>
                <a:schemeClr val="accent5"/>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1671" y="370097"/>
            <a:ext cx="6655777" cy="6105566"/>
          </a:xfrm>
        </p:spPr>
      </p:pic>
      <p:sp>
        <p:nvSpPr>
          <p:cNvPr id="5" name="Rectangle 4"/>
          <p:cNvSpPr/>
          <p:nvPr/>
        </p:nvSpPr>
        <p:spPr>
          <a:xfrm>
            <a:off x="5310554" y="1028665"/>
            <a:ext cx="2145323" cy="40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57700" y="1916723"/>
            <a:ext cx="5723792" cy="9759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300" dirty="0" smtClean="0">
                <a:solidFill>
                  <a:schemeClr val="bg1"/>
                </a:solidFill>
              </a:rPr>
              <a:t>In this day and age, this was actual testimony.  Unbelievable…. From a scientist, nonetheless</a:t>
            </a:r>
            <a:endParaRPr lang="en-US" sz="23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394320" y="3397320"/>
              <a:ext cx="3804120" cy="25560"/>
            </p14:xfrm>
          </p:contentPart>
        </mc:Choice>
        <mc:Fallback xmlns="">
          <p:pic>
            <p:nvPicPr>
              <p:cNvPr id="7" name="Ink 6"/>
              <p:cNvPicPr/>
              <p:nvPr/>
            </p:nvPicPr>
            <p:blipFill>
              <a:blip r:embed="rId4"/>
              <a:stretch>
                <a:fillRect/>
              </a:stretch>
            </p:blipFill>
            <p:spPr>
              <a:xfrm>
                <a:off x="6378480" y="3333600"/>
                <a:ext cx="3835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6343560" y="3301920"/>
              <a:ext cx="3873960" cy="25920"/>
            </p14:xfrm>
          </p:contentPart>
        </mc:Choice>
        <mc:Fallback xmlns="">
          <p:pic>
            <p:nvPicPr>
              <p:cNvPr id="8" name="Ink 7"/>
              <p:cNvPicPr/>
              <p:nvPr/>
            </p:nvPicPr>
            <p:blipFill>
              <a:blip r:embed="rId6"/>
              <a:stretch>
                <a:fillRect/>
              </a:stretch>
            </p:blipFill>
            <p:spPr>
              <a:xfrm>
                <a:off x="6327720" y="3238560"/>
                <a:ext cx="3905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502160" y="4680000"/>
              <a:ext cx="6090120" cy="12960"/>
            </p14:xfrm>
          </p:contentPart>
        </mc:Choice>
        <mc:Fallback xmlns="">
          <p:pic>
            <p:nvPicPr>
              <p:cNvPr id="9" name="Ink 8"/>
              <p:cNvPicPr/>
              <p:nvPr/>
            </p:nvPicPr>
            <p:blipFill>
              <a:blip r:embed="rId8"/>
              <a:stretch>
                <a:fillRect/>
              </a:stretch>
            </p:blipFill>
            <p:spPr>
              <a:xfrm>
                <a:off x="4486320" y="4616280"/>
                <a:ext cx="6121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4552920" y="4597560"/>
              <a:ext cx="3708720" cy="6480"/>
            </p14:xfrm>
          </p:contentPart>
        </mc:Choice>
        <mc:Fallback xmlns="">
          <p:pic>
            <p:nvPicPr>
              <p:cNvPr id="10" name="Ink 9"/>
              <p:cNvPicPr/>
              <p:nvPr/>
            </p:nvPicPr>
            <p:blipFill>
              <a:blip r:embed="rId10"/>
              <a:stretch>
                <a:fillRect/>
              </a:stretch>
            </p:blipFill>
            <p:spPr>
              <a:xfrm>
                <a:off x="4537080" y="4533840"/>
                <a:ext cx="3740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7981920" y="4584600"/>
              <a:ext cx="2724480" cy="13320"/>
            </p14:xfrm>
          </p:contentPart>
        </mc:Choice>
        <mc:Fallback xmlns="">
          <p:pic>
            <p:nvPicPr>
              <p:cNvPr id="11" name="Ink 10"/>
              <p:cNvPicPr/>
              <p:nvPr/>
            </p:nvPicPr>
            <p:blipFill>
              <a:blip r:embed="rId12"/>
              <a:stretch>
                <a:fillRect/>
              </a:stretch>
            </p:blipFill>
            <p:spPr>
              <a:xfrm>
                <a:off x="7966080" y="4521240"/>
                <a:ext cx="2756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4533840" y="5003640"/>
              <a:ext cx="3505680" cy="19440"/>
            </p14:xfrm>
          </p:contentPart>
        </mc:Choice>
        <mc:Fallback xmlns="">
          <p:pic>
            <p:nvPicPr>
              <p:cNvPr id="12" name="Ink 11"/>
              <p:cNvPicPr/>
              <p:nvPr/>
            </p:nvPicPr>
            <p:blipFill>
              <a:blip r:embed="rId14"/>
              <a:stretch>
                <a:fillRect/>
              </a:stretch>
            </p:blipFill>
            <p:spPr>
              <a:xfrm>
                <a:off x="4518000" y="4940280"/>
                <a:ext cx="3537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514760" y="4896000"/>
              <a:ext cx="3467520" cy="38160"/>
            </p14:xfrm>
          </p:contentPart>
        </mc:Choice>
        <mc:Fallback xmlns="">
          <p:pic>
            <p:nvPicPr>
              <p:cNvPr id="13" name="Ink 12"/>
              <p:cNvPicPr/>
              <p:nvPr/>
            </p:nvPicPr>
            <p:blipFill>
              <a:blip r:embed="rId16"/>
              <a:stretch>
                <a:fillRect/>
              </a:stretch>
            </p:blipFill>
            <p:spPr>
              <a:xfrm>
                <a:off x="4498920" y="4832280"/>
                <a:ext cx="3499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514760" y="5695920"/>
              <a:ext cx="3092760" cy="6840"/>
            </p14:xfrm>
          </p:contentPart>
        </mc:Choice>
        <mc:Fallback xmlns="">
          <p:pic>
            <p:nvPicPr>
              <p:cNvPr id="14" name="Ink 13"/>
              <p:cNvPicPr/>
              <p:nvPr/>
            </p:nvPicPr>
            <p:blipFill>
              <a:blip r:embed="rId18"/>
              <a:stretch>
                <a:fillRect/>
              </a:stretch>
            </p:blipFill>
            <p:spPr>
              <a:xfrm>
                <a:off x="4498920" y="5632560"/>
                <a:ext cx="3124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476600" y="5543640"/>
              <a:ext cx="3162960" cy="19440"/>
            </p14:xfrm>
          </p:contentPart>
        </mc:Choice>
        <mc:Fallback xmlns="">
          <p:pic>
            <p:nvPicPr>
              <p:cNvPr id="15" name="Ink 14"/>
              <p:cNvPicPr/>
              <p:nvPr/>
            </p:nvPicPr>
            <p:blipFill>
              <a:blip r:embed="rId20"/>
              <a:stretch>
                <a:fillRect/>
              </a:stretch>
            </p:blipFill>
            <p:spPr>
              <a:xfrm>
                <a:off x="4460760" y="5479920"/>
                <a:ext cx="3194640" cy="146520"/>
              </a:xfrm>
              <a:prstGeom prst="rect">
                <a:avLst/>
              </a:prstGeom>
            </p:spPr>
          </p:pic>
        </mc:Fallback>
      </mc:AlternateContent>
    </p:spTree>
    <p:extLst>
      <p:ext uri="{BB962C8B-B14F-4D97-AF65-F5344CB8AC3E}">
        <p14:creationId xmlns:p14="http://schemas.microsoft.com/office/powerpoint/2010/main" val="174475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5170" y="1692517"/>
            <a:ext cx="5336931" cy="3446588"/>
          </a:xfrm>
        </p:spPr>
        <p:txBody>
          <a:bodyPr>
            <a:noAutofit/>
          </a:bodyPr>
          <a:lstStyle/>
          <a:p>
            <a:pPr algn="ctr"/>
            <a:r>
              <a:rPr lang="en-US" sz="8000" b="1" dirty="0" smtClean="0">
                <a:solidFill>
                  <a:schemeClr val="accent5"/>
                </a:solidFill>
              </a:rPr>
              <a:t>Ideological Supremacy</a:t>
            </a:r>
            <a:endParaRPr lang="en-US" sz="8000" b="1" dirty="0">
              <a:solidFill>
                <a:schemeClr val="accent5"/>
              </a:solidFill>
            </a:endParaRPr>
          </a:p>
        </p:txBody>
      </p:sp>
      <p:sp>
        <p:nvSpPr>
          <p:cNvPr id="3" name="Content Placeholder 2"/>
          <p:cNvSpPr>
            <a:spLocks noGrp="1"/>
          </p:cNvSpPr>
          <p:nvPr>
            <p:ph idx="1"/>
          </p:nvPr>
        </p:nvSpPr>
        <p:spPr>
          <a:xfrm>
            <a:off x="3446590" y="263769"/>
            <a:ext cx="8370272" cy="6392007"/>
          </a:xfrm>
        </p:spPr>
        <p:txBody>
          <a:bodyPr anchor="t">
            <a:normAutofit/>
          </a:bodyPr>
          <a:lstStyle/>
          <a:p>
            <a:pPr marL="0" indent="0" algn="ctr">
              <a:buNone/>
            </a:pPr>
            <a:r>
              <a:rPr lang="en-US" sz="2800" b="1" u="sng" dirty="0" smtClean="0"/>
              <a:t>Determine the ideological supremacy and cognitive bias at the heart of these coronavirus lies</a:t>
            </a:r>
            <a:r>
              <a:rPr lang="en-US" sz="2800" dirty="0" smtClean="0"/>
              <a:t>:</a:t>
            </a:r>
          </a:p>
          <a:p>
            <a:r>
              <a:rPr lang="en-US" sz="2800" b="1" dirty="0" smtClean="0">
                <a:solidFill>
                  <a:srgbClr val="FF0000"/>
                </a:solidFill>
              </a:rPr>
              <a:t>Fake</a:t>
            </a:r>
            <a:r>
              <a:rPr lang="en-US" sz="2800" dirty="0" smtClean="0"/>
              <a:t> Trump Tweet:</a:t>
            </a:r>
          </a:p>
          <a:p>
            <a:endParaRPr lang="en-US" sz="2800" dirty="0"/>
          </a:p>
          <a:p>
            <a:endParaRPr lang="en-US" sz="2800" dirty="0" smtClean="0"/>
          </a:p>
          <a:p>
            <a:pPr marL="0" indent="0">
              <a:buNone/>
            </a:pPr>
            <a:endParaRPr lang="en-US" sz="2800" dirty="0"/>
          </a:p>
          <a:p>
            <a:r>
              <a:rPr lang="en-US" sz="2800" dirty="0" smtClean="0"/>
              <a:t>Trump Coronavirus/Insurance statement:</a:t>
            </a:r>
          </a:p>
          <a:p>
            <a:endParaRPr lang="en-US" sz="2800" dirty="0"/>
          </a:p>
          <a:p>
            <a:endParaRPr lang="en-US" sz="2800" dirty="0" smtClean="0"/>
          </a:p>
          <a:p>
            <a:endParaRPr lang="en-US" sz="2800" dirty="0"/>
          </a:p>
          <a:p>
            <a:r>
              <a:rPr lang="en-US" sz="2800" dirty="0" smtClean="0"/>
              <a:t>Joy Behar on the View:</a:t>
            </a:r>
          </a:p>
          <a:p>
            <a:endParaRPr lang="en-US" sz="2800" dirty="0"/>
          </a:p>
        </p:txBody>
      </p:sp>
      <p:pic>
        <p:nvPicPr>
          <p:cNvPr id="4" name="Picture 3"/>
          <p:cNvPicPr>
            <a:picLocks noChangeAspect="1"/>
          </p:cNvPicPr>
          <p:nvPr/>
        </p:nvPicPr>
        <p:blipFill>
          <a:blip r:embed="rId3"/>
          <a:stretch>
            <a:fillRect/>
          </a:stretch>
        </p:blipFill>
        <p:spPr>
          <a:xfrm>
            <a:off x="6542637" y="1159269"/>
            <a:ext cx="3820078" cy="2092738"/>
          </a:xfrm>
          <a:prstGeom prst="rect">
            <a:avLst/>
          </a:prstGeom>
        </p:spPr>
      </p:pic>
      <p:pic>
        <p:nvPicPr>
          <p:cNvPr id="5" name="Picture 4"/>
          <p:cNvPicPr>
            <a:picLocks noChangeAspect="1"/>
          </p:cNvPicPr>
          <p:nvPr/>
        </p:nvPicPr>
        <p:blipFill>
          <a:blip r:embed="rId4"/>
          <a:stretch>
            <a:fillRect/>
          </a:stretch>
        </p:blipFill>
        <p:spPr>
          <a:xfrm>
            <a:off x="3901128" y="3749394"/>
            <a:ext cx="5283017" cy="1460100"/>
          </a:xfrm>
          <a:prstGeom prst="rect">
            <a:avLst/>
          </a:prstGeom>
        </p:spPr>
      </p:pic>
      <p:pic>
        <p:nvPicPr>
          <p:cNvPr id="6" name="Picture 5"/>
          <p:cNvPicPr>
            <a:picLocks noChangeAspect="1"/>
          </p:cNvPicPr>
          <p:nvPr/>
        </p:nvPicPr>
        <p:blipFill>
          <a:blip r:embed="rId5"/>
          <a:stretch>
            <a:fillRect/>
          </a:stretch>
        </p:blipFill>
        <p:spPr>
          <a:xfrm>
            <a:off x="7074457" y="5278006"/>
            <a:ext cx="4959281" cy="1459626"/>
          </a:xfrm>
          <a:prstGeom prst="rect">
            <a:avLst/>
          </a:prstGeom>
        </p:spPr>
      </p:pic>
    </p:spTree>
    <p:extLst>
      <p:ext uri="{BB962C8B-B14F-4D97-AF65-F5344CB8AC3E}">
        <p14:creationId xmlns:p14="http://schemas.microsoft.com/office/powerpoint/2010/main" val="61124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51834" y="1715939"/>
            <a:ext cx="5120642" cy="3416970"/>
          </a:xfrm>
        </p:spPr>
        <p:txBody>
          <a:bodyPr>
            <a:normAutofit/>
          </a:bodyPr>
          <a:lstStyle/>
          <a:p>
            <a:pPr algn="ctr"/>
            <a:r>
              <a:rPr lang="en-US" sz="8000" b="1" dirty="0" smtClean="0"/>
              <a:t>Orwell and Truth</a:t>
            </a:r>
            <a:endParaRPr lang="en-US" sz="8000" b="1" dirty="0"/>
          </a:p>
        </p:txBody>
      </p:sp>
      <p:sp>
        <p:nvSpPr>
          <p:cNvPr id="3" name="Content Placeholder 2"/>
          <p:cNvSpPr>
            <a:spLocks noGrp="1"/>
          </p:cNvSpPr>
          <p:nvPr>
            <p:ph idx="1"/>
          </p:nvPr>
        </p:nvSpPr>
        <p:spPr>
          <a:xfrm>
            <a:off x="3604846" y="864103"/>
            <a:ext cx="8036169" cy="5501528"/>
          </a:xfrm>
        </p:spPr>
        <p:txBody>
          <a:bodyPr>
            <a:normAutofit/>
          </a:bodyPr>
          <a:lstStyle/>
          <a:p>
            <a:r>
              <a:rPr lang="en-US" sz="2800" b="1" dirty="0" smtClean="0"/>
              <a:t>Why was Orwell so concerned with lies ‘passing into history’? </a:t>
            </a:r>
          </a:p>
          <a:p>
            <a:r>
              <a:rPr lang="en-US" sz="2800" b="1" dirty="0" smtClean="0"/>
              <a:t>What are the effects of the constant barrage of information that “had no connection with anything in the real world, not even the kind of connection that is contained in a direct lie” has on Oceania? (40-1). </a:t>
            </a:r>
          </a:p>
          <a:p>
            <a:pPr lvl="1"/>
            <a:r>
              <a:rPr lang="en-US" sz="2400" b="1" dirty="0" smtClean="0"/>
              <a:t>What about in our lives?</a:t>
            </a:r>
          </a:p>
          <a:p>
            <a:r>
              <a:rPr lang="en-US" sz="3200" b="1" dirty="0" smtClean="0"/>
              <a:t>How can language be </a:t>
            </a:r>
            <a:br>
              <a:rPr lang="en-US" sz="3200" b="1" dirty="0" smtClean="0"/>
            </a:br>
            <a:r>
              <a:rPr lang="en-US" sz="3200" b="1" dirty="0" smtClean="0"/>
              <a:t>used to subvert truth?</a:t>
            </a:r>
          </a:p>
          <a:p>
            <a:pPr lvl="1"/>
            <a:r>
              <a:rPr lang="en-US" sz="2800" b="1" dirty="0" smtClean="0"/>
              <a:t>Newspeak?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289" t="7096" r="31733" b="7808"/>
          <a:stretch/>
        </p:blipFill>
        <p:spPr>
          <a:xfrm rot="5400000">
            <a:off x="8735568" y="3047460"/>
            <a:ext cx="2535936" cy="4376928"/>
          </a:xfrm>
          <a:prstGeom prst="rect">
            <a:avLst/>
          </a:prstGeom>
        </p:spPr>
      </p:pic>
    </p:spTree>
    <p:extLst>
      <p:ext uri="{BB962C8B-B14F-4D97-AF65-F5344CB8AC3E}">
        <p14:creationId xmlns:p14="http://schemas.microsoft.com/office/powerpoint/2010/main" val="2093480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69268" y="125555"/>
            <a:ext cx="7315200" cy="5120640"/>
          </a:xfrm>
        </p:spPr>
        <p:txBody>
          <a:bodyPr>
            <a:normAutofit/>
          </a:bodyPr>
          <a:lstStyle/>
          <a:p>
            <a:r>
              <a:rPr lang="en-US" sz="3200" dirty="0"/>
              <a:t>The </a:t>
            </a:r>
            <a:r>
              <a:rPr lang="en-US" sz="3200" b="1" u="sng" dirty="0"/>
              <a:t>Dunning-Kruger effect</a:t>
            </a:r>
            <a:r>
              <a:rPr lang="en-US" sz="3200" dirty="0"/>
              <a:t> is a type of cognitive bias in which people believe that they are smarter and more capable than they really are. Essentially, </a:t>
            </a:r>
            <a:r>
              <a:rPr lang="en-US" sz="3200" dirty="0" smtClean="0"/>
              <a:t>many people </a:t>
            </a:r>
            <a:r>
              <a:rPr lang="en-US" sz="3200" dirty="0"/>
              <a:t>do not possess the skills needed to recognize their own </a:t>
            </a:r>
            <a:r>
              <a:rPr lang="en-US" sz="3200" dirty="0" smtClean="0"/>
              <a:t>incompetence or inaccuracies. </a:t>
            </a:r>
            <a:r>
              <a:rPr lang="en-US" sz="3200" dirty="0"/>
              <a:t>The combination of poor self-awareness and low </a:t>
            </a:r>
            <a:r>
              <a:rPr lang="en-US" sz="3200" dirty="0" smtClean="0"/>
              <a:t>factual knowledge or experience </a:t>
            </a:r>
            <a:r>
              <a:rPr lang="en-US" sz="3200" dirty="0"/>
              <a:t>leads them to overestimate their own capabilities.</a:t>
            </a:r>
          </a:p>
        </p:txBody>
      </p:sp>
      <p:pic>
        <p:nvPicPr>
          <p:cNvPr id="4" name="Picture 3"/>
          <p:cNvPicPr>
            <a:picLocks noChangeAspect="1"/>
          </p:cNvPicPr>
          <p:nvPr/>
        </p:nvPicPr>
        <p:blipFill>
          <a:blip r:embed="rId2"/>
          <a:stretch>
            <a:fillRect/>
          </a:stretch>
        </p:blipFill>
        <p:spPr>
          <a:xfrm>
            <a:off x="5143500" y="4963416"/>
            <a:ext cx="6903204" cy="1671384"/>
          </a:xfrm>
          <a:prstGeom prst="rect">
            <a:avLst/>
          </a:prstGeom>
        </p:spPr>
      </p:pic>
    </p:spTree>
    <p:extLst>
      <p:ext uri="{BB962C8B-B14F-4D97-AF65-F5344CB8AC3E}">
        <p14:creationId xmlns:p14="http://schemas.microsoft.com/office/powerpoint/2010/main" val="349027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02" y="863601"/>
            <a:ext cx="3115923" cy="5121274"/>
          </a:xfrm>
        </p:spPr>
        <p:txBody>
          <a:bodyPr>
            <a:normAutofit/>
          </a:bodyPr>
          <a:lstStyle/>
          <a:p>
            <a:r>
              <a:rPr lang="en-US" sz="4400" b="1" dirty="0" smtClean="0"/>
              <a:t>Explain how this is a *likely* example of ideological supremacy?</a:t>
            </a:r>
            <a:endParaRPr lang="en-US" sz="4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7621" y="129076"/>
            <a:ext cx="5774232" cy="6590324"/>
          </a:xfrm>
        </p:spPr>
      </p:pic>
    </p:spTree>
    <p:extLst>
      <p:ext uri="{BB962C8B-B14F-4D97-AF65-F5344CB8AC3E}">
        <p14:creationId xmlns:p14="http://schemas.microsoft.com/office/powerpoint/2010/main" val="197121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1089" y="1706201"/>
            <a:ext cx="5325175" cy="3442994"/>
          </a:xfrm>
        </p:spPr>
        <p:txBody>
          <a:bodyPr>
            <a:normAutofit/>
          </a:bodyPr>
          <a:lstStyle/>
          <a:p>
            <a:pPr algn="ctr"/>
            <a:r>
              <a:rPr lang="en-US" sz="7200" b="1" dirty="0" smtClean="0"/>
              <a:t>Bias and Partisanship</a:t>
            </a:r>
            <a:endParaRPr lang="en-US" sz="7200" b="1" dirty="0"/>
          </a:p>
        </p:txBody>
      </p:sp>
      <p:sp>
        <p:nvSpPr>
          <p:cNvPr id="3" name="Content Placeholder 2"/>
          <p:cNvSpPr>
            <a:spLocks noGrp="1"/>
          </p:cNvSpPr>
          <p:nvPr>
            <p:ph idx="1"/>
          </p:nvPr>
        </p:nvSpPr>
        <p:spPr>
          <a:xfrm>
            <a:off x="3869268" y="864108"/>
            <a:ext cx="7315200" cy="2628900"/>
          </a:xfrm>
        </p:spPr>
        <p:txBody>
          <a:bodyPr/>
          <a:lstStyle/>
          <a:p>
            <a:r>
              <a:rPr lang="en-US" dirty="0">
                <a:hlinkClick r:id="rId2"/>
              </a:rPr>
              <a:t>https://</a:t>
            </a:r>
            <a:r>
              <a:rPr lang="en-US" dirty="0" smtClean="0">
                <a:hlinkClick r:id="rId2"/>
              </a:rPr>
              <a:t>www.npr.org/2019/03/07/700625538/why-partisanship-changes-how-people-react-to-noncontroversial-statements</a:t>
            </a:r>
            <a:r>
              <a:rPr lang="en-US" dirty="0" smtClean="0"/>
              <a:t> </a:t>
            </a:r>
            <a:endParaRPr lang="en-US" dirty="0"/>
          </a:p>
        </p:txBody>
      </p:sp>
      <p:pic>
        <p:nvPicPr>
          <p:cNvPr id="4" name="Picture 3"/>
          <p:cNvPicPr>
            <a:picLocks noChangeAspect="1"/>
          </p:cNvPicPr>
          <p:nvPr/>
        </p:nvPicPr>
        <p:blipFill>
          <a:blip r:embed="rId3"/>
          <a:stretch>
            <a:fillRect/>
          </a:stretch>
        </p:blipFill>
        <p:spPr>
          <a:xfrm>
            <a:off x="3978805" y="3328035"/>
            <a:ext cx="7096125" cy="2762250"/>
          </a:xfrm>
          <a:prstGeom prst="rect">
            <a:avLst/>
          </a:prstGeom>
        </p:spPr>
      </p:pic>
    </p:spTree>
    <p:extLst>
      <p:ext uri="{BB962C8B-B14F-4D97-AF65-F5344CB8AC3E}">
        <p14:creationId xmlns:p14="http://schemas.microsoft.com/office/powerpoint/2010/main" val="60455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41089" y="1706201"/>
            <a:ext cx="5325175" cy="3442994"/>
          </a:xfrm>
        </p:spPr>
        <p:txBody>
          <a:bodyPr>
            <a:normAutofit/>
          </a:bodyPr>
          <a:lstStyle/>
          <a:p>
            <a:pPr algn="ctr"/>
            <a:r>
              <a:rPr lang="en-US" sz="7200" b="1" dirty="0" smtClean="0"/>
              <a:t>Bias and Partisanship</a:t>
            </a:r>
            <a:endParaRPr lang="en-US" sz="7200" b="1" dirty="0"/>
          </a:p>
        </p:txBody>
      </p:sp>
      <p:pic>
        <p:nvPicPr>
          <p:cNvPr id="6" name="Content Placeholder 5"/>
          <p:cNvPicPr>
            <a:picLocks noGrp="1" noChangeAspect="1"/>
          </p:cNvPicPr>
          <p:nvPr>
            <p:ph idx="1"/>
          </p:nvPr>
        </p:nvPicPr>
        <p:blipFill>
          <a:blip r:embed="rId2"/>
          <a:stretch>
            <a:fillRect/>
          </a:stretch>
        </p:blipFill>
        <p:spPr>
          <a:xfrm>
            <a:off x="3016412" y="963955"/>
            <a:ext cx="9059748" cy="2895868"/>
          </a:xfrm>
          <a:prstGeom prst="rect">
            <a:avLst/>
          </a:prstGeom>
        </p:spPr>
      </p:pic>
      <p:pic>
        <p:nvPicPr>
          <p:cNvPr id="7" name="Picture 6"/>
          <p:cNvPicPr>
            <a:picLocks noChangeAspect="1"/>
          </p:cNvPicPr>
          <p:nvPr/>
        </p:nvPicPr>
        <p:blipFill>
          <a:blip r:embed="rId3"/>
          <a:stretch>
            <a:fillRect/>
          </a:stretch>
        </p:blipFill>
        <p:spPr>
          <a:xfrm>
            <a:off x="3998223" y="3987458"/>
            <a:ext cx="7096125" cy="2762250"/>
          </a:xfrm>
          <a:prstGeom prst="rect">
            <a:avLst/>
          </a:prstGeom>
        </p:spPr>
      </p:pic>
      <p:sp>
        <p:nvSpPr>
          <p:cNvPr id="8" name="TextBox 7"/>
          <p:cNvSpPr txBox="1"/>
          <p:nvPr/>
        </p:nvSpPr>
        <p:spPr>
          <a:xfrm>
            <a:off x="3780691" y="290146"/>
            <a:ext cx="5530363" cy="461665"/>
          </a:xfrm>
          <a:prstGeom prst="rect">
            <a:avLst/>
          </a:prstGeom>
          <a:noFill/>
        </p:spPr>
        <p:txBody>
          <a:bodyPr wrap="square" rtlCol="0">
            <a:spAutoFit/>
          </a:bodyPr>
          <a:lstStyle/>
          <a:p>
            <a:r>
              <a:rPr lang="en-US" sz="2400" b="1" dirty="0" smtClean="0"/>
              <a:t>What is the connection between ideas?</a:t>
            </a:r>
            <a:endParaRPr lang="en-US" sz="2400" b="1" dirty="0"/>
          </a:p>
        </p:txBody>
      </p:sp>
    </p:spTree>
    <p:extLst>
      <p:ext uri="{BB962C8B-B14F-4D97-AF65-F5344CB8AC3E}">
        <p14:creationId xmlns:p14="http://schemas.microsoft.com/office/powerpoint/2010/main" val="2241712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51834" y="1715939"/>
            <a:ext cx="5120642" cy="3416970"/>
          </a:xfrm>
        </p:spPr>
        <p:txBody>
          <a:bodyPr>
            <a:normAutofit/>
          </a:bodyPr>
          <a:lstStyle/>
          <a:p>
            <a:pPr algn="ctr"/>
            <a:r>
              <a:rPr lang="en-US" sz="8000" b="1" dirty="0" smtClean="0"/>
              <a:t>Orwell and Truth</a:t>
            </a:r>
            <a:endParaRPr lang="en-US" sz="8000" b="1" dirty="0"/>
          </a:p>
        </p:txBody>
      </p:sp>
      <p:sp>
        <p:nvSpPr>
          <p:cNvPr id="3" name="Content Placeholder 2"/>
          <p:cNvSpPr>
            <a:spLocks noGrp="1"/>
          </p:cNvSpPr>
          <p:nvPr>
            <p:ph idx="1"/>
          </p:nvPr>
        </p:nvSpPr>
        <p:spPr>
          <a:xfrm>
            <a:off x="3604846" y="864103"/>
            <a:ext cx="8036169" cy="5501528"/>
          </a:xfrm>
        </p:spPr>
        <p:txBody>
          <a:bodyPr>
            <a:normAutofit/>
          </a:bodyPr>
          <a:lstStyle/>
          <a:p>
            <a:r>
              <a:rPr lang="en-US" sz="2800" b="1" dirty="0" smtClean="0"/>
              <a:t>Why was Orwell so concerned with lies ‘passing into history’? </a:t>
            </a:r>
          </a:p>
          <a:p>
            <a:r>
              <a:rPr lang="en-US" sz="2800" b="1" dirty="0" smtClean="0"/>
              <a:t>What are the effects of the constant barrage of information that “had no connection with anything in the real world, not even the kind of connection that is contained in a direct lie” has on Oceania? (40-1). </a:t>
            </a:r>
          </a:p>
          <a:p>
            <a:pPr lvl="1"/>
            <a:r>
              <a:rPr lang="en-US" sz="2400" b="1" dirty="0" smtClean="0"/>
              <a:t>What about in our lives?</a:t>
            </a:r>
          </a:p>
          <a:p>
            <a:r>
              <a:rPr lang="en-US" sz="3200" b="1" dirty="0" smtClean="0"/>
              <a:t>How can language be </a:t>
            </a:r>
            <a:br>
              <a:rPr lang="en-US" sz="3200" b="1" dirty="0" smtClean="0"/>
            </a:br>
            <a:r>
              <a:rPr lang="en-US" sz="3200" b="1" dirty="0" smtClean="0"/>
              <a:t>used to subvert truth?</a:t>
            </a:r>
          </a:p>
          <a:p>
            <a:pPr lvl="1"/>
            <a:r>
              <a:rPr lang="en-US" sz="2800" b="1" dirty="0" smtClean="0"/>
              <a:t>Newspeak?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289" t="7096" r="31733" b="7808"/>
          <a:stretch/>
        </p:blipFill>
        <p:spPr>
          <a:xfrm rot="5400000">
            <a:off x="8735568" y="3047460"/>
            <a:ext cx="2535936" cy="4376928"/>
          </a:xfrm>
          <a:prstGeom prst="rect">
            <a:avLst/>
          </a:prstGeom>
        </p:spPr>
      </p:pic>
    </p:spTree>
    <p:extLst>
      <p:ext uri="{BB962C8B-B14F-4D97-AF65-F5344CB8AC3E}">
        <p14:creationId xmlns:p14="http://schemas.microsoft.com/office/powerpoint/2010/main" val="166719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68738" y="2474383"/>
            <a:ext cx="7315200" cy="1899709"/>
          </a:xfrm>
          <a:prstGeom prst="rect">
            <a:avLst/>
          </a:prstGeom>
        </p:spPr>
      </p:pic>
    </p:spTree>
    <p:extLst>
      <p:ext uri="{BB962C8B-B14F-4D97-AF65-F5344CB8AC3E}">
        <p14:creationId xmlns:p14="http://schemas.microsoft.com/office/powerpoint/2010/main" val="1925490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14301" y="896815"/>
            <a:ext cx="4831181" cy="5056935"/>
          </a:xfrm>
          <a:prstGeom prst="rect">
            <a:avLst/>
          </a:prstGeom>
        </p:spPr>
      </p:pic>
      <p:sp>
        <p:nvSpPr>
          <p:cNvPr id="6" name="TextBox 5"/>
          <p:cNvSpPr txBox="1"/>
          <p:nvPr/>
        </p:nvSpPr>
        <p:spPr>
          <a:xfrm>
            <a:off x="5186232" y="1412423"/>
            <a:ext cx="6705600" cy="5096780"/>
          </a:xfrm>
          <a:prstGeom prst="rect">
            <a:avLst/>
          </a:prstGeom>
          <a:noFill/>
        </p:spPr>
        <p:txBody>
          <a:bodyPr wrap="square" rtlCol="0">
            <a:spAutoFit/>
          </a:bodyPr>
          <a:lstStyle/>
          <a:p>
            <a:r>
              <a:rPr lang="en-US" sz="2000" dirty="0"/>
              <a:t>	The NPS photographer, whose name was also redacted, told investigators he was contacted by an unidentified official who asked for “any photographs that showed the inauguration crowd sizes”. Having filed 25 photographs on inauguration day, he was asked to go back to his office and “edit a few more” for a second submission.</a:t>
            </a:r>
          </a:p>
          <a:p>
            <a:r>
              <a:rPr lang="en-US" sz="2000" dirty="0"/>
              <a:t>	“He said he edited the inauguration photographs to make them look more symmetrical by cropping out the sky and cropping out the bottom where the crowd ended,” the investigators reported, adding: “He said he did so to show that there had been more of a crowd.”</a:t>
            </a:r>
          </a:p>
          <a:p>
            <a:r>
              <a:rPr lang="en-US" sz="2000" dirty="0"/>
              <a:t>	The investigators said the photographer believed the cropping was what the official “had wanted him to do”, but that the official “had not specifically asked him to crop the photographs to show more of a crowd”.</a:t>
            </a:r>
          </a:p>
          <a:p>
            <a:pPr>
              <a:lnSpc>
                <a:spcPct val="90000"/>
              </a:lnSpc>
            </a:pPr>
            <a:endParaRPr lang="en-US" sz="2800" dirty="0"/>
          </a:p>
        </p:txBody>
      </p:sp>
      <p:sp>
        <p:nvSpPr>
          <p:cNvPr id="5" name="TextBox 4"/>
          <p:cNvSpPr txBox="1"/>
          <p:nvPr/>
        </p:nvSpPr>
        <p:spPr>
          <a:xfrm>
            <a:off x="5186232" y="655293"/>
            <a:ext cx="6705600" cy="757130"/>
          </a:xfrm>
          <a:prstGeom prst="rect">
            <a:avLst/>
          </a:prstGeom>
          <a:noFill/>
        </p:spPr>
        <p:txBody>
          <a:bodyPr wrap="square" rtlCol="0">
            <a:spAutoFit/>
          </a:bodyPr>
          <a:lstStyle/>
          <a:p>
            <a:pPr>
              <a:lnSpc>
                <a:spcPct val="90000"/>
              </a:lnSpc>
            </a:pPr>
            <a:r>
              <a:rPr lang="en-US" sz="2400" dirty="0">
                <a:hlinkClick r:id="rId3"/>
              </a:rPr>
              <a:t>http://www.cnn.com/videos/politics/2017/01/21/sean-spicer-donald-trump-inauguration-crowd-bts.cnn</a:t>
            </a:r>
            <a:r>
              <a:rPr lang="en-US" sz="2400" dirty="0"/>
              <a:t> </a:t>
            </a:r>
          </a:p>
        </p:txBody>
      </p:sp>
    </p:spTree>
    <p:extLst>
      <p:ext uri="{BB962C8B-B14F-4D97-AF65-F5344CB8AC3E}">
        <p14:creationId xmlns:p14="http://schemas.microsoft.com/office/powerpoint/2010/main" val="31513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enotes.com/images/covers%2F19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561" y="3424427"/>
            <a:ext cx="2160221" cy="21602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38144" y="553453"/>
            <a:ext cx="8238744" cy="6172199"/>
          </a:xfrm>
        </p:spPr>
        <p:txBody>
          <a:bodyPr anchor="t">
            <a:normAutofit/>
          </a:bodyPr>
          <a:lstStyle/>
          <a:p>
            <a:r>
              <a:rPr lang="en-US" sz="3200" b="1" dirty="0" smtClean="0"/>
              <a:t>What is the relationship between TRUTH and:</a:t>
            </a:r>
          </a:p>
          <a:p>
            <a:pPr lvl="1"/>
            <a:r>
              <a:rPr lang="en-US" sz="3000" b="1" dirty="0" smtClean="0"/>
              <a:t>Rhetoric? (ethos, logos, pathos)</a:t>
            </a:r>
          </a:p>
          <a:p>
            <a:pPr lvl="1"/>
            <a:r>
              <a:rPr lang="en-US" sz="3000" b="1" dirty="0" smtClean="0"/>
              <a:t>Language and word choice?</a:t>
            </a:r>
          </a:p>
          <a:p>
            <a:pPr lvl="2"/>
            <a:r>
              <a:rPr lang="en-US" sz="2800" b="1" dirty="0"/>
              <a:t>Lies?</a:t>
            </a:r>
          </a:p>
          <a:p>
            <a:pPr lvl="3"/>
            <a:r>
              <a:rPr lang="en-US" sz="2600" b="1" dirty="0" smtClean="0"/>
              <a:t>Masha </a:t>
            </a:r>
            <a:r>
              <a:rPr lang="en-US" sz="2600" b="1" dirty="0" err="1" smtClean="0"/>
              <a:t>Gessen</a:t>
            </a:r>
            <a:r>
              <a:rPr lang="en-US" sz="2600" b="1" dirty="0" smtClean="0"/>
              <a:t> </a:t>
            </a:r>
            <a:r>
              <a:rPr lang="en-US" sz="2600" dirty="0" smtClean="0"/>
              <a:t>on Language and Power</a:t>
            </a:r>
            <a:r>
              <a:rPr lang="en-US" sz="2600" b="1" dirty="0" smtClean="0"/>
              <a:t>:</a:t>
            </a:r>
            <a:br>
              <a:rPr lang="en-US" sz="2600" b="1" dirty="0" smtClean="0"/>
            </a:br>
            <a:r>
              <a:rPr lang="en-US" sz="700" b="1" dirty="0">
                <a:hlinkClick r:id="rId4"/>
              </a:rPr>
              <a:t>https://</a:t>
            </a:r>
            <a:r>
              <a:rPr lang="en-US" sz="700" b="1" dirty="0" smtClean="0">
                <a:hlinkClick r:id="rId4"/>
              </a:rPr>
              <a:t>www.topic.com/masha-gessen-what-words-mean</a:t>
            </a:r>
            <a:endParaRPr lang="en-US" sz="700" b="1" dirty="0" smtClean="0"/>
          </a:p>
          <a:p>
            <a:pPr lvl="4"/>
            <a:r>
              <a:rPr lang="en-US" sz="1600" b="1" dirty="0" smtClean="0"/>
              <a:t>Is this unfair about Trump?</a:t>
            </a:r>
          </a:p>
          <a:p>
            <a:pPr lvl="2"/>
            <a:r>
              <a:rPr lang="en-US" sz="2800" b="1" dirty="0" smtClean="0"/>
              <a:t>Newspeak</a:t>
            </a:r>
          </a:p>
          <a:p>
            <a:pPr lvl="1"/>
            <a:r>
              <a:rPr lang="en-US" sz="3000" b="1" dirty="0" smtClean="0"/>
              <a:t>Censorship</a:t>
            </a:r>
            <a:r>
              <a:rPr lang="en-US" sz="3000" b="1" dirty="0"/>
              <a:t>?</a:t>
            </a:r>
          </a:p>
          <a:p>
            <a:pPr lvl="1"/>
            <a:r>
              <a:rPr lang="en-US" sz="3000" b="1" dirty="0"/>
              <a:t>Politically-Correct speech?</a:t>
            </a:r>
          </a:p>
          <a:p>
            <a:pPr lvl="1"/>
            <a:r>
              <a:rPr lang="en-US" sz="3000" b="1" dirty="0" smtClean="0"/>
              <a:t>Freedom?</a:t>
            </a:r>
          </a:p>
          <a:p>
            <a:pPr lvl="2"/>
            <a:r>
              <a:rPr lang="en-US" sz="1300" dirty="0"/>
              <a:t>The job of the free press is to seek the truth and report the truth, especially the morally important truths and their consequences. If the press fails to do this job, not only does it lose its freedom, but we all do</a:t>
            </a:r>
            <a:r>
              <a:rPr lang="en-US" sz="1300" dirty="0" smtClean="0"/>
              <a:t>.</a:t>
            </a:r>
          </a:p>
          <a:p>
            <a:pPr lvl="2"/>
            <a:r>
              <a:rPr lang="en-US" sz="1300" dirty="0"/>
              <a:t>Freedom requires knowledge, and in order to act freely in the world, you need to know what the world is and know what you’re doing. </a:t>
            </a:r>
            <a:endParaRPr lang="en-US" sz="1300" dirty="0" smtClean="0"/>
          </a:p>
        </p:txBody>
      </p:sp>
      <p:pic>
        <p:nvPicPr>
          <p:cNvPr id="2052" name="Picture 4" descr="Image result for 19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7" y="922089"/>
            <a:ext cx="3285346" cy="500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7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a:t>What is the truth?</a:t>
            </a:r>
          </a:p>
        </p:txBody>
      </p:sp>
      <p:sp>
        <p:nvSpPr>
          <p:cNvPr id="3" name="Content Placeholder 2"/>
          <p:cNvSpPr>
            <a:spLocks noGrp="1"/>
          </p:cNvSpPr>
          <p:nvPr>
            <p:ph idx="1"/>
          </p:nvPr>
        </p:nvSpPr>
        <p:spPr>
          <a:xfrm>
            <a:off x="3869267" y="621792"/>
            <a:ext cx="7705111" cy="5788152"/>
          </a:xfrm>
        </p:spPr>
        <p:txBody>
          <a:bodyPr anchor="t">
            <a:normAutofit/>
          </a:bodyPr>
          <a:lstStyle/>
          <a:p>
            <a:pPr>
              <a:buClr>
                <a:schemeClr val="accent1"/>
              </a:buClr>
            </a:pPr>
            <a:r>
              <a:rPr lang="en-US" sz="3600" b="1" dirty="0"/>
              <a:t>How do you know it when you see it</a:t>
            </a:r>
            <a:r>
              <a:rPr lang="en-US" sz="3600" b="1" dirty="0" smtClean="0"/>
              <a:t>? Are there multiple truths?</a:t>
            </a:r>
          </a:p>
          <a:p>
            <a:pPr>
              <a:buClr>
                <a:schemeClr val="accent1"/>
              </a:buClr>
            </a:pPr>
            <a:r>
              <a:rPr lang="en-US" sz="3600" b="1" dirty="0" smtClean="0"/>
              <a:t>Is there such a thing as objective truth?</a:t>
            </a:r>
            <a:endParaRPr lang="en-US" sz="3600" b="1" dirty="0"/>
          </a:p>
          <a:p>
            <a:pPr>
              <a:buClr>
                <a:schemeClr val="accent1"/>
              </a:buClr>
            </a:pPr>
            <a:r>
              <a:rPr lang="en-US" sz="3600" b="1" dirty="0"/>
              <a:t>What techniques do people use to hide the truth</a:t>
            </a:r>
            <a:r>
              <a:rPr lang="en-US" sz="3600" b="1" dirty="0" smtClean="0"/>
              <a:t>?</a:t>
            </a:r>
          </a:p>
          <a:p>
            <a:pPr lvl="1"/>
            <a:r>
              <a:rPr lang="en-US" sz="3400" b="1" dirty="0" smtClean="0"/>
              <a:t>Why do people lie?</a:t>
            </a:r>
            <a:endParaRPr lang="en-US" sz="3400" b="1" dirty="0"/>
          </a:p>
          <a:p>
            <a:pPr>
              <a:buClr>
                <a:schemeClr val="accent1"/>
              </a:buClr>
            </a:pPr>
            <a:r>
              <a:rPr lang="en-US" sz="3600" b="1" dirty="0"/>
              <a:t>What do people mean when </a:t>
            </a:r>
            <a:r>
              <a:rPr lang="en-US" sz="3600" b="1" dirty="0" smtClean="0"/>
              <a:t/>
            </a:r>
            <a:br>
              <a:rPr lang="en-US" sz="3600" b="1" dirty="0" smtClean="0"/>
            </a:br>
            <a:r>
              <a:rPr lang="en-US" sz="3600" b="1" dirty="0" smtClean="0"/>
              <a:t>they say </a:t>
            </a:r>
            <a:r>
              <a:rPr lang="en-US" sz="3600" b="1" dirty="0"/>
              <a:t>‘speak your truth’?</a:t>
            </a:r>
          </a:p>
          <a:p>
            <a:pPr>
              <a:buClr>
                <a:schemeClr val="accent1"/>
              </a:buClr>
            </a:pPr>
            <a:r>
              <a:rPr lang="en-US" sz="3600" b="1" dirty="0"/>
              <a:t>What is a half-truth?</a:t>
            </a:r>
          </a:p>
          <a:p>
            <a:pPr marL="0" indent="0">
              <a:buNone/>
            </a:pPr>
            <a:endParaRPr lang="en-US" sz="3600" dirty="0"/>
          </a:p>
        </p:txBody>
      </p:sp>
      <p:pic>
        <p:nvPicPr>
          <p:cNvPr id="4" name="Picture 2" descr="https://static.enotes.com/images/covers%2F1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39" y="3643532"/>
            <a:ext cx="2160221" cy="216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9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51834" y="1715939"/>
            <a:ext cx="5120642" cy="3416970"/>
          </a:xfrm>
        </p:spPr>
        <p:txBody>
          <a:bodyPr>
            <a:normAutofit/>
          </a:bodyPr>
          <a:lstStyle/>
          <a:p>
            <a:pPr algn="ctr"/>
            <a:r>
              <a:rPr lang="en-US" sz="8000" b="1" dirty="0" smtClean="0"/>
              <a:t>Language and Truth</a:t>
            </a:r>
            <a:endParaRPr lang="en-US" sz="8000" b="1" dirty="0"/>
          </a:p>
        </p:txBody>
      </p:sp>
      <p:sp>
        <p:nvSpPr>
          <p:cNvPr id="3" name="Content Placeholder 2"/>
          <p:cNvSpPr>
            <a:spLocks noGrp="1"/>
          </p:cNvSpPr>
          <p:nvPr>
            <p:ph idx="1"/>
          </p:nvPr>
        </p:nvSpPr>
        <p:spPr>
          <a:xfrm>
            <a:off x="3561347" y="864108"/>
            <a:ext cx="8157411" cy="5120640"/>
          </a:xfrm>
        </p:spPr>
        <p:txBody>
          <a:bodyPr>
            <a:noAutofit/>
          </a:bodyPr>
          <a:lstStyle/>
          <a:p>
            <a:pPr marL="0" indent="0">
              <a:buNone/>
            </a:pPr>
            <a:r>
              <a:rPr lang="en-US" sz="2400" b="1" dirty="0">
                <a:hlinkClick r:id="rId3"/>
              </a:rPr>
              <a:t>Language</a:t>
            </a:r>
            <a:r>
              <a:rPr lang="en-US" sz="2400" b="1" dirty="0"/>
              <a:t> works by activating brain structures called “frame-circuits” used to understand experience. They get stronger when we hear the activating language. Enough repetition can make them permanent, changing how we view the world.</a:t>
            </a:r>
          </a:p>
          <a:p>
            <a:pPr marL="0" indent="0">
              <a:buNone/>
            </a:pPr>
            <a:r>
              <a:rPr lang="en-US" sz="2400" b="1" dirty="0"/>
              <a:t>Even negating a frame-circuit activates and strengthens it, as when Nixon said “I am not a crook” and people thought of him as a crook.</a:t>
            </a:r>
          </a:p>
          <a:p>
            <a:pPr marL="0" indent="0">
              <a:buNone/>
            </a:pPr>
            <a:r>
              <a:rPr lang="en-US" sz="2400" b="1" dirty="0"/>
              <a:t>Scientists, marketers, advertisers and salespeople understand these principles. So do Russian and Islamic State hackers. But most reporters and editors clearly don’t. So </a:t>
            </a:r>
            <a:r>
              <a:rPr lang="en-US" sz="2400" b="1" dirty="0">
                <a:hlinkClick r:id="rId4"/>
              </a:rPr>
              <a:t>the press is at a disadvantage</a:t>
            </a:r>
            <a:r>
              <a:rPr lang="en-US" sz="2400" b="1" dirty="0"/>
              <a:t> when dealing with a super salesman with an instinctive ability to manipulate thought by </a:t>
            </a:r>
            <a:r>
              <a:rPr lang="en-US" sz="2400" b="1" dirty="0" smtClean="0"/>
              <a:t>(1</a:t>
            </a:r>
            <a:r>
              <a:rPr lang="en-US" sz="2400" b="1" dirty="0"/>
              <a:t>) framing </a:t>
            </a:r>
            <a:r>
              <a:rPr lang="en-US" sz="2400" b="1" dirty="0" smtClean="0"/>
              <a:t>first; (2</a:t>
            </a:r>
            <a:r>
              <a:rPr lang="en-US" sz="2400" b="1" dirty="0"/>
              <a:t>) repeating </a:t>
            </a:r>
            <a:r>
              <a:rPr lang="en-US" sz="2400" b="1" dirty="0" smtClean="0"/>
              <a:t>often; </a:t>
            </a:r>
            <a:r>
              <a:rPr lang="en-US" sz="2400" b="1" dirty="0"/>
              <a:t>and </a:t>
            </a:r>
            <a:r>
              <a:rPr lang="en-US" sz="2400" b="1" dirty="0" smtClean="0"/>
              <a:t>(3</a:t>
            </a:r>
            <a:r>
              <a:rPr lang="en-US" sz="2400" b="1" dirty="0"/>
              <a:t>) leading others to repeat his words by getting people to attack him within his own frame.</a:t>
            </a:r>
          </a:p>
          <a:p>
            <a:pPr marL="0" indent="0">
              <a:buNone/>
            </a:pPr>
            <a:r>
              <a:rPr lang="en-US" sz="2400" b="1" dirty="0"/>
              <a:t>Language can shape the way we think. Trump knows this. Here are some of his favorite manipulation techniques</a:t>
            </a:r>
            <a:r>
              <a:rPr lang="en-US" sz="2400" b="1" dirty="0" smtClean="0"/>
              <a:t>.</a:t>
            </a:r>
            <a:endParaRPr lang="en-US" sz="2400" b="1" dirty="0"/>
          </a:p>
        </p:txBody>
      </p:sp>
    </p:spTree>
    <p:extLst>
      <p:ext uri="{BB962C8B-B14F-4D97-AF65-F5344CB8AC3E}">
        <p14:creationId xmlns:p14="http://schemas.microsoft.com/office/powerpoint/2010/main" val="115176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pic>
        <p:nvPicPr>
          <p:cNvPr id="5" name="Picture 4"/>
          <p:cNvPicPr>
            <a:picLocks noChangeAspect="1"/>
          </p:cNvPicPr>
          <p:nvPr/>
        </p:nvPicPr>
        <p:blipFill>
          <a:blip r:embed="rId3"/>
          <a:stretch>
            <a:fillRect/>
          </a:stretch>
        </p:blipFill>
        <p:spPr>
          <a:xfrm>
            <a:off x="5583482" y="80346"/>
            <a:ext cx="3762375" cy="1009650"/>
          </a:xfrm>
          <a:prstGeom prst="rect">
            <a:avLst/>
          </a:prstGeom>
        </p:spPr>
      </p:pic>
      <p:pic>
        <p:nvPicPr>
          <p:cNvPr id="6" name="Picture 5"/>
          <p:cNvPicPr>
            <a:picLocks noChangeAspect="1"/>
          </p:cNvPicPr>
          <p:nvPr/>
        </p:nvPicPr>
        <p:blipFill>
          <a:blip r:embed="rId4"/>
          <a:stretch>
            <a:fillRect/>
          </a:stretch>
        </p:blipFill>
        <p:spPr>
          <a:xfrm>
            <a:off x="3083169" y="1292470"/>
            <a:ext cx="4084023" cy="3352799"/>
          </a:xfrm>
          <a:prstGeom prst="rect">
            <a:avLst/>
          </a:prstGeom>
        </p:spPr>
      </p:pic>
      <p:pic>
        <p:nvPicPr>
          <p:cNvPr id="7" name="Picture 6"/>
          <p:cNvPicPr>
            <a:picLocks noChangeAspect="1"/>
          </p:cNvPicPr>
          <p:nvPr/>
        </p:nvPicPr>
        <p:blipFill>
          <a:blip r:embed="rId5"/>
          <a:stretch>
            <a:fillRect/>
          </a:stretch>
        </p:blipFill>
        <p:spPr>
          <a:xfrm>
            <a:off x="7597893" y="1292471"/>
            <a:ext cx="4331637" cy="3352799"/>
          </a:xfrm>
          <a:prstGeom prst="rect">
            <a:avLst/>
          </a:prstGeom>
        </p:spPr>
      </p:pic>
      <p:pic>
        <p:nvPicPr>
          <p:cNvPr id="8" name="Picture 7"/>
          <p:cNvPicPr>
            <a:picLocks noChangeAspect="1"/>
          </p:cNvPicPr>
          <p:nvPr/>
        </p:nvPicPr>
        <p:blipFill>
          <a:blip r:embed="rId6"/>
          <a:stretch>
            <a:fillRect/>
          </a:stretch>
        </p:blipFill>
        <p:spPr>
          <a:xfrm>
            <a:off x="3048175" y="4768003"/>
            <a:ext cx="6130994" cy="863270"/>
          </a:xfrm>
          <a:prstGeom prst="rect">
            <a:avLst/>
          </a:prstGeom>
        </p:spPr>
      </p:pic>
      <p:pic>
        <p:nvPicPr>
          <p:cNvPr id="9" name="Picture 8"/>
          <p:cNvPicPr>
            <a:picLocks noChangeAspect="1"/>
          </p:cNvPicPr>
          <p:nvPr/>
        </p:nvPicPr>
        <p:blipFill>
          <a:blip r:embed="rId7"/>
          <a:stretch>
            <a:fillRect/>
          </a:stretch>
        </p:blipFill>
        <p:spPr>
          <a:xfrm>
            <a:off x="5583482" y="5754007"/>
            <a:ext cx="6346048" cy="916552"/>
          </a:xfrm>
          <a:prstGeom prst="rect">
            <a:avLst/>
          </a:prstGeom>
        </p:spPr>
      </p:pic>
    </p:spTree>
    <p:extLst>
      <p:ext uri="{BB962C8B-B14F-4D97-AF65-F5344CB8AC3E}">
        <p14:creationId xmlns:p14="http://schemas.microsoft.com/office/powerpoint/2010/main" val="1292991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pic>
        <p:nvPicPr>
          <p:cNvPr id="10" name="Picture 9"/>
          <p:cNvPicPr>
            <a:picLocks noChangeAspect="1"/>
          </p:cNvPicPr>
          <p:nvPr/>
        </p:nvPicPr>
        <p:blipFill>
          <a:blip r:embed="rId3"/>
          <a:stretch>
            <a:fillRect/>
          </a:stretch>
        </p:blipFill>
        <p:spPr>
          <a:xfrm>
            <a:off x="2839915" y="204045"/>
            <a:ext cx="3762375" cy="1009650"/>
          </a:xfrm>
          <a:prstGeom prst="rect">
            <a:avLst/>
          </a:prstGeom>
        </p:spPr>
      </p:pic>
      <p:pic>
        <p:nvPicPr>
          <p:cNvPr id="11" name="Picture 10"/>
          <p:cNvPicPr>
            <a:picLocks noChangeAspect="1"/>
          </p:cNvPicPr>
          <p:nvPr/>
        </p:nvPicPr>
        <p:blipFill>
          <a:blip r:embed="rId4"/>
          <a:stretch>
            <a:fillRect/>
          </a:stretch>
        </p:blipFill>
        <p:spPr>
          <a:xfrm>
            <a:off x="2839915" y="1345223"/>
            <a:ext cx="6497934" cy="4982034"/>
          </a:xfrm>
          <a:prstGeom prst="rect">
            <a:avLst/>
          </a:prstGeom>
        </p:spPr>
      </p:pic>
      <p:pic>
        <p:nvPicPr>
          <p:cNvPr id="13" name="Picture 12"/>
          <p:cNvPicPr>
            <a:picLocks noChangeAspect="1"/>
          </p:cNvPicPr>
          <p:nvPr/>
        </p:nvPicPr>
        <p:blipFill>
          <a:blip r:embed="rId5"/>
          <a:stretch>
            <a:fillRect/>
          </a:stretch>
        </p:blipFill>
        <p:spPr>
          <a:xfrm>
            <a:off x="3780692" y="1579193"/>
            <a:ext cx="8003199" cy="4766989"/>
          </a:xfrm>
          <a:prstGeom prst="rect">
            <a:avLst/>
          </a:prstGeom>
        </p:spPr>
      </p:pic>
      <p:pic>
        <p:nvPicPr>
          <p:cNvPr id="14" name="Picture 13"/>
          <p:cNvPicPr>
            <a:picLocks noChangeAspect="1"/>
          </p:cNvPicPr>
          <p:nvPr/>
        </p:nvPicPr>
        <p:blipFill>
          <a:blip r:embed="rId6"/>
          <a:stretch>
            <a:fillRect/>
          </a:stretch>
        </p:blipFill>
        <p:spPr>
          <a:xfrm>
            <a:off x="6745097" y="975947"/>
            <a:ext cx="5283727" cy="5370236"/>
          </a:xfrm>
          <a:prstGeom prst="rect">
            <a:avLst/>
          </a:prstGeom>
        </p:spPr>
      </p:pic>
      <p:pic>
        <p:nvPicPr>
          <p:cNvPr id="3" name="Picture 2"/>
          <p:cNvPicPr>
            <a:picLocks noChangeAspect="1"/>
          </p:cNvPicPr>
          <p:nvPr/>
        </p:nvPicPr>
        <p:blipFill>
          <a:blip r:embed="rId7"/>
          <a:stretch>
            <a:fillRect/>
          </a:stretch>
        </p:blipFill>
        <p:spPr>
          <a:xfrm>
            <a:off x="4218234" y="1259230"/>
            <a:ext cx="7128114" cy="5406913"/>
          </a:xfrm>
          <a:prstGeom prst="rect">
            <a:avLst/>
          </a:prstGeom>
        </p:spPr>
      </p:pic>
    </p:spTree>
    <p:extLst>
      <p:ext uri="{BB962C8B-B14F-4D97-AF65-F5344CB8AC3E}">
        <p14:creationId xmlns:p14="http://schemas.microsoft.com/office/powerpoint/2010/main" val="18742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pic>
        <p:nvPicPr>
          <p:cNvPr id="4" name="Content Placeholder 3"/>
          <p:cNvPicPr>
            <a:picLocks noGrp="1" noChangeAspect="1"/>
          </p:cNvPicPr>
          <p:nvPr>
            <p:ph idx="1"/>
          </p:nvPr>
        </p:nvPicPr>
        <p:blipFill>
          <a:blip r:embed="rId3"/>
          <a:stretch>
            <a:fillRect/>
          </a:stretch>
        </p:blipFill>
        <p:spPr>
          <a:xfrm>
            <a:off x="3630994" y="1123131"/>
            <a:ext cx="8450288" cy="4603269"/>
          </a:xfrm>
          <a:prstGeom prst="rect">
            <a:avLst/>
          </a:prstGeom>
        </p:spPr>
      </p:pic>
    </p:spTree>
    <p:extLst>
      <p:ext uri="{BB962C8B-B14F-4D97-AF65-F5344CB8AC3E}">
        <p14:creationId xmlns:p14="http://schemas.microsoft.com/office/powerpoint/2010/main" val="2107534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pic>
        <p:nvPicPr>
          <p:cNvPr id="5" name="Content Placeholder 4"/>
          <p:cNvPicPr>
            <a:picLocks noGrp="1" noChangeAspect="1"/>
          </p:cNvPicPr>
          <p:nvPr>
            <p:ph idx="1"/>
          </p:nvPr>
        </p:nvPicPr>
        <p:blipFill>
          <a:blip r:embed="rId3"/>
          <a:stretch>
            <a:fillRect/>
          </a:stretch>
        </p:blipFill>
        <p:spPr>
          <a:xfrm>
            <a:off x="4789942" y="292101"/>
            <a:ext cx="5971841" cy="6388869"/>
          </a:xfrm>
          <a:prstGeom prst="rect">
            <a:avLst/>
          </a:prstGeom>
        </p:spPr>
      </p:pic>
    </p:spTree>
    <p:extLst>
      <p:ext uri="{BB962C8B-B14F-4D97-AF65-F5344CB8AC3E}">
        <p14:creationId xmlns:p14="http://schemas.microsoft.com/office/powerpoint/2010/main" val="1448841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sp>
        <p:nvSpPr>
          <p:cNvPr id="3" name="Content Placeholder 2"/>
          <p:cNvSpPr>
            <a:spLocks noGrp="1"/>
          </p:cNvSpPr>
          <p:nvPr>
            <p:ph idx="1"/>
          </p:nvPr>
        </p:nvSpPr>
        <p:spPr/>
        <p:txBody>
          <a:bodyPr anchor="t">
            <a:noAutofit/>
          </a:bodyPr>
          <a:lstStyle/>
          <a:p>
            <a:pPr>
              <a:buClr>
                <a:schemeClr val="accent1"/>
              </a:buClr>
              <a:buFont typeface="+mj-lt"/>
              <a:buAutoNum type="arabicPeriod"/>
            </a:pPr>
            <a:r>
              <a:rPr lang="en-US" sz="2800" dirty="0"/>
              <a:t>Newt </a:t>
            </a:r>
            <a:r>
              <a:rPr lang="en-US" sz="2800" dirty="0" err="1"/>
              <a:t>Gingerich</a:t>
            </a:r>
            <a:r>
              <a:rPr lang="en-US" sz="2800" dirty="0"/>
              <a:t>: </a:t>
            </a:r>
            <a:r>
              <a:rPr lang="en-US" sz="1600" dirty="0">
                <a:hlinkClick r:id="rId3"/>
              </a:rPr>
              <a:t>https://www.cnn.com/videos/tv/2016/12/01/gingrich-camerota-crime-stats-newday.cnn</a:t>
            </a:r>
            <a:r>
              <a:rPr lang="en-US" sz="1600" dirty="0"/>
              <a:t> </a:t>
            </a:r>
          </a:p>
          <a:p>
            <a:pPr lvl="1">
              <a:buClr>
                <a:schemeClr val="accent1"/>
              </a:buClr>
            </a:pPr>
            <a:r>
              <a:rPr lang="en-US" sz="2400" dirty="0"/>
              <a:t>Who’s right?</a:t>
            </a:r>
            <a:r>
              <a:rPr lang="en-US" sz="1600" dirty="0"/>
              <a:t> </a:t>
            </a:r>
          </a:p>
          <a:p>
            <a:pPr>
              <a:buClr>
                <a:schemeClr val="accent1"/>
              </a:buClr>
              <a:buFont typeface="+mj-lt"/>
              <a:buAutoNum type="arabicPeriod"/>
            </a:pPr>
            <a:r>
              <a:rPr lang="en-US" sz="2800" dirty="0"/>
              <a:t>“Alternative Facts”: </a:t>
            </a:r>
            <a:r>
              <a:rPr lang="en-US" sz="1600" dirty="0">
                <a:hlinkClick r:id="rId4"/>
              </a:rPr>
              <a:t>https://www.nbcnews.com/meet-the-press/video/conway-press-secretary-gave-alternative-facts-860142147643?v=railb&amp;</a:t>
            </a:r>
            <a:r>
              <a:rPr lang="en-US" sz="1600" dirty="0"/>
              <a:t> </a:t>
            </a:r>
          </a:p>
          <a:p>
            <a:pPr lvl="1">
              <a:buClr>
                <a:schemeClr val="accent1"/>
              </a:buClr>
            </a:pPr>
            <a:r>
              <a:rPr lang="en-US" sz="2400" dirty="0"/>
              <a:t>Are there such a thing as ‘alternative facts’?</a:t>
            </a:r>
          </a:p>
          <a:p>
            <a:pPr>
              <a:buClr>
                <a:schemeClr val="accent1"/>
              </a:buClr>
              <a:buFont typeface="+mj-lt"/>
              <a:buAutoNum type="arabicPeriod"/>
            </a:pPr>
            <a:r>
              <a:rPr lang="en-US" sz="2800" dirty="0"/>
              <a:t>Truth isn’t Truth: </a:t>
            </a:r>
            <a:r>
              <a:rPr lang="en-US" sz="1600" dirty="0">
                <a:hlinkClick r:id="rId5"/>
              </a:rPr>
              <a:t>https://www.youtube.com/watch?v=CljsZ7lgbtw</a:t>
            </a:r>
            <a:r>
              <a:rPr lang="en-US" sz="1600" dirty="0"/>
              <a:t> </a:t>
            </a:r>
          </a:p>
          <a:p>
            <a:pPr lvl="1">
              <a:buClr>
                <a:schemeClr val="accent1"/>
              </a:buClr>
            </a:pPr>
            <a:r>
              <a:rPr lang="en-US" sz="2400" dirty="0"/>
              <a:t>Are there situations when ‘truth isn’t truth’?</a:t>
            </a:r>
          </a:p>
          <a:p>
            <a:pPr>
              <a:buClr>
                <a:schemeClr val="accent1"/>
              </a:buClr>
              <a:buFont typeface="+mj-lt"/>
              <a:buAutoNum type="arabicPeriod"/>
            </a:pPr>
            <a:r>
              <a:rPr lang="en-US" sz="2800" dirty="0"/>
              <a:t>Opinion: A Linguist's Defense Of 'Falsehood': </a:t>
            </a:r>
            <a:r>
              <a:rPr lang="en-US" sz="1600" dirty="0">
                <a:hlinkClick r:id="rId6"/>
              </a:rPr>
              <a:t>https://www.npr.org/2018/09/06/645240941/opinion-a-linguists-defense-of-falsehood</a:t>
            </a:r>
            <a:r>
              <a:rPr lang="en-US" sz="1600" dirty="0"/>
              <a:t> </a:t>
            </a:r>
          </a:p>
          <a:p>
            <a:pPr lvl="1">
              <a:buClr>
                <a:schemeClr val="accent1"/>
              </a:buClr>
            </a:pPr>
            <a:r>
              <a:rPr lang="en-US" sz="2400" dirty="0"/>
              <a:t>What’s the difference between a lie and a falsehood?</a:t>
            </a:r>
          </a:p>
          <a:p>
            <a:pPr marL="0" indent="0">
              <a:buNone/>
            </a:pPr>
            <a:endParaRPr lang="en-US" sz="4400" dirty="0"/>
          </a:p>
        </p:txBody>
      </p:sp>
    </p:spTree>
    <p:extLst>
      <p:ext uri="{BB962C8B-B14F-4D97-AF65-F5344CB8AC3E}">
        <p14:creationId xmlns:p14="http://schemas.microsoft.com/office/powerpoint/2010/main" val="1200489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851834" y="1715939"/>
            <a:ext cx="5120642" cy="3416970"/>
          </a:xfrm>
        </p:spPr>
        <p:txBody>
          <a:bodyPr>
            <a:normAutofit/>
          </a:bodyPr>
          <a:lstStyle/>
          <a:p>
            <a:pPr algn="ctr"/>
            <a:r>
              <a:rPr lang="en-US" sz="8000" b="1" dirty="0" smtClean="0"/>
              <a:t>Orwell and Truth</a:t>
            </a:r>
            <a:endParaRPr lang="en-US" sz="8000" b="1" dirty="0"/>
          </a:p>
        </p:txBody>
      </p:sp>
      <p:sp>
        <p:nvSpPr>
          <p:cNvPr id="3" name="Content Placeholder 2"/>
          <p:cNvSpPr>
            <a:spLocks noGrp="1"/>
          </p:cNvSpPr>
          <p:nvPr>
            <p:ph idx="1"/>
          </p:nvPr>
        </p:nvSpPr>
        <p:spPr>
          <a:xfrm>
            <a:off x="3604846" y="864103"/>
            <a:ext cx="8036169" cy="5376020"/>
          </a:xfrm>
        </p:spPr>
        <p:txBody>
          <a:bodyPr anchor="t">
            <a:normAutofit/>
          </a:bodyPr>
          <a:lstStyle/>
          <a:p>
            <a:pPr marL="0" indent="0" algn="ctr">
              <a:buNone/>
            </a:pPr>
            <a:r>
              <a:rPr lang="en-US" sz="3200" b="1" i="1" dirty="0"/>
              <a:t>"Freedom is the freedom to say that </a:t>
            </a:r>
            <a:r>
              <a:rPr lang="en-US" sz="3200" b="1" i="1" dirty="0">
                <a:hlinkClick r:id="rId2"/>
              </a:rPr>
              <a:t>two plus two make four</a:t>
            </a:r>
            <a:r>
              <a:rPr lang="en-US" sz="3200" b="1" i="1" dirty="0"/>
              <a:t>. If that is granted, all else follows."</a:t>
            </a:r>
          </a:p>
          <a:p>
            <a:r>
              <a:rPr lang="en-US" sz="2800" b="1" dirty="0" smtClean="0"/>
              <a:t>Is this to0 simple of an idea for truth?</a:t>
            </a:r>
            <a:endParaRPr lang="en-US" sz="2800" b="1" dirty="0"/>
          </a:p>
          <a:p>
            <a:r>
              <a:rPr lang="en-US" sz="2800" b="1" dirty="0" smtClean="0"/>
              <a:t>What would Lee McIntyre say?</a:t>
            </a:r>
          </a:p>
          <a:p>
            <a:r>
              <a:rPr lang="en-US" sz="2800" b="1" dirty="0" smtClean="0"/>
              <a:t>Read from 248 to 260:</a:t>
            </a:r>
          </a:p>
          <a:p>
            <a:pPr lvl="1"/>
            <a:r>
              <a:rPr lang="en-US" sz="2600" b="1" dirty="0" smtClean="0"/>
              <a:t>Why is 2+2=5 the motif Orwell chooses to use for untruth and </a:t>
            </a:r>
            <a:r>
              <a:rPr lang="en-US" sz="2600" b="1" dirty="0" err="1" smtClean="0"/>
              <a:t>unfreedom</a:t>
            </a:r>
            <a:r>
              <a:rPr lang="en-US" sz="2600" b="1" dirty="0" smtClean="0"/>
              <a:t>?</a:t>
            </a:r>
          </a:p>
        </p:txBody>
      </p:sp>
    </p:spTree>
    <p:extLst>
      <p:ext uri="{BB962C8B-B14F-4D97-AF65-F5344CB8AC3E}">
        <p14:creationId xmlns:p14="http://schemas.microsoft.com/office/powerpoint/2010/main" val="1727053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https://www.penguin.co.uk/content/dam/prh/articles/archive/orwell%20crime%20truth.png.transform/PRHDesktopWide_wide/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t="12411" b="37180"/>
          <a:stretch/>
        </p:blipFill>
        <p:spPr bwMode="auto">
          <a:xfrm>
            <a:off x="108284" y="625641"/>
            <a:ext cx="9023683" cy="21783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Truth - quo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8542" y="2863639"/>
            <a:ext cx="5030420" cy="24104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542" y="106119"/>
            <a:ext cx="11621641" cy="519523"/>
          </a:xfrm>
        </p:spPr>
        <p:txBody>
          <a:bodyPr anchor="t">
            <a:noAutofit/>
          </a:bodyPr>
          <a:lstStyle/>
          <a:p>
            <a:pPr marL="0" indent="0">
              <a:buNone/>
            </a:pPr>
            <a:r>
              <a:rPr lang="en-US" sz="3600" b="1" dirty="0" smtClean="0">
                <a:solidFill>
                  <a:schemeClr val="accent5"/>
                </a:solidFill>
              </a:rPr>
              <a:t>In writing, analyze </a:t>
            </a:r>
            <a:r>
              <a:rPr lang="en-US" sz="3600" b="1" u="sng" dirty="0" smtClean="0">
                <a:solidFill>
                  <a:schemeClr val="accent5"/>
                </a:solidFill>
              </a:rPr>
              <a:t>one</a:t>
            </a:r>
            <a:r>
              <a:rPr lang="en-US" sz="3600" b="1" dirty="0" smtClean="0">
                <a:solidFill>
                  <a:schemeClr val="accent5"/>
                </a:solidFill>
              </a:rPr>
              <a:t> of the Orwell quotes and turn in.</a:t>
            </a:r>
          </a:p>
        </p:txBody>
      </p:sp>
      <p:pic>
        <p:nvPicPr>
          <p:cNvPr id="1026" name="Picture 2" descr="Image result for orwell truth"/>
          <p:cNvPicPr>
            <a:picLocks noChangeAspect="1" noChangeArrowheads="1"/>
          </p:cNvPicPr>
          <p:nvPr/>
        </p:nvPicPr>
        <p:blipFill rotWithShape="1">
          <a:blip r:embed="rId4">
            <a:extLst>
              <a:ext uri="{28A0092B-C50C-407E-A947-70E740481C1C}">
                <a14:useLocalDpi xmlns:a14="http://schemas.microsoft.com/office/drawing/2010/main" val="0"/>
              </a:ext>
            </a:extLst>
          </a:blip>
          <a:srcRect t="24477" b="12365"/>
          <a:stretch/>
        </p:blipFill>
        <p:spPr bwMode="auto">
          <a:xfrm>
            <a:off x="9199315" y="625640"/>
            <a:ext cx="2860868" cy="21783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https://www.penguin.co.uk/content/dam/prh/articles/archive/orwel_Liberty_01.png.transform/PRHDesktopWide_wide/image.jpg"/>
          <p:cNvPicPr>
            <a:picLocks noChangeAspect="1" noChangeArrowheads="1"/>
          </p:cNvPicPr>
          <p:nvPr/>
        </p:nvPicPr>
        <p:blipFill rotWithShape="1">
          <a:blip r:embed="rId5">
            <a:extLst>
              <a:ext uri="{28A0092B-C50C-407E-A947-70E740481C1C}">
                <a14:useLocalDpi xmlns:a14="http://schemas.microsoft.com/office/drawing/2010/main" val="0"/>
              </a:ext>
            </a:extLst>
          </a:blip>
          <a:srcRect l="12895" r="12438"/>
          <a:stretch/>
        </p:blipFill>
        <p:spPr bwMode="auto">
          <a:xfrm>
            <a:off x="6072269" y="2899610"/>
            <a:ext cx="6011419" cy="38555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38542" y="5177796"/>
            <a:ext cx="5030420" cy="1477328"/>
          </a:xfrm>
          <a:prstGeom prst="rect">
            <a:avLst/>
          </a:prstGeom>
          <a:solidFill>
            <a:schemeClr val="tx1"/>
          </a:solidFill>
        </p:spPr>
        <p:txBody>
          <a:bodyPr wrap="square">
            <a:spAutoFit/>
          </a:bodyPr>
          <a:lstStyle/>
          <a:p>
            <a:pPr algn="ctr"/>
            <a:r>
              <a:rPr lang="en-US" b="1" dirty="0" smtClean="0">
                <a:solidFill>
                  <a:schemeClr val="bg1"/>
                </a:solidFill>
              </a:rPr>
              <a:t>“Political </a:t>
            </a:r>
            <a:r>
              <a:rPr lang="en-US" b="1" dirty="0">
                <a:solidFill>
                  <a:schemeClr val="bg1"/>
                </a:solidFill>
              </a:rPr>
              <a:t>language – and with variations this is true of all political parties, from Conservatives to Anarchists – is designed to make lies sound truthful and murder respectable, and to give an appearance of solidity to pure wind</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35092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Determine Truth?</a:t>
            </a:r>
            <a:endParaRPr lang="en-US" sz="8000" b="1" dirty="0"/>
          </a:p>
        </p:txBody>
      </p:sp>
      <p:sp>
        <p:nvSpPr>
          <p:cNvPr id="3" name="Content Placeholder 2"/>
          <p:cNvSpPr>
            <a:spLocks noGrp="1"/>
          </p:cNvSpPr>
          <p:nvPr>
            <p:ph idx="1"/>
          </p:nvPr>
        </p:nvSpPr>
        <p:spPr/>
        <p:txBody>
          <a:bodyPr anchor="t">
            <a:normAutofit/>
          </a:bodyPr>
          <a:lstStyle/>
          <a:p>
            <a:pPr marL="0" indent="0" algn="ctr">
              <a:buNone/>
            </a:pPr>
            <a:r>
              <a:rPr lang="en-US" sz="3600" b="1" i="1" dirty="0"/>
              <a:t>In his essay "</a:t>
            </a:r>
            <a:r>
              <a:rPr lang="en-US" sz="3600" b="1" i="1" dirty="0">
                <a:hlinkClick r:id="rId2"/>
              </a:rPr>
              <a:t>On Liars</a:t>
            </a:r>
            <a:r>
              <a:rPr lang="en-US" sz="3600" b="1" i="1" dirty="0"/>
              <a:t>," philosopher Michel de Montaigne famously wrote that the truth has a single face, while its opposite has "a hundred thousand faces</a:t>
            </a:r>
            <a:r>
              <a:rPr lang="en-US" sz="3600" b="1" i="1" dirty="0" smtClean="0"/>
              <a:t>.“</a:t>
            </a:r>
          </a:p>
          <a:p>
            <a:r>
              <a:rPr lang="en-US" sz="2800" b="1" dirty="0" smtClean="0"/>
              <a:t>How many synonyms can you think of for truth?</a:t>
            </a:r>
          </a:p>
          <a:p>
            <a:r>
              <a:rPr lang="en-US" sz="2800" b="1" dirty="0" smtClean="0"/>
              <a:t>How many antonyms?</a:t>
            </a:r>
            <a:endParaRPr lang="en-US" sz="2800" b="1" dirty="0"/>
          </a:p>
        </p:txBody>
      </p:sp>
    </p:spTree>
    <p:extLst>
      <p:ext uri="{BB962C8B-B14F-4D97-AF65-F5344CB8AC3E}">
        <p14:creationId xmlns:p14="http://schemas.microsoft.com/office/powerpoint/2010/main" val="381932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1376" y="249387"/>
            <a:ext cx="3815861" cy="6212959"/>
          </a:xfrm>
        </p:spPr>
      </p:pic>
    </p:spTree>
    <p:extLst>
      <p:ext uri="{BB962C8B-B14F-4D97-AF65-F5344CB8AC3E}">
        <p14:creationId xmlns:p14="http://schemas.microsoft.com/office/powerpoint/2010/main" val="211146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11500" b="1" dirty="0" smtClean="0"/>
              <a:t>Truth</a:t>
            </a:r>
            <a:endParaRPr lang="en-US" sz="11500" b="1" dirty="0"/>
          </a:p>
        </p:txBody>
      </p:sp>
      <p:sp>
        <p:nvSpPr>
          <p:cNvPr id="3" name="Content Placeholder 2"/>
          <p:cNvSpPr>
            <a:spLocks noGrp="1"/>
          </p:cNvSpPr>
          <p:nvPr>
            <p:ph idx="1"/>
          </p:nvPr>
        </p:nvSpPr>
        <p:spPr/>
        <p:txBody>
          <a:bodyPr anchor="ctr">
            <a:normAutofit/>
          </a:bodyPr>
          <a:lstStyle/>
          <a:p>
            <a:pPr marL="0" indent="0" algn="ctr">
              <a:buNone/>
            </a:pPr>
            <a:r>
              <a:rPr lang="en-US" sz="8000" b="1" i="1" dirty="0" smtClean="0"/>
              <a:t>What is truth?</a:t>
            </a:r>
            <a:endParaRPr lang="en-US" sz="6600" b="1" dirty="0"/>
          </a:p>
        </p:txBody>
      </p:sp>
    </p:spTree>
    <p:extLst>
      <p:ext uri="{BB962C8B-B14F-4D97-AF65-F5344CB8AC3E}">
        <p14:creationId xmlns:p14="http://schemas.microsoft.com/office/powerpoint/2010/main" val="2396570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4"/>
            <a:ext cx="5308601" cy="3454404"/>
          </a:xfrm>
        </p:spPr>
        <p:txBody>
          <a:bodyPr>
            <a:normAutofit/>
          </a:bodyPr>
          <a:lstStyle/>
          <a:p>
            <a:pPr algn="ctr"/>
            <a:r>
              <a:rPr lang="en-US" sz="8000" b="1" dirty="0" smtClean="0"/>
              <a:t>Importance of Truth?</a:t>
            </a:r>
            <a:endParaRPr lang="en-US" sz="8000" b="1" dirty="0"/>
          </a:p>
        </p:txBody>
      </p:sp>
      <p:sp>
        <p:nvSpPr>
          <p:cNvPr id="3" name="Content Placeholder 2"/>
          <p:cNvSpPr>
            <a:spLocks noGrp="1"/>
          </p:cNvSpPr>
          <p:nvPr>
            <p:ph idx="1"/>
          </p:nvPr>
        </p:nvSpPr>
        <p:spPr>
          <a:xfrm>
            <a:off x="3640015" y="633046"/>
            <a:ext cx="8071339" cy="5706208"/>
          </a:xfrm>
        </p:spPr>
        <p:txBody>
          <a:bodyPr anchor="t">
            <a:noAutofit/>
          </a:bodyPr>
          <a:lstStyle/>
          <a:p>
            <a:pPr marL="0" indent="0">
              <a:buNone/>
            </a:pPr>
            <a:r>
              <a:rPr lang="en-US" sz="3200" b="1" u="sng" dirty="0" smtClean="0"/>
              <a:t>Yale Language and Propaganda expert Jason </a:t>
            </a:r>
            <a:r>
              <a:rPr lang="en-US" sz="3200" b="1" u="sng" dirty="0"/>
              <a:t>Stanley</a:t>
            </a:r>
            <a:r>
              <a:rPr lang="en-US" sz="3200" b="1" u="sng" dirty="0" smtClean="0"/>
              <a:t>:</a:t>
            </a:r>
            <a:r>
              <a:rPr lang="en-US" sz="3200" b="1" u="sng" dirty="0"/>
              <a:t/>
            </a:r>
            <a:br>
              <a:rPr lang="en-US" sz="3200" b="1" u="sng" dirty="0"/>
            </a:br>
            <a:r>
              <a:rPr lang="en-US" sz="3200" dirty="0" smtClean="0"/>
              <a:t>	“</a:t>
            </a:r>
            <a:r>
              <a:rPr lang="en-US" sz="2800" dirty="0" smtClean="0"/>
              <a:t>[Truth is] </a:t>
            </a:r>
            <a:r>
              <a:rPr lang="en-US" sz="2800" dirty="0"/>
              <a:t>important because </a:t>
            </a:r>
            <a:r>
              <a:rPr lang="en-US" sz="2800" b="1" dirty="0">
                <a:solidFill>
                  <a:schemeClr val="accent3"/>
                </a:solidFill>
              </a:rPr>
              <a:t>truth is the heart of </a:t>
            </a:r>
            <a:r>
              <a:rPr lang="en-US" sz="2800" b="1" dirty="0" smtClean="0">
                <a:solidFill>
                  <a:schemeClr val="accent3"/>
                </a:solidFill>
              </a:rPr>
              <a:t>democracy</a:t>
            </a:r>
            <a:r>
              <a:rPr lang="en-US" sz="2800" dirty="0"/>
              <a:t>. The two ideals of </a:t>
            </a:r>
            <a:r>
              <a:rPr lang="en-US" sz="2800" dirty="0" smtClean="0"/>
              <a:t>democracy </a:t>
            </a:r>
            <a:r>
              <a:rPr lang="en-US" sz="2800" dirty="0"/>
              <a:t>are liberty and equality. If your belief system is shot through with lies, you’re not free. Nobody thinks of the citizens of North Korea as free, </a:t>
            </a:r>
            <a:r>
              <a:rPr lang="en-US" sz="2800" b="1" dirty="0">
                <a:solidFill>
                  <a:schemeClr val="accent3"/>
                </a:solidFill>
              </a:rPr>
              <a:t>because their actions are controlled by lies</a:t>
            </a:r>
            <a:r>
              <a:rPr lang="en-US" sz="2800" dirty="0"/>
              <a:t>.</a:t>
            </a:r>
            <a:br>
              <a:rPr lang="en-US" sz="2800" dirty="0"/>
            </a:br>
            <a:r>
              <a:rPr lang="en-US" sz="2800" dirty="0" smtClean="0"/>
              <a:t>	Truth </a:t>
            </a:r>
            <a:r>
              <a:rPr lang="en-US" sz="2800" dirty="0"/>
              <a:t>is required to act freely. </a:t>
            </a:r>
            <a:r>
              <a:rPr lang="en-US" sz="2800" b="1" dirty="0">
                <a:solidFill>
                  <a:schemeClr val="accent3"/>
                </a:solidFill>
              </a:rPr>
              <a:t>Freedom requires knowledge, and in order to act freely in the world, you need to know what the world is and know what you’re doing. You only know what you’re doing if you have access to the truth</a:t>
            </a:r>
            <a:r>
              <a:rPr lang="en-US" sz="2800" dirty="0"/>
              <a:t>. So freedom requires truth, and so to smash freedom you must smash truth</a:t>
            </a:r>
            <a:r>
              <a:rPr lang="en-US" sz="2800" dirty="0" smtClean="0"/>
              <a:t>.”</a:t>
            </a:r>
            <a:endParaRPr lang="en-US" sz="4000" dirty="0"/>
          </a:p>
        </p:txBody>
      </p:sp>
    </p:spTree>
    <p:extLst>
      <p:ext uri="{BB962C8B-B14F-4D97-AF65-F5344CB8AC3E}">
        <p14:creationId xmlns:p14="http://schemas.microsoft.com/office/powerpoint/2010/main" val="1842230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69267" y="739833"/>
            <a:ext cx="7569045" cy="5670111"/>
          </a:xfrm>
        </p:spPr>
        <p:txBody>
          <a:bodyPr anchor="t">
            <a:normAutofit fontScale="92500" lnSpcReduction="20000"/>
          </a:bodyPr>
          <a:lstStyle/>
          <a:p>
            <a:pPr marL="0" indent="0">
              <a:buNone/>
            </a:pPr>
            <a:r>
              <a:rPr lang="en-US" sz="2800" b="1" i="1" dirty="0"/>
              <a:t>Post-Truth</a:t>
            </a:r>
            <a:r>
              <a:rPr lang="en-US" sz="2800" b="1" dirty="0"/>
              <a:t> by Lee </a:t>
            </a:r>
            <a:r>
              <a:rPr lang="en-US" sz="2800" b="1" dirty="0" smtClean="0"/>
              <a:t>McIntyre</a:t>
            </a:r>
            <a:r>
              <a:rPr lang="en-US" b="1" dirty="0" smtClean="0"/>
              <a:t>:</a:t>
            </a:r>
          </a:p>
          <a:p>
            <a:r>
              <a:rPr lang="en-US" b="1" dirty="0" smtClean="0"/>
              <a:t>A slender </a:t>
            </a:r>
            <a:r>
              <a:rPr lang="en-US" b="1" dirty="0"/>
              <a:t>volume from MIT's Essential Knowledge Series that looks at one of the most disturbing trends of our time: the increasing dismissal of science, evidence, facts, and truth itself. The author gives us an intelligent account of why it's happened and a compelling reminder that we should all fight back against this dangerous nihilistic idea</a:t>
            </a:r>
            <a:r>
              <a:rPr lang="en-US" b="1" dirty="0" smtClean="0"/>
              <a:t>.</a:t>
            </a:r>
          </a:p>
          <a:p>
            <a:r>
              <a:rPr lang="en-US" b="1" dirty="0"/>
              <a:t>What, exactly, is post-truth? Is it wishful thinking, political spin, mass delusion, bold-faced lying? McIntyre analyzes recent examples—claims about inauguration crowd size, crime statistics, and the popular vote—and finds that post-truth is an assertion of </a:t>
            </a:r>
            <a:r>
              <a:rPr lang="en-US" sz="2600" b="1" dirty="0">
                <a:solidFill>
                  <a:schemeClr val="accent5"/>
                </a:solidFill>
              </a:rPr>
              <a:t>ideological supremacy</a:t>
            </a:r>
            <a:r>
              <a:rPr lang="en-US" sz="2600" b="1" dirty="0"/>
              <a:t> by which its practitioners try to compel someone to believe something regardless of the evidence. </a:t>
            </a:r>
            <a:endParaRPr lang="en-US" sz="2600" b="1" dirty="0" smtClean="0"/>
          </a:p>
          <a:p>
            <a:r>
              <a:rPr lang="en-US" b="1" dirty="0" smtClean="0"/>
              <a:t>Yet </a:t>
            </a:r>
            <a:r>
              <a:rPr lang="en-US" b="1" dirty="0"/>
              <a:t>post-truth didn't begin with the 2016 election; the denial of scientific facts about smoking, evolution, vaccines, and climate change offers a road map for more widespread fact denial. Add to this the wired-in cognitive biases that make us feel that our conclusions are based on good reasoning even when they are not, the decline of traditional media and the rise of social media, and the emergence of fake news as a political tool, and we have the ideal conditions for post-truth. McIntyre also argues provocatively that the right wing borrowed from postmodernism—specifically, the idea that there is no such thing as objective truth—in its attacks on science and facts.</a:t>
            </a:r>
          </a:p>
        </p:txBody>
      </p:sp>
      <p:pic>
        <p:nvPicPr>
          <p:cNvPr id="1026" name="Picture 2" descr="https://mitpress.mit.edu/sites/default/files/styles/large_book_cover/http/mitp-content-server.mit.edu%3A18180/books/covers/cover/%3Fcollid%3Dbooks_covers_0%26isbn%3D9780262535045%26type%3D.jpg?itok=oCGIjb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5" y="1061580"/>
            <a:ext cx="3331029" cy="47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5"/>
            <a:ext cx="5308601" cy="3454404"/>
          </a:xfrm>
        </p:spPr>
        <p:txBody>
          <a:bodyPr>
            <a:normAutofit/>
          </a:bodyPr>
          <a:lstStyle/>
          <a:p>
            <a:pPr algn="ctr"/>
            <a:r>
              <a:rPr lang="en-US" sz="8000" dirty="0" smtClean="0"/>
              <a:t>Read the opening to Post-Truth</a:t>
            </a:r>
            <a:endParaRPr lang="en-US" sz="8000" dirty="0"/>
          </a:p>
        </p:txBody>
      </p:sp>
      <p:sp>
        <p:nvSpPr>
          <p:cNvPr id="3" name="Content Placeholder 2"/>
          <p:cNvSpPr>
            <a:spLocks noGrp="1"/>
          </p:cNvSpPr>
          <p:nvPr>
            <p:ph idx="1"/>
          </p:nvPr>
        </p:nvSpPr>
        <p:spPr>
          <a:xfrm>
            <a:off x="3578469" y="770464"/>
            <a:ext cx="8132885" cy="5709467"/>
          </a:xfrm>
        </p:spPr>
        <p:txBody>
          <a:bodyPr anchor="t">
            <a:normAutofit/>
          </a:bodyPr>
          <a:lstStyle/>
          <a:p>
            <a:r>
              <a:rPr lang="en-US" sz="4000" dirty="0" smtClean="0"/>
              <a:t>“Rather, what seems new in the post-truth era is a challenge not just to the idea of </a:t>
            </a:r>
            <a:r>
              <a:rPr lang="en-US" sz="4000" i="1" dirty="0" smtClean="0"/>
              <a:t>knowing </a:t>
            </a:r>
            <a:r>
              <a:rPr lang="en-US" sz="4000" dirty="0" smtClean="0"/>
              <a:t>reality but to the existence of reality itself.” (10).</a:t>
            </a:r>
            <a:endParaRPr lang="en-US" sz="4000" dirty="0"/>
          </a:p>
          <a:p>
            <a:endParaRPr lang="en-US" sz="3600" dirty="0"/>
          </a:p>
        </p:txBody>
      </p:sp>
    </p:spTree>
    <p:extLst>
      <p:ext uri="{BB962C8B-B14F-4D97-AF65-F5344CB8AC3E}">
        <p14:creationId xmlns:p14="http://schemas.microsoft.com/office/powerpoint/2010/main" val="122323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27099" y="1697565"/>
            <a:ext cx="5308601" cy="3454404"/>
          </a:xfrm>
        </p:spPr>
        <p:txBody>
          <a:bodyPr>
            <a:normAutofit/>
          </a:bodyPr>
          <a:lstStyle/>
          <a:p>
            <a:pPr algn="ctr"/>
            <a:r>
              <a:rPr lang="en-US" sz="8000" dirty="0" smtClean="0"/>
              <a:t>Read the opening to Post-Truth</a:t>
            </a:r>
            <a:endParaRPr lang="en-US" sz="8000" dirty="0"/>
          </a:p>
        </p:txBody>
      </p:sp>
      <p:sp>
        <p:nvSpPr>
          <p:cNvPr id="3" name="Content Placeholder 2"/>
          <p:cNvSpPr>
            <a:spLocks noGrp="1"/>
          </p:cNvSpPr>
          <p:nvPr>
            <p:ph idx="1"/>
          </p:nvPr>
        </p:nvSpPr>
        <p:spPr>
          <a:xfrm>
            <a:off x="3454405" y="580292"/>
            <a:ext cx="8476758" cy="5899639"/>
          </a:xfrm>
        </p:spPr>
        <p:txBody>
          <a:bodyPr anchor="t">
            <a:normAutofit fontScale="85000" lnSpcReduction="20000"/>
          </a:bodyPr>
          <a:lstStyle/>
          <a:p>
            <a:r>
              <a:rPr lang="en-US" sz="3200" b="1" dirty="0"/>
              <a:t>Is this anti-Trump?</a:t>
            </a:r>
          </a:p>
          <a:p>
            <a:pPr lvl="1"/>
            <a:r>
              <a:rPr lang="en-US" sz="3000" b="1" dirty="0"/>
              <a:t>Which comments are ‘fair’ and which aren’t?</a:t>
            </a:r>
          </a:p>
          <a:p>
            <a:r>
              <a:rPr lang="en-US" sz="2800" dirty="0"/>
              <a:t>Newt </a:t>
            </a:r>
            <a:r>
              <a:rPr lang="en-US" sz="2800" dirty="0" err="1"/>
              <a:t>Gingerich</a:t>
            </a:r>
            <a:r>
              <a:rPr lang="en-US" sz="2800" dirty="0"/>
              <a:t>: </a:t>
            </a:r>
            <a:r>
              <a:rPr lang="en-US" sz="1600" dirty="0">
                <a:hlinkClick r:id="rId3"/>
              </a:rPr>
              <a:t>https://www.cnn.com/videos/tv/2016/12/01/gingrich-camerota-crime-stats-newday.cnn</a:t>
            </a:r>
            <a:r>
              <a:rPr lang="en-US" sz="1600" dirty="0"/>
              <a:t> </a:t>
            </a:r>
          </a:p>
          <a:p>
            <a:pPr lvl="1">
              <a:buClr>
                <a:schemeClr val="accent1"/>
              </a:buClr>
            </a:pPr>
            <a:r>
              <a:rPr lang="en-US" sz="2400" dirty="0"/>
              <a:t>Who’s right?</a:t>
            </a:r>
            <a:r>
              <a:rPr lang="en-US" sz="1600" dirty="0"/>
              <a:t> </a:t>
            </a:r>
          </a:p>
          <a:p>
            <a:r>
              <a:rPr lang="en-US" sz="3200" dirty="0" smtClean="0"/>
              <a:t>What </a:t>
            </a:r>
            <a:r>
              <a:rPr lang="en-US" sz="3200" dirty="0" smtClean="0"/>
              <a:t>Orwell connections does Lee McIntyre make?</a:t>
            </a:r>
          </a:p>
          <a:p>
            <a:r>
              <a:rPr lang="en-US" sz="3200" dirty="0" smtClean="0">
                <a:hlinkClick r:id="rId4"/>
              </a:rPr>
              <a:t>Truthiness</a:t>
            </a:r>
            <a:r>
              <a:rPr lang="en-US" sz="3200" dirty="0"/>
              <a:t>. </a:t>
            </a:r>
            <a:r>
              <a:rPr lang="en-US" sz="1500" dirty="0">
                <a:hlinkClick r:id="rId5"/>
              </a:rPr>
              <a:t>http://www.cc.com/video-clips/63ite2/the-colbert-report-the-word---</a:t>
            </a:r>
            <a:r>
              <a:rPr lang="en-US" sz="1500" dirty="0" smtClean="0">
                <a:hlinkClick r:id="rId5"/>
              </a:rPr>
              <a:t>truthiness</a:t>
            </a:r>
            <a:r>
              <a:rPr lang="en-US" sz="1500" dirty="0" smtClean="0"/>
              <a:t> </a:t>
            </a:r>
          </a:p>
          <a:p>
            <a:r>
              <a:rPr lang="en-US" sz="3200" dirty="0" smtClean="0"/>
              <a:t>What does ‘Post-Truth’ mean? How is it different than lying? What </a:t>
            </a:r>
            <a:r>
              <a:rPr lang="en-US" sz="3200" dirty="0"/>
              <a:t>is </a:t>
            </a:r>
            <a:r>
              <a:rPr lang="en-US" sz="3200" dirty="0">
                <a:solidFill>
                  <a:schemeClr val="accent2"/>
                </a:solidFill>
              </a:rPr>
              <a:t>ideological </a:t>
            </a:r>
            <a:r>
              <a:rPr lang="en-US" sz="3200" dirty="0" smtClean="0">
                <a:solidFill>
                  <a:schemeClr val="accent2"/>
                </a:solidFill>
              </a:rPr>
              <a:t>supremacy</a:t>
            </a:r>
            <a:r>
              <a:rPr lang="en-US" sz="3200" dirty="0" smtClean="0"/>
              <a:t>?</a:t>
            </a:r>
          </a:p>
          <a:p>
            <a:r>
              <a:rPr lang="en-US" sz="3200" dirty="0" smtClean="0"/>
              <a:t>Do you see any support in the news for “many see post-truth as part of a growing international trend where some feel emboldened to try and bend reality to fit their opinions”? (5).</a:t>
            </a:r>
          </a:p>
          <a:p>
            <a:r>
              <a:rPr lang="en-US" sz="3200" dirty="0" smtClean="0"/>
              <a:t>What is truth? How do our bias play a role in this?</a:t>
            </a:r>
          </a:p>
          <a:p>
            <a:r>
              <a:rPr lang="en-US" sz="3200" dirty="0" smtClean="0"/>
              <a:t>Which of McIntyre’s claims do you agree with? Disagree</a:t>
            </a:r>
            <a:r>
              <a:rPr lang="en-US" sz="3200" dirty="0"/>
              <a:t>? </a:t>
            </a:r>
            <a:endParaRPr lang="en-US" sz="3200" dirty="0" smtClean="0"/>
          </a:p>
        </p:txBody>
      </p:sp>
    </p:spTree>
    <p:extLst>
      <p:ext uri="{BB962C8B-B14F-4D97-AF65-F5344CB8AC3E}">
        <p14:creationId xmlns:p14="http://schemas.microsoft.com/office/powerpoint/2010/main" val="2214230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1039</TotalTime>
  <Words>839</Words>
  <Application>Microsoft Office PowerPoint</Application>
  <PresentationFormat>Widescreen</PresentationFormat>
  <Paragraphs>120</Paragraphs>
  <Slides>27</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Corbel</vt:lpstr>
      <vt:lpstr>Wingdings 2</vt:lpstr>
      <vt:lpstr>Frame</vt:lpstr>
      <vt:lpstr>One of my friends is a courtroom-stenographer (she makes a really good salary) and posted this from a recent court case. What is your reaction to this?</vt:lpstr>
      <vt:lpstr>What is the truth?</vt:lpstr>
      <vt:lpstr>Determine Truth?</vt:lpstr>
      <vt:lpstr>PowerPoint Presentation</vt:lpstr>
      <vt:lpstr>Truth</vt:lpstr>
      <vt:lpstr>Importance of Truth?</vt:lpstr>
      <vt:lpstr>PowerPoint Presentation</vt:lpstr>
      <vt:lpstr>Read the opening to Post-Truth</vt:lpstr>
      <vt:lpstr>Read the opening to Post-Truth</vt:lpstr>
      <vt:lpstr>Ideological Supremacy</vt:lpstr>
      <vt:lpstr>Orwell and Truth</vt:lpstr>
      <vt:lpstr>PowerPoint Presentation</vt:lpstr>
      <vt:lpstr>Explain how this is a *likely* example of ideological supremacy?</vt:lpstr>
      <vt:lpstr>Bias and Partisanship</vt:lpstr>
      <vt:lpstr>Bias and Partisanship</vt:lpstr>
      <vt:lpstr>Orwell and Truth</vt:lpstr>
      <vt:lpstr>PowerPoint Presentation</vt:lpstr>
      <vt:lpstr>PowerPoint Presentation</vt:lpstr>
      <vt:lpstr>PowerPoint Presentation</vt:lpstr>
      <vt:lpstr>Language and Truth</vt:lpstr>
      <vt:lpstr>Determine Truth?</vt:lpstr>
      <vt:lpstr>Determine Truth?</vt:lpstr>
      <vt:lpstr>Determine Truth?</vt:lpstr>
      <vt:lpstr>Determine Truth?</vt:lpstr>
      <vt:lpstr>Determine Truth?</vt:lpstr>
      <vt:lpstr>Orwell and Truth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Kyle    SHS - Staff</dc:creator>
  <cp:lastModifiedBy>Smith, Kyle    SHS - Staff</cp:lastModifiedBy>
  <cp:revision>89</cp:revision>
  <dcterms:created xsi:type="dcterms:W3CDTF">2018-09-28T14:57:29Z</dcterms:created>
  <dcterms:modified xsi:type="dcterms:W3CDTF">2020-03-12T20:07:39Z</dcterms:modified>
</cp:coreProperties>
</file>