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1" r:id="rId2"/>
    <p:sldId id="326" r:id="rId3"/>
    <p:sldId id="331" r:id="rId4"/>
    <p:sldId id="32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9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3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6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0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3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0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6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2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2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0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8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8DEC4-7BFA-4283-B62C-73E7B0DEF67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8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4739" y="304800"/>
            <a:ext cx="7200900" cy="828541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Freestyle Script" panose="030804020302050B0404" pitchFamily="66" charset="0"/>
              </a:rPr>
              <a:t>THE RAMAYANA </a:t>
            </a:r>
            <a:r>
              <a:rPr lang="en-US" sz="2000" dirty="0">
                <a:latin typeface="Georgia" panose="02040502050405020303" pitchFamily="18" charset="0"/>
              </a:rPr>
              <a:t>(130-140) 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1" y="1296785"/>
            <a:ext cx="10319656" cy="5313021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Georgia" panose="02040502050405020303" pitchFamily="18" charset="0"/>
              </a:rPr>
              <a:t>Epic Poetry</a:t>
            </a:r>
            <a:r>
              <a:rPr lang="en-US" sz="2400" b="1" dirty="0">
                <a:latin typeface="Georgia" panose="02040502050405020303" pitchFamily="18" charset="0"/>
              </a:rPr>
              <a:t> transcribed from oral tradition to Sanskrit by Valmiki, tells the story of the struggle of Rama to rescue his wife </a:t>
            </a:r>
            <a:r>
              <a:rPr lang="en-US" sz="2400" b="1" dirty="0" err="1">
                <a:latin typeface="Georgia" panose="02040502050405020303" pitchFamily="18" charset="0"/>
              </a:rPr>
              <a:t>Sita</a:t>
            </a:r>
            <a:r>
              <a:rPr lang="en-US" sz="2400" b="1" dirty="0">
                <a:latin typeface="Georgia" panose="02040502050405020303" pitchFamily="18" charset="0"/>
              </a:rPr>
              <a:t> from the demon king </a:t>
            </a:r>
            <a:r>
              <a:rPr lang="en-US" sz="2400" b="1" dirty="0" err="1">
                <a:latin typeface="Georgia" panose="02040502050405020303" pitchFamily="18" charset="0"/>
              </a:rPr>
              <a:t>Ravana</a:t>
            </a:r>
            <a:r>
              <a:rPr lang="en-US" sz="2400" b="1" dirty="0">
                <a:latin typeface="Georgia" panose="02040502050405020303" pitchFamily="18" charset="0"/>
              </a:rPr>
              <a:t>. </a:t>
            </a:r>
            <a:r>
              <a:rPr lang="en-US" sz="1200" b="1" dirty="0">
                <a:latin typeface="Georgia" panose="02040502050405020303" pitchFamily="18" charset="0"/>
              </a:rPr>
              <a:t>https://www.youtube.com/watch?v=qsuqbPda5uo  </a:t>
            </a:r>
          </a:p>
          <a:p>
            <a:pPr lvl="1"/>
            <a:r>
              <a:rPr lang="en-US" sz="2000" b="1" dirty="0">
                <a:latin typeface="Georgia" panose="02040502050405020303" pitchFamily="18" charset="0"/>
              </a:rPr>
              <a:t>It’s </a:t>
            </a:r>
            <a:r>
              <a:rPr lang="en-US" sz="2400" b="1" u="sng" dirty="0">
                <a:solidFill>
                  <a:srgbClr val="00B0F0"/>
                </a:solidFill>
                <a:latin typeface="Georgia" panose="02040502050405020303" pitchFamily="18" charset="0"/>
              </a:rPr>
              <a:t>didactic purpose</a:t>
            </a:r>
            <a:r>
              <a:rPr lang="en-US" sz="2000" b="1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en-US" sz="2000" b="1" dirty="0">
                <a:latin typeface="Georgia" panose="02040502050405020303" pitchFamily="18" charset="0"/>
              </a:rPr>
              <a:t>is: </a:t>
            </a:r>
          </a:p>
          <a:p>
            <a:pPr lvl="2"/>
            <a:r>
              <a:rPr lang="en-US" sz="1600" b="1" dirty="0">
                <a:latin typeface="Georgia" panose="02040502050405020303" pitchFamily="18" charset="0"/>
              </a:rPr>
              <a:t>to depict the dharma (duties) in relationships, portraying ideal characters like the ideal father, the ideal servant, the ideal brother, the ideal wife and the ideal king.</a:t>
            </a:r>
          </a:p>
          <a:p>
            <a:r>
              <a:rPr lang="en-US" sz="5400" b="1" i="1" dirty="0">
                <a:latin typeface="Freestyle Script" panose="030804020302050B0404" pitchFamily="66" charset="0"/>
              </a:rPr>
              <a:t>Wait!!</a:t>
            </a:r>
            <a:r>
              <a:rPr lang="en-US" sz="4400" b="1" dirty="0">
                <a:latin typeface="Georgia" panose="02040502050405020303" pitchFamily="18" charset="0"/>
              </a:rPr>
              <a:t> </a:t>
            </a:r>
            <a:r>
              <a:rPr lang="en-US" sz="2400" b="1" i="1" dirty="0">
                <a:latin typeface="Georgia" panose="02040502050405020303" pitchFamily="18" charset="0"/>
              </a:rPr>
              <a:t>The Ramayana</a:t>
            </a:r>
            <a:r>
              <a:rPr lang="en-US" sz="2400" b="1" dirty="0">
                <a:latin typeface="Georgia" panose="02040502050405020303" pitchFamily="18" charset="0"/>
              </a:rPr>
              <a:t> doesn’t look like poetry in the lit book… The version in Vedic Sanskrit, however:</a:t>
            </a:r>
          </a:p>
          <a:p>
            <a:pPr lvl="1"/>
            <a:r>
              <a:rPr lang="en-US" sz="1800" b="1" dirty="0">
                <a:latin typeface="Georgia" panose="02040502050405020303" pitchFamily="18" charset="0"/>
              </a:rPr>
              <a:t>consists of 24,000 verses in seven books and 500 cantos</a:t>
            </a:r>
          </a:p>
          <a:p>
            <a:pPr lvl="1"/>
            <a:r>
              <a:rPr lang="en-US" sz="1800" b="1" dirty="0">
                <a:latin typeface="Georgia" panose="02040502050405020303" pitchFamily="18" charset="0"/>
              </a:rPr>
              <a:t>The first letter of every 1000 verses (total 24) make the </a:t>
            </a:r>
            <a:r>
              <a:rPr lang="en-US" sz="1800" b="1" i="1" dirty="0" err="1">
                <a:latin typeface="Georgia" panose="02040502050405020303" pitchFamily="18" charset="0"/>
              </a:rPr>
              <a:t>Gayatri</a:t>
            </a:r>
            <a:r>
              <a:rPr lang="en-US" sz="1800" b="1" i="1" dirty="0">
                <a:latin typeface="Georgia" panose="02040502050405020303" pitchFamily="18" charset="0"/>
              </a:rPr>
              <a:t> mantra</a:t>
            </a:r>
            <a:r>
              <a:rPr lang="en-US" sz="1800" b="1" dirty="0">
                <a:latin typeface="Georgia" panose="02040502050405020303" pitchFamily="18" charset="0"/>
              </a:rPr>
              <a:t>. Thematically, the Ramayana explores human values and the concept of dharma.</a:t>
            </a:r>
          </a:p>
          <a:p>
            <a:pPr lvl="1"/>
            <a:r>
              <a:rPr lang="en-US" sz="1800" b="1" dirty="0">
                <a:latin typeface="Georgia" panose="02040502050405020303" pitchFamily="18" charset="0"/>
              </a:rPr>
              <a:t>Verses in the Ramayana are written in a 32-syllable meter. </a:t>
            </a:r>
          </a:p>
          <a:p>
            <a:endParaRPr lang="en-US" sz="2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48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4739" y="304800"/>
            <a:ext cx="7200900" cy="828541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Freestyle Script" panose="030804020302050B0404" pitchFamily="66" charset="0"/>
              </a:rPr>
              <a:t>THE RAMAYANA </a:t>
            </a:r>
            <a:r>
              <a:rPr lang="en-US" sz="2000" dirty="0">
                <a:latin typeface="Georgia" panose="02040502050405020303" pitchFamily="18" charset="0"/>
              </a:rPr>
              <a:t>(130-140) 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1" y="1296785"/>
            <a:ext cx="10319656" cy="5313021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>
                <a:latin typeface="Georgia" panose="02040502050405020303" pitchFamily="18" charset="0"/>
              </a:rPr>
              <a:t>How old is </a:t>
            </a:r>
            <a:r>
              <a:rPr lang="en-US" sz="2800" b="1" i="1" dirty="0">
                <a:latin typeface="Georgia" panose="02040502050405020303" pitchFamily="18" charset="0"/>
              </a:rPr>
              <a:t>The Ramayana</a:t>
            </a:r>
            <a:r>
              <a:rPr lang="en-US" sz="2800" b="1" dirty="0">
                <a:latin typeface="Georgia" panose="02040502050405020303" pitchFamily="18" charset="0"/>
              </a:rPr>
              <a:t>?!</a:t>
            </a:r>
          </a:p>
          <a:p>
            <a:pPr lvl="1"/>
            <a:r>
              <a:rPr lang="en-US" sz="2000" b="1" dirty="0">
                <a:latin typeface="Georgia" panose="02040502050405020303" pitchFamily="18" charset="0"/>
              </a:rPr>
              <a:t>It was written down in ~400 BCE and was </a:t>
            </a:r>
            <a:r>
              <a:rPr lang="en-US" sz="2000" b="1" i="1" dirty="0">
                <a:latin typeface="Georgia" panose="02040502050405020303" pitchFamily="18" charset="0"/>
              </a:rPr>
              <a:t>at least </a:t>
            </a:r>
            <a:r>
              <a:rPr lang="en-US" sz="2000" b="1" dirty="0">
                <a:latin typeface="Georgia" panose="02040502050405020303" pitchFamily="18" charset="0"/>
              </a:rPr>
              <a:t>300 years old by then!</a:t>
            </a:r>
          </a:p>
          <a:p>
            <a:pPr lvl="1"/>
            <a:endParaRPr lang="en-US" sz="2000" b="1" dirty="0">
              <a:latin typeface="Georgia" panose="02040502050405020303" pitchFamily="18" charset="0"/>
            </a:endParaRPr>
          </a:p>
          <a:p>
            <a:pPr marL="457200" lvl="1" indent="0" algn="ctr">
              <a:buNone/>
            </a:pPr>
            <a:r>
              <a:rPr lang="en-US" sz="2000" b="1" u="sng" dirty="0">
                <a:latin typeface="Georgia" panose="02040502050405020303" pitchFamily="18" charset="0"/>
              </a:rPr>
              <a:t>Historical Context</a:t>
            </a:r>
            <a:r>
              <a:rPr lang="en-US" sz="2000" b="1" dirty="0">
                <a:latin typeface="Georgia" panose="02040502050405020303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latin typeface="Georgia" panose="02040502050405020303" pitchFamily="18" charset="0"/>
              </a:rPr>
              <a:t>100 BCE: Jesus’ grandmother was born (Middle East)</a:t>
            </a:r>
          </a:p>
          <a:p>
            <a:pPr marL="457200" lvl="1" indent="0">
              <a:buNone/>
            </a:pPr>
            <a:r>
              <a:rPr lang="en-US" sz="2000" b="1" dirty="0">
                <a:latin typeface="Georgia" panose="02040502050405020303" pitchFamily="18" charset="0"/>
              </a:rPr>
              <a:t>		Julius Caesar was born</a:t>
            </a:r>
          </a:p>
          <a:p>
            <a:pPr marL="457200" lvl="1" indent="0">
              <a:buNone/>
            </a:pPr>
            <a:r>
              <a:rPr lang="en-US" sz="2000" b="1" dirty="0">
                <a:latin typeface="Georgia" panose="02040502050405020303" pitchFamily="18" charset="0"/>
              </a:rPr>
              <a:t>400 BCE: First “huts” appear in the location of present day London</a:t>
            </a:r>
          </a:p>
          <a:p>
            <a:pPr marL="457200" lvl="1" indent="0">
              <a:buNone/>
            </a:pPr>
            <a:r>
              <a:rPr lang="en-US" sz="2000" b="1" dirty="0">
                <a:latin typeface="Georgia" panose="02040502050405020303" pitchFamily="18" charset="0"/>
              </a:rPr>
              <a:t>710 BCE: first known lock and key (Assyria)</a:t>
            </a:r>
          </a:p>
          <a:p>
            <a:pPr marL="457200" lvl="1" indent="0">
              <a:buNone/>
            </a:pPr>
            <a:r>
              <a:rPr lang="en-US" sz="2000" b="1" dirty="0">
                <a:latin typeface="Georgia" panose="02040502050405020303" pitchFamily="18" charset="0"/>
              </a:rPr>
              <a:t>776 BCE: first athletic events in Olympus (Greece)</a:t>
            </a:r>
          </a:p>
          <a:p>
            <a:pPr marL="457200" lvl="1" indent="0">
              <a:buNone/>
            </a:pPr>
            <a:r>
              <a:rPr lang="en-US" sz="2000" b="1" dirty="0">
                <a:latin typeface="Georgia" panose="02040502050405020303" pitchFamily="18" charset="0"/>
              </a:rPr>
              <a:t>1650 BCE: the last herd of Woolly Mammoths die</a:t>
            </a:r>
          </a:p>
          <a:p>
            <a:pPr marL="457200" lvl="1" indent="0">
              <a:buNone/>
            </a:pPr>
            <a:r>
              <a:rPr lang="en-US" sz="2000" b="1" dirty="0">
                <a:latin typeface="Georgia" panose="02040502050405020303" pitchFamily="18" charset="0"/>
              </a:rPr>
              <a:t>2560 BCE: Pyramid of Giza completed</a:t>
            </a:r>
          </a:p>
        </p:txBody>
      </p:sp>
    </p:spTree>
    <p:extLst>
      <p:ext uri="{BB962C8B-B14F-4D97-AF65-F5344CB8AC3E}">
        <p14:creationId xmlns:p14="http://schemas.microsoft.com/office/powerpoint/2010/main" val="150346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599" y="304830"/>
            <a:ext cx="5386917" cy="639762"/>
          </a:xfrm>
          <a:solidFill>
            <a:schemeClr val="bg1"/>
          </a:solidFill>
        </p:spPr>
        <p:txBody>
          <a:bodyPr anchor="ctr">
            <a:noAutofit/>
          </a:bodyPr>
          <a:lstStyle/>
          <a:p>
            <a:pPr algn="ctr"/>
            <a:r>
              <a:rPr lang="en-US" sz="2800" dirty="0">
                <a:latin typeface="Georgia" panose="02040502050405020303" pitchFamily="18" charset="0"/>
              </a:rPr>
              <a:t>Good Guys (#</a:t>
            </a:r>
            <a:r>
              <a:rPr lang="en-US" sz="2800" dirty="0" err="1">
                <a:latin typeface="Georgia" panose="02040502050405020303" pitchFamily="18" charset="0"/>
              </a:rPr>
              <a:t>TeamRama</a:t>
            </a:r>
            <a:r>
              <a:rPr lang="en-US" sz="2800" dirty="0">
                <a:latin typeface="Georgia" panose="02040502050405020303" pitchFamily="18" charset="0"/>
              </a:rPr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9600" y="1205345"/>
            <a:ext cx="5386917" cy="40815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Rama</a:t>
            </a:r>
          </a:p>
          <a:p>
            <a:r>
              <a:rPr lang="en-US" b="1" dirty="0">
                <a:latin typeface="Georgia" panose="02040502050405020303" pitchFamily="18" charset="0"/>
              </a:rPr>
              <a:t>Lakshmana:</a:t>
            </a:r>
            <a:r>
              <a:rPr lang="en-US" dirty="0">
                <a:latin typeface="Georgia" panose="02040502050405020303" pitchFamily="18" charset="0"/>
              </a:rPr>
              <a:t> Rama’s loyal brother</a:t>
            </a:r>
            <a:endParaRPr lang="en-US" b="1" dirty="0">
              <a:latin typeface="Georgia" panose="02040502050405020303" pitchFamily="18" charset="0"/>
            </a:endParaRPr>
          </a:p>
          <a:p>
            <a:r>
              <a:rPr lang="en-US" b="1" dirty="0">
                <a:latin typeface="Georgia" panose="02040502050405020303" pitchFamily="18" charset="0"/>
              </a:rPr>
              <a:t>Monkey Warriors:</a:t>
            </a:r>
          </a:p>
          <a:p>
            <a:pPr lvl="1"/>
            <a:r>
              <a:rPr lang="en-US" b="1" dirty="0">
                <a:latin typeface="Georgia" panose="02040502050405020303" pitchFamily="18" charset="0"/>
              </a:rPr>
              <a:t>Hanuman</a:t>
            </a:r>
          </a:p>
          <a:p>
            <a:r>
              <a:rPr lang="en-US" b="1" dirty="0" err="1">
                <a:latin typeface="Georgia" panose="02040502050405020303" pitchFamily="18" charset="0"/>
              </a:rPr>
              <a:t>Matali</a:t>
            </a:r>
            <a:r>
              <a:rPr lang="en-US" b="1" dirty="0">
                <a:latin typeface="Georgia" panose="02040502050405020303" pitchFamily="18" charset="0"/>
              </a:rPr>
              <a:t>: </a:t>
            </a:r>
            <a:r>
              <a:rPr lang="en-US" dirty="0">
                <a:latin typeface="Georgia" panose="02040502050405020303" pitchFamily="18" charset="0"/>
              </a:rPr>
              <a:t>the god </a:t>
            </a:r>
            <a:r>
              <a:rPr lang="en-US" dirty="0" err="1">
                <a:latin typeface="Georgia" panose="02040502050405020303" pitchFamily="18" charset="0"/>
              </a:rPr>
              <a:t>Indra’s</a:t>
            </a:r>
            <a:r>
              <a:rPr lang="en-US" dirty="0">
                <a:latin typeface="Georgia" panose="02040502050405020303" pitchFamily="18" charset="0"/>
              </a:rPr>
              <a:t> chariot driver</a:t>
            </a:r>
          </a:p>
          <a:p>
            <a:r>
              <a:rPr lang="en-US" b="1" dirty="0" err="1">
                <a:latin typeface="Georgia" panose="02040502050405020303" pitchFamily="18" charset="0"/>
              </a:rPr>
              <a:t>Vibishana</a:t>
            </a:r>
            <a:r>
              <a:rPr lang="en-US" dirty="0">
                <a:latin typeface="Georgia" panose="02040502050405020303" pitchFamily="18" charset="0"/>
              </a:rPr>
              <a:t>: </a:t>
            </a:r>
            <a:r>
              <a:rPr lang="en-US" dirty="0" err="1">
                <a:latin typeface="Georgia" panose="02040502050405020303" pitchFamily="18" charset="0"/>
              </a:rPr>
              <a:t>Ravana’s</a:t>
            </a:r>
            <a:r>
              <a:rPr lang="en-US" dirty="0">
                <a:latin typeface="Georgia" panose="02040502050405020303" pitchFamily="18" charset="0"/>
              </a:rPr>
              <a:t> brother on Rama’s side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93367" y="304830"/>
            <a:ext cx="5389033" cy="639762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algn="ctr"/>
            <a:r>
              <a:rPr lang="en-US" sz="2800" dirty="0">
                <a:latin typeface="Georgia" panose="02040502050405020303" pitchFamily="18" charset="0"/>
              </a:rPr>
              <a:t>Bad Guys (#</a:t>
            </a:r>
            <a:r>
              <a:rPr lang="en-US" sz="2800" dirty="0" err="1">
                <a:latin typeface="Georgia" panose="02040502050405020303" pitchFamily="18" charset="0"/>
              </a:rPr>
              <a:t>TeamRavana</a:t>
            </a:r>
            <a:r>
              <a:rPr lang="en-US" sz="2800" dirty="0">
                <a:latin typeface="Georgia" panose="02040502050405020303" pitchFamily="18" charset="0"/>
              </a:rPr>
              <a:t>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93368" y="1205345"/>
            <a:ext cx="5389033" cy="5486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err="1">
                <a:latin typeface="Georgia" panose="02040502050405020303" pitchFamily="18" charset="0"/>
              </a:rPr>
              <a:t>Ravana</a:t>
            </a:r>
            <a:endParaRPr lang="en-US" b="1" dirty="0">
              <a:latin typeface="Georgia" panose="02040502050405020303" pitchFamily="18" charset="0"/>
            </a:endParaRPr>
          </a:p>
          <a:p>
            <a:pPr lvl="1"/>
            <a:r>
              <a:rPr lang="en-US" sz="2400" dirty="0">
                <a:latin typeface="Georgia" panose="02040502050405020303" pitchFamily="18" charset="0"/>
              </a:rPr>
              <a:t>Wife</a:t>
            </a:r>
            <a:r>
              <a:rPr lang="en-US" sz="2400" b="1" dirty="0">
                <a:latin typeface="Georgia" panose="02040502050405020303" pitchFamily="18" charset="0"/>
              </a:rPr>
              <a:t>: </a:t>
            </a:r>
            <a:r>
              <a:rPr lang="en-US" sz="2400" b="1" dirty="0" err="1">
                <a:latin typeface="Georgia" panose="02040502050405020303" pitchFamily="18" charset="0"/>
              </a:rPr>
              <a:t>Mandodari</a:t>
            </a:r>
            <a:endParaRPr lang="en-US" sz="2400" dirty="0">
              <a:latin typeface="Georgia" panose="02040502050405020303" pitchFamily="18" charset="0"/>
            </a:endParaRPr>
          </a:p>
          <a:p>
            <a:pPr lvl="1"/>
            <a:r>
              <a:rPr lang="en-US" sz="2400" dirty="0">
                <a:latin typeface="Georgia" panose="02040502050405020303" pitchFamily="18" charset="0"/>
              </a:rPr>
              <a:t>Brother: </a:t>
            </a:r>
            <a:r>
              <a:rPr lang="en-US" sz="2400" b="1" dirty="0" err="1">
                <a:latin typeface="Georgia" panose="02040502050405020303" pitchFamily="18" charset="0"/>
              </a:rPr>
              <a:t>Kumbakarna</a:t>
            </a:r>
            <a:endParaRPr lang="en-US" sz="2400" b="1" dirty="0">
              <a:latin typeface="Georgia" panose="02040502050405020303" pitchFamily="18" charset="0"/>
            </a:endParaRPr>
          </a:p>
          <a:p>
            <a:pPr lvl="1"/>
            <a:r>
              <a:rPr lang="en-US" sz="2400" dirty="0">
                <a:latin typeface="Georgia" panose="02040502050405020303" pitchFamily="18" charset="0"/>
              </a:rPr>
              <a:t>Son: </a:t>
            </a:r>
            <a:r>
              <a:rPr lang="en-US" sz="2400" b="1" dirty="0" err="1">
                <a:latin typeface="Georgia" panose="02040502050405020303" pitchFamily="18" charset="0"/>
              </a:rPr>
              <a:t>Indrajit</a:t>
            </a:r>
            <a:endParaRPr lang="en-US" sz="2400" b="1" dirty="0">
              <a:latin typeface="Georgia" panose="02040502050405020303" pitchFamily="18" charset="0"/>
            </a:endParaRPr>
          </a:p>
          <a:p>
            <a:r>
              <a:rPr lang="en-US" b="1" dirty="0">
                <a:latin typeface="Georgia" panose="02040502050405020303" pitchFamily="18" charset="0"/>
              </a:rPr>
              <a:t>Rakshasas</a:t>
            </a:r>
            <a:r>
              <a:rPr lang="en-US" dirty="0">
                <a:latin typeface="Georgia" panose="02040502050405020303" pitchFamily="18" charset="0"/>
              </a:rPr>
              <a:t>: demons</a:t>
            </a:r>
          </a:p>
          <a:p>
            <a:r>
              <a:rPr lang="en-US" b="1" dirty="0" err="1">
                <a:latin typeface="Georgia" panose="02040502050405020303" pitchFamily="18" charset="0"/>
              </a:rPr>
              <a:t>Mahodara</a:t>
            </a:r>
            <a:r>
              <a:rPr lang="en-US" dirty="0">
                <a:latin typeface="Georgia" panose="02040502050405020303" pitchFamily="18" charset="0"/>
              </a:rPr>
              <a:t>: giant who gets killed by Rama</a:t>
            </a: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609599" y="5478087"/>
            <a:ext cx="5386917" cy="121365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Gods: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522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4739" y="304800"/>
            <a:ext cx="7200900" cy="828541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Freestyle Script" panose="030804020302050B0404" pitchFamily="66" charset="0"/>
              </a:rPr>
              <a:t>THE RAMAYANA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1" y="1423852"/>
            <a:ext cx="10319656" cy="518595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>
                <a:latin typeface="Georgia" panose="02040502050405020303" pitchFamily="18" charset="0"/>
              </a:rPr>
              <a:t>Some Characters</a:t>
            </a:r>
            <a:r>
              <a:rPr lang="en-US" sz="2400" b="1" dirty="0">
                <a:latin typeface="Georgia" panose="02040502050405020303" pitchFamily="18" charset="0"/>
              </a:rPr>
              <a:t>: </a:t>
            </a:r>
            <a:r>
              <a:rPr lang="en-US" sz="2400" dirty="0">
                <a:latin typeface="Georgia" panose="02040502050405020303" pitchFamily="18" charset="0"/>
              </a:rPr>
              <a:t>Fill out some additional details about who these characters are from the YouTube video on Smith’s website.</a:t>
            </a:r>
          </a:p>
          <a:p>
            <a:r>
              <a:rPr lang="en-US" sz="2400" b="1" dirty="0">
                <a:latin typeface="Georgia" panose="02040502050405020303" pitchFamily="18" charset="0"/>
              </a:rPr>
              <a:t>Lakshmana</a:t>
            </a:r>
          </a:p>
          <a:p>
            <a:r>
              <a:rPr lang="en-US" sz="2400" b="1" dirty="0">
                <a:latin typeface="Georgia" panose="02040502050405020303" pitchFamily="18" charset="0"/>
              </a:rPr>
              <a:t>Hanuman</a:t>
            </a:r>
          </a:p>
          <a:p>
            <a:r>
              <a:rPr lang="en-US" sz="2400" b="1" dirty="0">
                <a:latin typeface="Georgia" panose="02040502050405020303" pitchFamily="18" charset="0"/>
              </a:rPr>
              <a:t>King </a:t>
            </a:r>
            <a:r>
              <a:rPr lang="en-US" sz="2400" b="1" dirty="0" err="1">
                <a:latin typeface="Georgia" panose="02040502050405020303" pitchFamily="18" charset="0"/>
              </a:rPr>
              <a:t>Sugriv</a:t>
            </a:r>
            <a:r>
              <a:rPr lang="en-US" sz="2400" b="1" dirty="0">
                <a:latin typeface="Georgia" panose="02040502050405020303" pitchFamily="18" charset="0"/>
              </a:rPr>
              <a:t> </a:t>
            </a:r>
          </a:p>
          <a:p>
            <a:r>
              <a:rPr lang="en-US" sz="2400" b="1" dirty="0">
                <a:latin typeface="Georgia" panose="02040502050405020303" pitchFamily="18" charset="0"/>
              </a:rPr>
              <a:t>Rakshasas</a:t>
            </a:r>
          </a:p>
          <a:p>
            <a:r>
              <a:rPr lang="en-US" sz="2400" b="1" dirty="0" err="1">
                <a:latin typeface="Georgia" panose="02040502050405020303" pitchFamily="18" charset="0"/>
              </a:rPr>
              <a:t>Mahodara</a:t>
            </a:r>
            <a:endParaRPr lang="en-US" sz="2000" b="1" dirty="0">
              <a:latin typeface="Georgia" panose="02040502050405020303" pitchFamily="18" charset="0"/>
            </a:endParaRPr>
          </a:p>
          <a:p>
            <a:r>
              <a:rPr lang="en-US" sz="2400" b="1" dirty="0" err="1">
                <a:latin typeface="Georgia" panose="02040502050405020303" pitchFamily="18" charset="0"/>
              </a:rPr>
              <a:t>Ravana</a:t>
            </a:r>
            <a:endParaRPr lang="en-US" sz="2400" b="1" dirty="0">
              <a:latin typeface="Georgia" panose="02040502050405020303" pitchFamily="18" charset="0"/>
            </a:endParaRPr>
          </a:p>
          <a:p>
            <a:r>
              <a:rPr lang="en-US" sz="2400" b="1" u="sng" dirty="0">
                <a:latin typeface="Georgia" panose="02040502050405020303" pitchFamily="18" charset="0"/>
              </a:rPr>
              <a:t>Rama</a:t>
            </a:r>
            <a:r>
              <a:rPr lang="en-US" sz="2400" b="1" dirty="0">
                <a:latin typeface="Georgia" panose="02040502050405020303" pitchFamily="18" charset="0"/>
              </a:rPr>
              <a:t> (</a:t>
            </a:r>
            <a:r>
              <a:rPr lang="en-US" sz="2400" b="1" dirty="0" err="1">
                <a:latin typeface="Georgia" panose="02040502050405020303" pitchFamily="18" charset="0"/>
              </a:rPr>
              <a:t>राम</a:t>
            </a:r>
            <a:r>
              <a:rPr lang="en-US" sz="2400" b="1" dirty="0">
                <a:latin typeface="Georgia" panose="02040502050405020303" pitchFamily="18" charset="0"/>
              </a:rPr>
              <a:t>): the </a:t>
            </a:r>
            <a:r>
              <a:rPr lang="en-US" sz="2400" b="1" dirty="0">
                <a:solidFill>
                  <a:schemeClr val="accent6"/>
                </a:solidFill>
                <a:latin typeface="Georgia" panose="02040502050405020303" pitchFamily="18" charset="0"/>
              </a:rPr>
              <a:t>epic hero</a:t>
            </a:r>
            <a:r>
              <a:rPr lang="en-US" sz="2400" b="1" dirty="0">
                <a:latin typeface="Georgia" panose="02040502050405020303" pitchFamily="18" charset="0"/>
              </a:rPr>
              <a:t>.  </a:t>
            </a:r>
          </a:p>
          <a:p>
            <a:pPr lvl="1"/>
            <a:r>
              <a:rPr lang="en-US" sz="1800" b="1" dirty="0">
                <a:latin typeface="Georgia" panose="02040502050405020303" pitchFamily="18" charset="0"/>
              </a:rPr>
              <a:t>Rama is the “Seventh Avatar (reincarnation on earth) of Vishnu” (one of the supreme Hindu gods). He isn’t entirely a god though. </a:t>
            </a:r>
          </a:p>
          <a:p>
            <a:pPr lvl="1"/>
            <a:r>
              <a:rPr lang="en-US" sz="1800" b="1" dirty="0">
                <a:latin typeface="Georgia" panose="02040502050405020303" pitchFamily="18" charset="0"/>
              </a:rPr>
              <a:t>He’s </a:t>
            </a:r>
            <a:r>
              <a:rPr lang="en-US" sz="1800" b="1" dirty="0">
                <a:solidFill>
                  <a:srgbClr val="0070C0"/>
                </a:solidFill>
                <a:latin typeface="Georgia" panose="02040502050405020303" pitchFamily="18" charset="0"/>
              </a:rPr>
              <a:t>blue</a:t>
            </a:r>
            <a:r>
              <a:rPr lang="en-US" sz="1800" b="1" dirty="0">
                <a:latin typeface="Georgia" panose="02040502050405020303" pitchFamily="18" charset="0"/>
              </a:rPr>
              <a:t>, brave, good at archery, and honorable.</a:t>
            </a:r>
          </a:p>
          <a:p>
            <a:pPr lvl="1"/>
            <a:r>
              <a:rPr lang="en-US" sz="1800" b="1" dirty="0">
                <a:latin typeface="Georgia" panose="02040502050405020303" pitchFamily="18" charset="0"/>
              </a:rPr>
              <a:t>Shows up in Buddhism as well as Hinduism.</a:t>
            </a:r>
          </a:p>
          <a:p>
            <a:pPr marL="0" indent="0">
              <a:buNone/>
            </a:pPr>
            <a:endParaRPr lang="en-US" sz="2400" b="1" dirty="0">
              <a:latin typeface="Georgia" panose="02040502050405020303" pitchFamily="18" charset="0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7430" y="2181327"/>
            <a:ext cx="5564004" cy="3120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42363" y="2151510"/>
            <a:ext cx="2527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Rama’s Family</a:t>
            </a:r>
          </a:p>
        </p:txBody>
      </p:sp>
    </p:spTree>
    <p:extLst>
      <p:ext uri="{BB962C8B-B14F-4D97-AF65-F5344CB8AC3E}">
        <p14:creationId xmlns:p14="http://schemas.microsoft.com/office/powerpoint/2010/main" val="427195415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D16E3F30-7EEF-4970-B18D-83991CF31BD9}" vid="{1632CF3D-9091-4D26-BDA6-467F6059AF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308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Freestyle Script</vt:lpstr>
      <vt:lpstr>Georgia</vt:lpstr>
      <vt:lpstr>Theme10</vt:lpstr>
      <vt:lpstr>THE RAMAYANA (130-140) </vt:lpstr>
      <vt:lpstr>THE RAMAYANA (130-140) </vt:lpstr>
      <vt:lpstr>PowerPoint Presentation</vt:lpstr>
      <vt:lpstr>THE RAMAYANA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RAMAYANA (130-140) </dc:title>
  <dc:creator>kyle.p.smith@email.wsu.edu</dc:creator>
  <cp:lastModifiedBy>kyle.p.smith@email.wsu.edu</cp:lastModifiedBy>
  <cp:revision>2</cp:revision>
  <dcterms:created xsi:type="dcterms:W3CDTF">2020-05-11T03:03:06Z</dcterms:created>
  <dcterms:modified xsi:type="dcterms:W3CDTF">2020-05-11T03:12:34Z</dcterms:modified>
</cp:coreProperties>
</file>