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handoutMasterIdLst>
    <p:handoutMasterId r:id="rId31"/>
  </p:handoutMasterIdLst>
  <p:sldIdLst>
    <p:sldId id="263" r:id="rId3"/>
    <p:sldId id="270" r:id="rId4"/>
    <p:sldId id="258" r:id="rId5"/>
    <p:sldId id="260" r:id="rId6"/>
    <p:sldId id="289" r:id="rId7"/>
    <p:sldId id="271" r:id="rId8"/>
    <p:sldId id="286" r:id="rId9"/>
    <p:sldId id="285" r:id="rId10"/>
    <p:sldId id="277" r:id="rId11"/>
    <p:sldId id="279" r:id="rId12"/>
    <p:sldId id="280" r:id="rId13"/>
    <p:sldId id="282" r:id="rId14"/>
    <p:sldId id="288" r:id="rId15"/>
    <p:sldId id="269" r:id="rId16"/>
    <p:sldId id="264" r:id="rId17"/>
    <p:sldId id="272" r:id="rId18"/>
    <p:sldId id="265" r:id="rId19"/>
    <p:sldId id="287" r:id="rId20"/>
    <p:sldId id="281" r:id="rId21"/>
    <p:sldId id="276" r:id="rId22"/>
    <p:sldId id="261" r:id="rId23"/>
    <p:sldId id="267" r:id="rId24"/>
    <p:sldId id="273" r:id="rId25"/>
    <p:sldId id="284" r:id="rId26"/>
    <p:sldId id="262" r:id="rId27"/>
    <p:sldId id="275" r:id="rId28"/>
    <p:sldId id="278" r:id="rId29"/>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A1442347-8EE5-4C0A-AC3B-B45B11A5F889}" type="datetimeFigureOut">
              <a:rPr lang="en-US" smtClean="0"/>
              <a:t>5/4/2020</a:t>
            </a:fld>
            <a:endParaRPr lang="en-US"/>
          </a:p>
        </p:txBody>
      </p:sp>
      <p:sp>
        <p:nvSpPr>
          <p:cNvPr id="4" name="Footer Placeholder 3"/>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285194B3-1F90-4BC3-B6B2-84279C13BA51}" type="slidenum">
              <a:rPr lang="en-US" smtClean="0"/>
              <a:t>‹#›</a:t>
            </a:fld>
            <a:endParaRPr lang="en-US"/>
          </a:p>
        </p:txBody>
      </p:sp>
    </p:spTree>
    <p:extLst>
      <p:ext uri="{BB962C8B-B14F-4D97-AF65-F5344CB8AC3E}">
        <p14:creationId xmlns:p14="http://schemas.microsoft.com/office/powerpoint/2010/main" val="22070895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channel name="T" type="integer" max="2.14748E9" units="dev"/>
        </inkml:traceFormat>
        <inkml:channelProperties>
          <inkml:channelProperty channel="X" name="resolution" value="28.31858" units="1/cm"/>
          <inkml:channelProperty channel="Y" name="resolution" value="28.36565" units="1/cm"/>
          <inkml:channelProperty channel="T" name="resolution" value="1" units="1/dev"/>
        </inkml:channelProperties>
      </inkml:inkSource>
      <inkml:timestamp xml:id="ts0" timeString="2019-12-18T17:43:57.8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6059 11218 0,'26'0'125,"-26"0"-125,27 0 15,-1 0-15,1 0 16,26 0-16,-53 0 16,26 0-16,54 0 15,-28 0-15,1 0 16,0 0-16,0 0 15,0 0-15,0 0 16,-26 0-16,-1 0 16,27 0-16,-27 0 15,1 0-15,52 0 16,-52 0-16,26 0 15,-1 0-15,1 0 16,27 0-16,-27 0 16,-27 0-16,1 0 15,26 0-15,-27 0 16,27 0-16,0 0 15,0 0-15,-27 0 16,27 0 0,0 0-16,26 0 15,-26 0-15,0 0 16,27 0-16,-27 0 15,-1 0-15,28 0 16,-27 0-16,0 0 16,0 0-16,26 0 15,0 0-15,-26 0 16,0 0-16,-26 0 15,52 0-15,-26 26 16,53-26-16,-27 0 16,27 0-16,0 0 15,53 0-15,-54 0 16,28 0-16,-54 0 15,53 0-15,-79 0 16,-26 27-16,26-27 16,26 0-16,-26 0 15,0 0-15,26 0 16,27 0-16,0 0 15,-27 0-15,1 0 16,-27 0 0,-1 26-16,1-26 15,-26 0-15,26 0 16,0 0-16,0 0 15,-1 0-15,28 27 16,26-27-16,-27 0 16,-26 0-16,-27 0 15,27 0-15,0 0 16,0 0-16,0 0 15,0 0-15,0 0 16,26 0-16,-26 0 16,53 0-16,-27 0 15,1 0-15,-54 0 16,54 0-16,-27 0 15,-27 0-15,0 0 16,1 0-16,-1 0 16,54 0-16,-1 0 15,27 0-15,26 0 16,-26 0-16,0 0 15,-27 0-15,1 0 16,-27 0 0,0 0-16,-27 0 15,0 0-15,1 0 16,-1 0-16,27 0 15,0 0-15,0 0 16,26 0-16,-26 0 16,0 0-16,0 0 15,27 0-15,-1 0 16,0 0-16,1 0 15,-1 0-15,0 0 16,1 0-16,52 0 16,0 26-16,-26-26 15,0 0-15,-27 0 16,1 0-16,-1 0 15,1 0-15,-1 0 16,0 0-16,1 0 16,-1 0-16,-26 0 15,0 0-15,-27 0 16,27 0-16,-26 0 15,-1 0-15,27 0 16,0 0 0,0 0-16,-27 0 15,27 0-15,-26 0 16,26 0-16,-27 0 15,27 0-15,-26 0 16,-1 0-16,0 0 16,27 0-16,-26 0 15,-1 0-15,27 0 16,-26 0-16,-1 0 15,1 0-15,-1 0 16,27 0-16,-27 0 16,27 0-16,0 0 15,-26 0-15,-1 0 16,1 0-16,52 0 15,-53 0-15,1 0 16,26 0-16,-27 0 16,27 0-16,-26 0 15,52 0-15,-52 0 16,-1 0-16,27 0 15,-27 0-15,1 0 16,26 0 0,0 0-16,26 0 15,-26 0-15,26 0 16,1 0-16,-27 0 15,26 0-15,-26 0 16,-27 0-16,1 0 16,26 0-16,0 0 15,0 0-15,-27 0 16,53 0-16,-26 0 15,27 0-15,-27 0 16,0 0-16,-27 0 16,27 0-16,-27 0 15,1 0-15,26 0 16,0 0-16,-27 0 15,27 0-15,0 0 16,-27 0-16,27 0 16,-26 0-16,26 0 15,0 0-15,-27 0 16,27 0-16,26 0 15,-26 0-15,27 0 16,-27 0 0,-1 0-16,28 0 15,-1 0-15,1 0 16,-27 0-16,-1 0 15,1 0-15,0 0 16,27 0-16,-27 0 16,-1 0-16,1 0 15,0 0-15,-26 0 16,-27 0-16,53 0 15,-53 0-15,26 0 16,-26 0 0,27 0-16,-1 0 15,-26 0-15,27 0 16,-27 0-16,26 0 15,0 0-15,1 0 16,-27 0-16,26 0 16,1 0-16,-1 0 15,1 0-15,-1 0 16,27 0-16,-26 0 15,25 0-15,28 0 16,-27 0 0,26 0-16,1 0 15,-1 0-15,0 0 16,-26 0-16,0 0 15,26 0-15,1 0 16,-27 0-16,26 0 16,53 0-16,-52 0 15,26 0-15,-1 0 16,1 0-16,-53 27 15,53-27-15,26 0 16,-52 0-16,-27 0 16,0 0-16,26 0 15,0 0-15,-26 0 16,27 0-16,-1 0 15,0 0-15,-26 0 16,27 0-16,25 0 16,-52 0-16,53 0 15,-26 0-15,-1 0 16,27 0-16,0 26 15,-27-26-15,0 0 16,1 0 0,-1 0-16,-26 0 15,53 0-15,0 0 16,26 0-16,0 0 15,27 27-15,-53-27 16,0 0-16,-27 0 16,-26 0-16,0 0 15,26 0-15,-52 0 16,52 0-16,-52 0 15,26 0-15,-1 0 16,1 26-16,27-26 16,-27 0-16,0 0 15,-1 0-15,1 0 16,27 0-16,26 0 15,-27 0-15,-26 0 16,0 0-16,26 0 16,-26 0-16,26 0 15,1 0-15,26 0 16,-53-26-16,0 26 15,-1 0-15,-25 0 16,79 0 0,-80 0-16,1 0 15,26 0-15,-1 0 16,-25 0-16,26 0 15,0 0-15,0 0 16,0 0-16,0 0 16,-1 0-16,1 0 15,27 0-15,-1 0 16,-52 0-16,25 0 15,1 0-15,27 0 16,-27 0-16,0 0 16,26 0-16,-26 0 15,0 0-15,26 0 16,1 0-16,-1 0 15,-26 0-15,0 0 16,0 0-16,26 0 16,-26 0-16,0 0 15,0 0-15,-27 0 16,54 0-16,-54 0 15,-26 0-15,53 0 16,-27 0 0,27 0-16,0 0 15,27 0-15,-1 0 16,0 0-16,27 0 15,-26 0-15,-1 0 16,-26 0-16,0 0 16,0 0-16,-27 0 15,1 0-15,26 0 16,0 0-16,26 0 15,-26 0-15,0 0 16,0 0-16,0 0 16,-1 0-16,-52 0 15,53 0-15,-26 0 16,26 0-16,-27 0 15,1 0-15,26 0 16,0 0-16,-1 0 16,-25 0-16,26 0 15,0 0-15,-27 0 16,-26 0-16,53 0 15,-26 0 1,-1 0 0,-26 0-16,26 0 15,-26 0-15,27 0 16,-27 0-16,26 0 15,1 0-15,-1 0 16,1 0-16,-1 0 16,1 0-16,-1 0 15,-26 0-15,27 0 16,-27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39" y="0"/>
            <a:ext cx="4002299" cy="348711"/>
          </a:xfrm>
          <a:prstGeom prst="rect">
            <a:avLst/>
          </a:prstGeom>
        </p:spPr>
        <p:txBody>
          <a:bodyPr vert="horz" lIns="92492" tIns="46246" rIns="92492" bIns="46246" rtlCol="0"/>
          <a:lstStyle>
            <a:lvl1pPr algn="r">
              <a:defRPr sz="1200"/>
            </a:lvl1pPr>
          </a:lstStyle>
          <a:p>
            <a:fld id="{711F652A-0EA1-429B-98F0-70E88C3F06BF}" type="datetimeFigureOut">
              <a:rPr lang="en-US" smtClean="0"/>
              <a:t>5/4/2020</a:t>
            </a:fld>
            <a:endParaRPr lang="en-US"/>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3"/>
            <a:ext cx="7388860" cy="2736593"/>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01365"/>
            <a:ext cx="4002299" cy="348710"/>
          </a:xfrm>
          <a:prstGeom prst="rect">
            <a:avLst/>
          </a:prstGeom>
        </p:spPr>
        <p:txBody>
          <a:bodyPr vert="horz" lIns="92492" tIns="46246" rIns="92492" bIns="46246" rtlCol="0" anchor="b"/>
          <a:lstStyle>
            <a:lvl1pPr algn="r">
              <a:defRPr sz="1200"/>
            </a:lvl1pPr>
          </a:lstStyle>
          <a:p>
            <a:fld id="{6B2DEFE4-4513-4D2F-A88E-BE6CFD38BBF5}" type="slidenum">
              <a:rPr lang="en-US" smtClean="0"/>
              <a:t>‹#›</a:t>
            </a:fld>
            <a:endParaRPr lang="en-US"/>
          </a:p>
        </p:txBody>
      </p:sp>
    </p:spTree>
    <p:extLst>
      <p:ext uri="{BB962C8B-B14F-4D97-AF65-F5344CB8AC3E}">
        <p14:creationId xmlns:p14="http://schemas.microsoft.com/office/powerpoint/2010/main" val="461499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6248BED-841B-4816-A64A-24DBFA6B7EF7}" type="slidenum">
              <a:rPr lang="en-US" smtClean="0"/>
              <a:pPr/>
              <a:t>16</a:t>
            </a:fld>
            <a:endParaRPr lang="en-US"/>
          </a:p>
        </p:txBody>
      </p:sp>
    </p:spTree>
    <p:extLst>
      <p:ext uri="{BB962C8B-B14F-4D97-AF65-F5344CB8AC3E}">
        <p14:creationId xmlns:p14="http://schemas.microsoft.com/office/powerpoint/2010/main" val="83228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44788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E056B7-329B-4E98-A7DE-1095F29C9987}" type="datetime1">
              <a:rPr lang="en-US" smtClean="0"/>
              <a:t>5/4/2020</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2811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6B30EAD2-84F0-424D-85FA-C85CE5D7B84D}" type="datetime1">
              <a:rPr lang="en-US" smtClean="0"/>
              <a:t>5/4/2020</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63255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8A87A34-81AB-432B-8DAE-1953F412C126}" type="datetimeFigureOut">
              <a:rPr lang="en-US" smtClean="0"/>
              <a:t>5/4/2020</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22F896-40B5-4ADD-8801-0D06FADFA095}"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11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1276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019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082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5208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3167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1562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445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7272A335-28DE-461F-86D4-4A540BEA59B0}" type="datetime1">
              <a:rPr lang="en-US" smtClean="0"/>
              <a:t>5/4/2020</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27830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9671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7537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7542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baseline="0">
                <a:solidFill>
                  <a:schemeClr val="bg1">
                    <a:lumMod val="7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EA5CF9C1-51F7-4E92-A279-1FFCE980DDD9}" type="datetime1">
              <a:rPr lang="en-US" smtClean="0"/>
              <a:t>5/4/2020</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4452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DC1A038D-FDC8-4BB1-AD53-DEF36236CCF5}" type="datetime1">
              <a:rPr lang="en-US" smtClean="0"/>
              <a:t>5/4/2020</a:t>
            </a:fld>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96462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E13729E3-7C8F-407D-B4C1-8AD873D40758}" type="datetime1">
              <a:rPr lang="en-US" smtClean="0"/>
              <a:t>5/4/2020</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29840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0D0605C7-DA32-47E3-8E60-0B60D86BAF89}" type="datetime1">
              <a:rPr lang="en-US" smtClean="0"/>
              <a:t>5/4/2020</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02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CA89260F-252E-49E9-8B36-9D774100BA25}" type="datetime1">
              <a:rPr lang="en-US" smtClean="0"/>
              <a:t>5/4/2020</a:t>
            </a:fld>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24085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2AB5DA44-6BB8-4FCD-946A-1E2EFA3D1A5F}" type="datetime1">
              <a:rPr lang="en-US" smtClean="0"/>
              <a:t>5/4/2020</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70195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5052C8DE-E6DB-42D9-BE6D-D9F39E19B42A}" type="datetime1">
              <a:rPr lang="en-US" smtClean="0"/>
              <a:t>5/4/2020</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03137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1">
                    <a:lumMod val="75000"/>
                  </a:schemeClr>
                </a:solidFill>
              </a:defRPr>
            </a:lvl1pPr>
          </a:lstStyle>
          <a:p>
            <a:r>
              <a:rPr lang="en-US"/>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2A66FFC4-1542-4DAA-837B-D6921D33E8CC}" type="datetime1">
              <a:rPr lang="en-US" smtClean="0"/>
              <a:pPr/>
              <a:t>5/4/2020</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41415524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5/4/2020</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606500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microsoft.com/office/2007/relationships/hdphoto" Target="../media/hdphoto6.wdp"/><Relationship Id="rId5" Type="http://schemas.openxmlformats.org/officeDocument/2006/relationships/image" Target="../media/image13.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6360160"/>
          </a:xfrm>
        </p:spPr>
        <p:txBody>
          <a:bodyPr anchor="ctr">
            <a:noAutofit/>
          </a:bodyPr>
          <a:lstStyle/>
          <a:p>
            <a:pPr algn="ctr"/>
            <a:r>
              <a:rPr lang="en-US" sz="6600" b="1"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sz="6600" dirty="0">
                <a:latin typeface="Tahoma" panose="020B0604030504040204" pitchFamily="34" charset="0"/>
                <a:ea typeface="Tahoma" panose="020B0604030504040204" pitchFamily="34" charset="0"/>
                <a:cs typeface="Tahoma" panose="020B0604030504040204" pitchFamily="34" charset="0"/>
              </a:rPr>
              <a:t>: </a:t>
            </a:r>
            <a:br>
              <a:rPr lang="en-US" sz="6600" dirty="0">
                <a:latin typeface="Tahoma" panose="020B0604030504040204" pitchFamily="34" charset="0"/>
                <a:ea typeface="Tahoma" panose="020B0604030504040204" pitchFamily="34" charset="0"/>
                <a:cs typeface="Tahoma" panose="020B0604030504040204" pitchFamily="34" charset="0"/>
              </a:rPr>
            </a:br>
            <a:r>
              <a:rPr lang="en-US" sz="6600" u="sng" dirty="0">
                <a:latin typeface="Tahoma" panose="020B0604030504040204" pitchFamily="34" charset="0"/>
                <a:ea typeface="Tahoma" panose="020B0604030504040204" pitchFamily="34" charset="0"/>
                <a:cs typeface="Tahoma" panose="020B0604030504040204" pitchFamily="34" charset="0"/>
              </a:rPr>
              <a:t>Editing </a:t>
            </a:r>
            <a:r>
              <a:rPr lang="en-US" sz="6600" i="1" u="sng" dirty="0">
                <a:latin typeface="Tahoma" panose="020B0604030504040204" pitchFamily="34" charset="0"/>
                <a:ea typeface="Tahoma" panose="020B0604030504040204" pitchFamily="34" charset="0"/>
                <a:cs typeface="Tahoma" panose="020B0604030504040204" pitchFamily="34" charset="0"/>
              </a:rPr>
              <a:t>your own work</a:t>
            </a:r>
            <a:r>
              <a:rPr lang="en-US" sz="6600" dirty="0">
                <a:latin typeface="Tahoma" panose="020B0604030504040204" pitchFamily="34" charset="0"/>
                <a:ea typeface="Tahoma" panose="020B0604030504040204" pitchFamily="34" charset="0"/>
                <a:cs typeface="Tahoma" panose="020B0604030504040204" pitchFamily="34" charset="0"/>
              </a:rPr>
              <a:t>: the best way to get good feedback</a:t>
            </a:r>
          </a:p>
        </p:txBody>
      </p:sp>
    </p:spTree>
    <p:extLst>
      <p:ext uri="{BB962C8B-B14F-4D97-AF65-F5344CB8AC3E}">
        <p14:creationId xmlns:p14="http://schemas.microsoft.com/office/powerpoint/2010/main" val="155736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2" y="0"/>
            <a:ext cx="10580914" cy="1171435"/>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391885" y="1122219"/>
            <a:ext cx="11408229" cy="5735782"/>
          </a:xfrm>
        </p:spPr>
        <p:txBody>
          <a:bodyPr>
            <a:normAutofit lnSpcReduction="10000"/>
          </a:bodyPr>
          <a:lstStyle/>
          <a:p>
            <a:pPr marL="45720" indent="0">
              <a:buNone/>
            </a:pPr>
            <a:r>
              <a:rPr lang="en-US" sz="2400" b="1" dirty="0">
                <a:latin typeface="Tahoma" panose="020B0604030504040204" pitchFamily="34" charset="0"/>
                <a:ea typeface="Tahoma" panose="020B0604030504040204" pitchFamily="34" charset="0"/>
                <a:cs typeface="Tahoma" panose="020B0604030504040204" pitchFamily="34" charset="0"/>
              </a:rPr>
              <a:t>Example of being </a:t>
            </a:r>
            <a:r>
              <a:rPr lang="en-US" sz="2400" b="1" dirty="0">
                <a:solidFill>
                  <a:schemeClr val="accent5"/>
                </a:solidFill>
                <a:latin typeface="Tahoma" panose="020B0604030504040204" pitchFamily="34" charset="0"/>
                <a:ea typeface="Tahoma" panose="020B0604030504040204" pitchFamily="34" charset="0"/>
                <a:cs typeface="Tahoma" panose="020B0604030504040204" pitchFamily="34" charset="0"/>
              </a:rPr>
              <a:t>too indirect </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analytical stuff highlighted</a:t>
            </a:r>
            <a:r>
              <a:rPr lang="en-US" sz="2400" dirty="0">
                <a:latin typeface="Tahoma" panose="020B0604030504040204" pitchFamily="34" charset="0"/>
                <a:ea typeface="Tahoma" panose="020B0604030504040204" pitchFamily="34" charset="0"/>
                <a:cs typeface="Tahoma" panose="020B0604030504040204" pitchFamily="34" charset="0"/>
              </a:rPr>
              <a:t>):</a:t>
            </a:r>
          </a:p>
          <a:p>
            <a:r>
              <a:rPr lang="en-US" sz="2400" dirty="0">
                <a:latin typeface="Tahoma" panose="020B0604030504040204" pitchFamily="34" charset="0"/>
                <a:ea typeface="Tahoma" panose="020B0604030504040204" pitchFamily="34" charset="0"/>
                <a:cs typeface="Tahoma" panose="020B0604030504040204" pitchFamily="34" charset="0"/>
              </a:rPr>
              <a:t>Okonkwo had </a:t>
            </a:r>
            <a:r>
              <a:rPr lang="en-US" sz="2400" u="sng"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some</a:t>
            </a:r>
            <a:r>
              <a:rPr lang="en-US" sz="2400" dirty="0">
                <a:latin typeface="Tahoma" panose="020B0604030504040204" pitchFamily="34" charset="0"/>
                <a:ea typeface="Tahoma" panose="020B0604030504040204" pitchFamily="34" charset="0"/>
                <a:cs typeface="Tahoma" panose="020B0604030504040204" pitchFamily="34" charset="0"/>
              </a:rPr>
              <a:t> flaws like the time where he almost killed his wife and this goes to show as one of </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the tragic hero traits</a:t>
            </a:r>
            <a:r>
              <a:rPr lang="en-US" sz="2400" dirty="0">
                <a:latin typeface="Tahoma" panose="020B0604030504040204" pitchFamily="34" charset="0"/>
                <a:ea typeface="Tahoma" panose="020B0604030504040204" pitchFamily="34" charset="0"/>
                <a:cs typeface="Tahoma" panose="020B0604030504040204" pitchFamily="34" charset="0"/>
              </a:rPr>
              <a:t>. Okonkwo has </a:t>
            </a:r>
            <a:r>
              <a:rPr lang="en-US" sz="2400" u="sng"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some</a:t>
            </a:r>
            <a:r>
              <a:rPr lang="en-US" sz="2400" dirty="0">
                <a:latin typeface="Tahoma" panose="020B0604030504040204" pitchFamily="34" charset="0"/>
                <a:ea typeface="Tahoma" panose="020B0604030504040204" pitchFamily="34" charset="0"/>
                <a:cs typeface="Tahoma" panose="020B0604030504040204" pitchFamily="34" charset="0"/>
              </a:rPr>
              <a:t> problems/flaws like his anger which can go too far. Okonkwo showed a </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lack of self-control</a:t>
            </a:r>
            <a:r>
              <a:rPr lang="en-US" sz="2400" dirty="0">
                <a:latin typeface="Tahoma" panose="020B0604030504040204" pitchFamily="34" charset="0"/>
                <a:ea typeface="Tahoma" panose="020B0604030504040204" pitchFamily="34" charset="0"/>
                <a:cs typeface="Tahoma" panose="020B0604030504040204" pitchFamily="34" charset="0"/>
              </a:rPr>
              <a:t> though the near miss of killing his wife with a gun but </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foreshadows </a:t>
            </a:r>
            <a:r>
              <a:rPr lang="en-US" sz="2400" u="sng"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that</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 he will eventually kill someone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5"/>
                </a:solidFill>
                <a:latin typeface="Tahoma" panose="020B0604030504040204" pitchFamily="34" charset="0"/>
                <a:ea typeface="Tahoma" panose="020B0604030504040204" pitchFamily="34" charset="0"/>
                <a:cs typeface="Tahoma" panose="020B0604030504040204" pitchFamily="34" charset="0"/>
              </a:rPr>
              <a:t>62 words</a:t>
            </a:r>
            <a:r>
              <a:rPr lang="en-US" sz="2400" dirty="0">
                <a:latin typeface="Tahoma" panose="020B0604030504040204" pitchFamily="34" charset="0"/>
                <a:ea typeface="Tahoma" panose="020B0604030504040204" pitchFamily="34" charset="0"/>
                <a:cs typeface="Tahoma" panose="020B0604030504040204" pitchFamily="34" charset="0"/>
              </a:rPr>
              <a:t>].</a:t>
            </a:r>
          </a:p>
          <a:p>
            <a:pPr lvl="1"/>
            <a:r>
              <a:rPr lang="en-US" sz="2200" dirty="0">
                <a:latin typeface="Tahoma" panose="020B0604030504040204" pitchFamily="34" charset="0"/>
                <a:ea typeface="Tahoma" panose="020B0604030504040204" pitchFamily="34" charset="0"/>
                <a:cs typeface="Tahoma" panose="020B0604030504040204" pitchFamily="34" charset="0"/>
              </a:rPr>
              <a:t>Also notice how superfluous ‘</a:t>
            </a:r>
            <a:r>
              <a:rPr lang="en-US" sz="2200" u="sng"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some</a:t>
            </a:r>
            <a:r>
              <a:rPr lang="en-US" sz="2200" dirty="0">
                <a:latin typeface="Tahoma" panose="020B0604030504040204" pitchFamily="34" charset="0"/>
                <a:ea typeface="Tahoma" panose="020B0604030504040204" pitchFamily="34" charset="0"/>
                <a:cs typeface="Tahoma" panose="020B0604030504040204" pitchFamily="34" charset="0"/>
              </a:rPr>
              <a:t>’ and ‘</a:t>
            </a:r>
            <a:r>
              <a:rPr lang="en-US" sz="2200" u="sng"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that</a:t>
            </a:r>
            <a:r>
              <a:rPr lang="en-US" sz="2200" dirty="0">
                <a:latin typeface="Tahoma" panose="020B0604030504040204" pitchFamily="34" charset="0"/>
                <a:ea typeface="Tahoma" panose="020B0604030504040204" pitchFamily="34" charset="0"/>
                <a:cs typeface="Tahoma" panose="020B0604030504040204" pitchFamily="34" charset="0"/>
              </a:rPr>
              <a:t>’ are.</a:t>
            </a:r>
          </a:p>
          <a:p>
            <a:pPr marL="45720" indent="0">
              <a:buNone/>
            </a:pPr>
            <a:r>
              <a:rPr lang="en-US" sz="2400" b="1" dirty="0">
                <a:latin typeface="Tahoma" panose="020B0604030504040204" pitchFamily="34" charset="0"/>
                <a:ea typeface="Tahoma" panose="020B0604030504040204" pitchFamily="34" charset="0"/>
                <a:cs typeface="Tahoma" panose="020B0604030504040204" pitchFamily="34" charset="0"/>
              </a:rPr>
              <a:t>Edits to make Direct </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important stuff highlighted</a:t>
            </a:r>
            <a:r>
              <a:rPr lang="en-US" sz="2400" dirty="0">
                <a:latin typeface="Tahoma" panose="020B0604030504040204" pitchFamily="34" charset="0"/>
                <a:ea typeface="Tahoma" panose="020B0604030504040204" pitchFamily="34" charset="0"/>
                <a:cs typeface="Tahoma" panose="020B0604030504040204" pitchFamily="34" charset="0"/>
              </a:rPr>
              <a:t>):</a:t>
            </a:r>
          </a:p>
          <a:p>
            <a:r>
              <a:rPr lang="en-US" sz="2400" dirty="0">
                <a:latin typeface="Tahoma" panose="020B0604030504040204" pitchFamily="34" charset="0"/>
                <a:ea typeface="Tahoma" panose="020B0604030504040204" pitchFamily="34" charset="0"/>
                <a:cs typeface="Tahoma" panose="020B0604030504040204" pitchFamily="34" charset="0"/>
              </a:rPr>
              <a:t>Okonkwo had flaws, like the time where he almost killed his wife, developing </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the tragic hero trait</a:t>
            </a:r>
            <a:r>
              <a:rPr lang="en-US" sz="2400" dirty="0">
                <a:latin typeface="Tahoma" panose="020B0604030504040204" pitchFamily="34" charset="0"/>
                <a:ea typeface="Tahoma" panose="020B0604030504040204" pitchFamily="34" charset="0"/>
                <a:cs typeface="Tahoma" panose="020B0604030504040204" pitchFamily="34" charset="0"/>
              </a:rPr>
              <a:t> of </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lacking self-control</a:t>
            </a:r>
            <a:r>
              <a:rPr lang="en-US" sz="2400" dirty="0">
                <a:latin typeface="Tahoma" panose="020B0604030504040204" pitchFamily="34" charset="0"/>
                <a:ea typeface="Tahoma" panose="020B0604030504040204" pitchFamily="34" charset="0"/>
                <a:cs typeface="Tahoma" panose="020B0604030504040204" pitchFamily="34" charset="0"/>
              </a:rPr>
              <a:t>. Nearly killing his wife </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foreshadows how Okonkwo will eventually kill someone with his gun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solidFill>
                  <a:schemeClr val="accent1"/>
                </a:solidFill>
                <a:latin typeface="Tahoma" panose="020B0604030504040204" pitchFamily="34" charset="0"/>
                <a:ea typeface="Tahoma" panose="020B0604030504040204" pitchFamily="34" charset="0"/>
                <a:cs typeface="Tahoma" panose="020B0604030504040204" pitchFamily="34" charset="0"/>
              </a:rPr>
              <a:t>34 words</a:t>
            </a:r>
            <a:r>
              <a:rPr lang="en-US" sz="2400" dirty="0">
                <a:latin typeface="Tahoma" panose="020B0604030504040204" pitchFamily="34" charset="0"/>
                <a:ea typeface="Tahoma" panose="020B0604030504040204" pitchFamily="34" charset="0"/>
                <a:cs typeface="Tahoma" panose="020B0604030504040204" pitchFamily="34" charset="0"/>
              </a:rPr>
              <a:t>].</a:t>
            </a:r>
          </a:p>
          <a:p>
            <a:pPr lvl="1"/>
            <a:r>
              <a:rPr lang="en-US" sz="2200" dirty="0">
                <a:latin typeface="Tahoma" panose="020B0604030504040204" pitchFamily="34" charset="0"/>
                <a:ea typeface="Tahoma" panose="020B0604030504040204" pitchFamily="34" charset="0"/>
                <a:cs typeface="Tahoma" panose="020B0604030504040204" pitchFamily="34" charset="0"/>
              </a:rPr>
              <a:t>Putting ‘</a:t>
            </a:r>
            <a:r>
              <a:rPr lang="en-US" sz="2200" dirty="0">
                <a:solidFill>
                  <a:schemeClr val="accent3"/>
                </a:solidFill>
                <a:latin typeface="Tahoma" panose="020B0604030504040204" pitchFamily="34" charset="0"/>
                <a:ea typeface="Tahoma" panose="020B0604030504040204" pitchFamily="34" charset="0"/>
                <a:cs typeface="Tahoma" panose="020B0604030504040204" pitchFamily="34" charset="0"/>
              </a:rPr>
              <a:t>lack of self control</a:t>
            </a:r>
            <a:r>
              <a:rPr lang="en-US" sz="2200" dirty="0">
                <a:latin typeface="Tahoma" panose="020B0604030504040204" pitchFamily="34" charset="0"/>
                <a:ea typeface="Tahoma" panose="020B0604030504040204" pitchFamily="34" charset="0"/>
                <a:cs typeface="Tahoma" panose="020B0604030504040204" pitchFamily="34" charset="0"/>
              </a:rPr>
              <a:t>’ by the ‘</a:t>
            </a:r>
            <a:r>
              <a:rPr lang="en-US" sz="2200" dirty="0">
                <a:solidFill>
                  <a:schemeClr val="accent3"/>
                </a:solidFill>
                <a:latin typeface="Tahoma" panose="020B0604030504040204" pitchFamily="34" charset="0"/>
                <a:ea typeface="Tahoma" panose="020B0604030504040204" pitchFamily="34" charset="0"/>
                <a:cs typeface="Tahoma" panose="020B0604030504040204" pitchFamily="34" charset="0"/>
              </a:rPr>
              <a:t>tragic hero trait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u="sng" dirty="0">
                <a:latin typeface="Tahoma" panose="020B0604030504040204" pitchFamily="34" charset="0"/>
                <a:ea typeface="Tahoma" panose="020B0604030504040204" pitchFamily="34" charset="0"/>
                <a:cs typeface="Tahoma" panose="020B0604030504040204" pitchFamily="34" charset="0"/>
              </a:rPr>
              <a:t>removes vagueness </a:t>
            </a:r>
          </a:p>
          <a:p>
            <a:pPr lvl="1"/>
            <a:r>
              <a:rPr lang="en-US" sz="2200" dirty="0">
                <a:latin typeface="Tahoma" panose="020B0604030504040204" pitchFamily="34" charset="0"/>
                <a:ea typeface="Tahoma" panose="020B0604030504040204" pitchFamily="34" charset="0"/>
                <a:cs typeface="Tahoma" panose="020B0604030504040204" pitchFamily="34" charset="0"/>
              </a:rPr>
              <a:t>Cleaned up unnecessary words and phrases </a:t>
            </a:r>
            <a:r>
              <a:rPr lang="en-US" sz="2200" b="1" u="sng" dirty="0">
                <a:latin typeface="Tahoma" panose="020B0604030504040204" pitchFamily="34" charset="0"/>
                <a:ea typeface="Tahoma" panose="020B0604030504040204" pitchFamily="34" charset="0"/>
                <a:cs typeface="Tahoma" panose="020B0604030504040204" pitchFamily="34" charset="0"/>
              </a:rPr>
              <a:t>shortens total word count</a:t>
            </a:r>
          </a:p>
          <a:p>
            <a:pPr lvl="2"/>
            <a:r>
              <a:rPr lang="en-US" sz="2000" dirty="0">
                <a:latin typeface="Tahoma" panose="020B0604030504040204" pitchFamily="34" charset="0"/>
                <a:ea typeface="Tahoma" panose="020B0604030504040204" pitchFamily="34" charset="0"/>
                <a:cs typeface="Tahoma" panose="020B0604030504040204" pitchFamily="34" charset="0"/>
              </a:rPr>
              <a:t>Removing “</a:t>
            </a:r>
            <a:r>
              <a:rPr lang="en-US" sz="2000" u="sng"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Okonkwo has some problems/flaws like his anger which can go too far</a:t>
            </a:r>
            <a:r>
              <a:rPr lang="en-US" sz="2000" dirty="0">
                <a:solidFill>
                  <a:schemeClr val="accent5">
                    <a:lumMod val="40000"/>
                    <a:lumOff val="60000"/>
                  </a:schemeClr>
                </a:solidFill>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strengthens argument by </a:t>
            </a:r>
            <a:r>
              <a:rPr lang="en-US" sz="2000" b="1" u="sng" dirty="0">
                <a:latin typeface="Tahoma" panose="020B0604030504040204" pitchFamily="34" charset="0"/>
                <a:ea typeface="Tahoma" panose="020B0604030504040204" pitchFamily="34" charset="0"/>
                <a:cs typeface="Tahoma" panose="020B0604030504040204" pitchFamily="34" charset="0"/>
              </a:rPr>
              <a:t>removing uncertainty and half-hearted expression</a:t>
            </a:r>
            <a:r>
              <a:rPr lang="en-US" sz="20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68613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2" y="0"/>
            <a:ext cx="10580914" cy="1171435"/>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391885" y="1122219"/>
            <a:ext cx="11408229" cy="5735782"/>
          </a:xfrm>
        </p:spPr>
        <p:txBody>
          <a:bodyPr>
            <a:normAutofit/>
          </a:bodyPr>
          <a:lstStyle/>
          <a:p>
            <a:pPr marL="45720" indent="0">
              <a:buNone/>
            </a:pPr>
            <a:r>
              <a:rPr lang="en-US" sz="3200" b="1" dirty="0">
                <a:latin typeface="Tahoma" panose="020B0604030504040204" pitchFamily="34" charset="0"/>
                <a:ea typeface="Tahoma" panose="020B0604030504040204" pitchFamily="34" charset="0"/>
                <a:cs typeface="Tahoma" panose="020B0604030504040204" pitchFamily="34" charset="0"/>
              </a:rPr>
              <a:t>Small Examples of being </a:t>
            </a:r>
            <a:r>
              <a:rPr lang="en-US" sz="3200" b="1" dirty="0">
                <a:solidFill>
                  <a:schemeClr val="accent5"/>
                </a:solidFill>
                <a:latin typeface="Tahoma" panose="020B0604030504040204" pitchFamily="34" charset="0"/>
                <a:ea typeface="Tahoma" panose="020B0604030504040204" pitchFamily="34" charset="0"/>
                <a:cs typeface="Tahoma" panose="020B0604030504040204" pitchFamily="34" charset="0"/>
              </a:rPr>
              <a:t>too indirect</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2800" dirty="0">
                <a:latin typeface="Tahoma" panose="020B0604030504040204" pitchFamily="34" charset="0"/>
                <a:ea typeface="Tahoma" panose="020B0604030504040204" pitchFamily="34" charset="0"/>
                <a:cs typeface="Tahoma" panose="020B0604030504040204" pitchFamily="34" charset="0"/>
              </a:rPr>
              <a:t>Achebe uses irony to show </a:t>
            </a:r>
            <a:r>
              <a:rPr lang="en-US" sz="2800" strike="sngStrike" dirty="0">
                <a:solidFill>
                  <a:schemeClr val="accent5"/>
                </a:solidFill>
                <a:latin typeface="Tahoma" panose="020B0604030504040204" pitchFamily="34" charset="0"/>
                <a:ea typeface="Tahoma" panose="020B0604030504040204" pitchFamily="34" charset="0"/>
                <a:cs typeface="Tahoma" panose="020B0604030504040204" pitchFamily="34" charset="0"/>
              </a:rPr>
              <a:t>that</a:t>
            </a:r>
            <a:r>
              <a:rPr lang="en-US" sz="2800" dirty="0">
                <a:latin typeface="Tahoma" panose="020B0604030504040204" pitchFamily="34" charset="0"/>
                <a:ea typeface="Tahoma" panose="020B0604030504040204" pitchFamily="34" charset="0"/>
                <a:cs typeface="Tahoma" panose="020B0604030504040204" pitchFamily="34" charset="0"/>
              </a:rPr>
              <a:t> women have a higher place in Igbo society and are more important than they seem </a:t>
            </a:r>
            <a:r>
              <a:rPr lang="en-US" sz="2800" strike="sngStrike" dirty="0">
                <a:solidFill>
                  <a:schemeClr val="accent5"/>
                </a:solidFill>
                <a:latin typeface="Tahoma" panose="020B0604030504040204" pitchFamily="34" charset="0"/>
                <a:ea typeface="Tahoma" panose="020B0604030504040204" pitchFamily="34" charset="0"/>
                <a:cs typeface="Tahoma" panose="020B0604030504040204" pitchFamily="34" charset="0"/>
              </a:rPr>
              <a:t>in the beginning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chemeClr val="accent5"/>
                </a:solidFill>
                <a:latin typeface="Tahoma" panose="020B0604030504040204" pitchFamily="34" charset="0"/>
                <a:ea typeface="Tahoma" panose="020B0604030504040204" pitchFamily="34" charset="0"/>
                <a:cs typeface="Tahoma" panose="020B0604030504040204" pitchFamily="34" charset="0"/>
              </a:rPr>
              <a:t>24 words</a:t>
            </a:r>
            <a:r>
              <a:rPr lang="en-US" sz="2800" dirty="0">
                <a:latin typeface="Tahoma" panose="020B0604030504040204" pitchFamily="34" charset="0"/>
                <a:ea typeface="Tahoma" panose="020B0604030504040204" pitchFamily="34" charset="0"/>
                <a:cs typeface="Tahoma" panose="020B0604030504040204" pitchFamily="34" charset="0"/>
              </a:rPr>
              <a:t>]/[</a:t>
            </a:r>
            <a:r>
              <a:rPr lang="en-US" sz="2800" dirty="0">
                <a:solidFill>
                  <a:schemeClr val="accent3"/>
                </a:solidFill>
                <a:latin typeface="Tahoma" panose="020B0604030504040204" pitchFamily="34" charset="0"/>
                <a:ea typeface="Tahoma" panose="020B0604030504040204" pitchFamily="34" charset="0"/>
                <a:cs typeface="Tahoma" panose="020B0604030504040204" pitchFamily="34" charset="0"/>
              </a:rPr>
              <a:t>20 words</a:t>
            </a:r>
            <a:r>
              <a:rPr lang="en-US" sz="2800" dirty="0">
                <a:latin typeface="Tahoma" panose="020B0604030504040204" pitchFamily="34" charset="0"/>
                <a:ea typeface="Tahoma" panose="020B0604030504040204" pitchFamily="34" charset="0"/>
                <a:cs typeface="Tahoma" panose="020B0604030504040204" pitchFamily="34" charset="0"/>
              </a:rPr>
              <a:t>].</a:t>
            </a:r>
          </a:p>
          <a:p>
            <a:pPr lvl="1">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Achebe’s irony demonstrates women have a higher and more important standing in Igbo society than culturally understood. [</a:t>
            </a:r>
            <a:r>
              <a:rPr lang="en-US" sz="2800" dirty="0">
                <a:solidFill>
                  <a:schemeClr val="accent3"/>
                </a:solidFill>
                <a:latin typeface="Tahoma" panose="020B0604030504040204" pitchFamily="34" charset="0"/>
                <a:ea typeface="Tahoma" panose="020B0604030504040204" pitchFamily="34" charset="0"/>
                <a:cs typeface="Tahoma" panose="020B0604030504040204" pitchFamily="34" charset="0"/>
              </a:rPr>
              <a:t>17 words</a:t>
            </a:r>
            <a:r>
              <a:rPr lang="en-US" sz="2800" dirty="0">
                <a:latin typeface="Tahoma" panose="020B0604030504040204" pitchFamily="34" charset="0"/>
                <a:ea typeface="Tahoma" panose="020B0604030504040204" pitchFamily="34" charset="0"/>
                <a:cs typeface="Tahoma" panose="020B0604030504040204" pitchFamily="34" charset="0"/>
              </a:rPr>
              <a:t>].</a:t>
            </a:r>
          </a:p>
          <a:p>
            <a:r>
              <a:rPr lang="en-US" sz="2800" dirty="0">
                <a:latin typeface="Tahoma" panose="020B0604030504040204" pitchFamily="34" charset="0"/>
                <a:ea typeface="Tahoma" panose="020B0604030504040204" pitchFamily="34" charset="0"/>
                <a:cs typeface="Tahoma" panose="020B0604030504040204" pitchFamily="34" charset="0"/>
              </a:rPr>
              <a:t>Okonkwo tries to fight against them, but has to face many challenges as the Europeans try to erase and diminish Igbo culture and their people. [</a:t>
            </a:r>
            <a:r>
              <a:rPr lang="en-US" sz="2800" dirty="0">
                <a:solidFill>
                  <a:schemeClr val="accent5"/>
                </a:solidFill>
                <a:latin typeface="Tahoma" panose="020B0604030504040204" pitchFamily="34" charset="0"/>
                <a:ea typeface="Tahoma" panose="020B0604030504040204" pitchFamily="34" charset="0"/>
                <a:cs typeface="Tahoma" panose="020B0604030504040204" pitchFamily="34" charset="0"/>
              </a:rPr>
              <a:t>24 words</a:t>
            </a:r>
            <a:r>
              <a:rPr lang="en-US" sz="2800" dirty="0">
                <a:latin typeface="Tahoma" panose="020B0604030504040204" pitchFamily="34" charset="0"/>
                <a:ea typeface="Tahoma" panose="020B0604030504040204" pitchFamily="34" charset="0"/>
                <a:cs typeface="Tahoma" panose="020B0604030504040204" pitchFamily="34" charset="0"/>
              </a:rPr>
              <a:t>].</a:t>
            </a:r>
          </a:p>
          <a:p>
            <a:pPr lvl="1">
              <a:buFont typeface="Courier New" panose="02070309020205020404" pitchFamily="49" charset="0"/>
              <a:buChar char="o"/>
            </a:pPr>
            <a:r>
              <a:rPr lang="en-US" sz="2800" dirty="0">
                <a:latin typeface="Tahoma" panose="020B0604030504040204" pitchFamily="34" charset="0"/>
                <a:ea typeface="Tahoma" panose="020B0604030504040204" pitchFamily="34" charset="0"/>
                <a:cs typeface="Tahoma" panose="020B0604030504040204" pitchFamily="34" charset="0"/>
              </a:rPr>
              <a:t>Okonkwo tries to fight them, but has many challenges as the Europeans erase and diminish Igbo culture. [</a:t>
            </a:r>
            <a:r>
              <a:rPr lang="en-US" sz="2800" dirty="0">
                <a:solidFill>
                  <a:schemeClr val="accent3"/>
                </a:solidFill>
                <a:latin typeface="Tahoma" panose="020B0604030504040204" pitchFamily="34" charset="0"/>
                <a:ea typeface="Tahoma" panose="020B0604030504040204" pitchFamily="34" charset="0"/>
                <a:cs typeface="Tahoma" panose="020B0604030504040204" pitchFamily="34" charset="0"/>
              </a:rPr>
              <a:t>17 words</a:t>
            </a:r>
            <a:r>
              <a:rPr lang="en-US" sz="28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4533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2" y="0"/>
            <a:ext cx="10580914" cy="1171435"/>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391885" y="1122219"/>
            <a:ext cx="11408229" cy="5735782"/>
          </a:xfrm>
        </p:spPr>
        <p:txBody>
          <a:bodyPr>
            <a:normAutofit/>
          </a:bodyPr>
          <a:lstStyle/>
          <a:p>
            <a:pPr marL="45720" indent="0">
              <a:buNone/>
            </a:pPr>
            <a:r>
              <a:rPr lang="en-US" sz="3200" b="1" dirty="0">
                <a:latin typeface="Tahoma" panose="020B0604030504040204" pitchFamily="34" charset="0"/>
                <a:ea typeface="Tahoma" panose="020B0604030504040204" pitchFamily="34" charset="0"/>
                <a:cs typeface="Tahoma" panose="020B0604030504040204" pitchFamily="34" charset="0"/>
              </a:rPr>
              <a:t>Small Examples of being </a:t>
            </a:r>
            <a:r>
              <a:rPr lang="en-US" sz="3200" b="1" dirty="0">
                <a:solidFill>
                  <a:schemeClr val="accent5"/>
                </a:solidFill>
                <a:latin typeface="Tahoma" panose="020B0604030504040204" pitchFamily="34" charset="0"/>
                <a:ea typeface="Tahoma" panose="020B0604030504040204" pitchFamily="34" charset="0"/>
                <a:cs typeface="Tahoma" panose="020B0604030504040204" pitchFamily="34" charset="0"/>
              </a:rPr>
              <a:t>too indirect</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2800" dirty="0">
                <a:latin typeface="Tahoma" panose="020B0604030504040204" pitchFamily="34" charset="0"/>
                <a:ea typeface="Tahoma" panose="020B0604030504040204" pitchFamily="34" charset="0"/>
                <a:cs typeface="Tahoma" panose="020B0604030504040204" pitchFamily="34" charset="0"/>
              </a:rPr>
              <a:t>Winston had rebellious thoughts against the government and commits these illegal against the government as a sign of rebellion. [</a:t>
            </a:r>
            <a:r>
              <a:rPr lang="en-US" sz="2800" dirty="0">
                <a:solidFill>
                  <a:schemeClr val="accent5"/>
                </a:solidFill>
                <a:latin typeface="Tahoma" panose="020B0604030504040204" pitchFamily="34" charset="0"/>
                <a:ea typeface="Tahoma" panose="020B0604030504040204" pitchFamily="34" charset="0"/>
                <a:cs typeface="Tahoma" panose="020B0604030504040204" pitchFamily="34" charset="0"/>
              </a:rPr>
              <a:t>19 words</a:t>
            </a:r>
            <a:r>
              <a:rPr lang="en-US" sz="2800" dirty="0">
                <a:latin typeface="Tahoma" panose="020B0604030504040204" pitchFamily="34" charset="0"/>
                <a:ea typeface="Tahoma" panose="020B0604030504040204" pitchFamily="34" charset="0"/>
                <a:cs typeface="Tahoma" panose="020B0604030504040204" pitchFamily="34" charset="0"/>
              </a:rPr>
              <a:t>].</a:t>
            </a:r>
          </a:p>
          <a:p>
            <a:pPr lvl="1"/>
            <a:r>
              <a:rPr lang="en-US" sz="2600" dirty="0">
                <a:latin typeface="Tahoma" panose="020B0604030504040204" pitchFamily="34" charset="0"/>
                <a:ea typeface="Tahoma" panose="020B0604030504040204" pitchFamily="34" charset="0"/>
                <a:cs typeface="Tahoma" panose="020B0604030504040204" pitchFamily="34" charset="0"/>
              </a:rPr>
              <a:t>Winston’s rebellious thoughts develop into illegal plots against the Party. </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10 words</a:t>
            </a:r>
            <a:r>
              <a:rPr lang="en-US" sz="2400" dirty="0">
                <a:latin typeface="Tahoma" panose="020B0604030504040204" pitchFamily="34" charset="0"/>
                <a:ea typeface="Tahoma" panose="020B0604030504040204" pitchFamily="34" charset="0"/>
                <a:cs typeface="Tahoma" panose="020B0604030504040204" pitchFamily="34" charset="0"/>
              </a:rPr>
              <a:t>]. </a:t>
            </a:r>
            <a:endParaRPr lang="en-US" sz="26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If a citizen is even suspected of going against the Party, they will be turned in to the Thought Police by anyone who witnesses it and evaporated from existence. [</a:t>
            </a:r>
            <a:r>
              <a:rPr lang="en-US" sz="2800" dirty="0">
                <a:solidFill>
                  <a:schemeClr val="accent5"/>
                </a:solidFill>
                <a:latin typeface="Tahoma" panose="020B0604030504040204" pitchFamily="34" charset="0"/>
                <a:ea typeface="Tahoma" panose="020B0604030504040204" pitchFamily="34" charset="0"/>
                <a:cs typeface="Tahoma" panose="020B0604030504040204" pitchFamily="34" charset="0"/>
              </a:rPr>
              <a:t>28 words</a:t>
            </a:r>
            <a:r>
              <a:rPr lang="en-US" sz="2800" dirty="0">
                <a:latin typeface="Tahoma" panose="020B0604030504040204" pitchFamily="34" charset="0"/>
                <a:ea typeface="Tahoma" panose="020B0604030504040204" pitchFamily="34" charset="0"/>
                <a:cs typeface="Tahoma" panose="020B0604030504040204" pitchFamily="34" charset="0"/>
              </a:rPr>
              <a:t>].</a:t>
            </a:r>
          </a:p>
          <a:p>
            <a:pPr lvl="1"/>
            <a:r>
              <a:rPr lang="en-US" sz="2600" dirty="0">
                <a:latin typeface="Tahoma" panose="020B0604030504040204" pitchFamily="34" charset="0"/>
                <a:ea typeface="Tahoma" panose="020B0604030504040204" pitchFamily="34" charset="0"/>
                <a:cs typeface="Tahoma" panose="020B0604030504040204" pitchFamily="34" charset="0"/>
              </a:rPr>
              <a:t>The Thought Police “vaporize” loyal citizens accused of any small infraction. [</a:t>
            </a:r>
            <a:r>
              <a:rPr lang="en-US" sz="2600" dirty="0">
                <a:solidFill>
                  <a:schemeClr val="accent3"/>
                </a:solidFill>
                <a:latin typeface="Tahoma" panose="020B0604030504040204" pitchFamily="34" charset="0"/>
                <a:ea typeface="Tahoma" panose="020B0604030504040204" pitchFamily="34" charset="0"/>
                <a:cs typeface="Tahoma" panose="020B0604030504040204" pitchFamily="34" charset="0"/>
              </a:rPr>
              <a:t>11 words</a:t>
            </a:r>
            <a:r>
              <a:rPr lang="en-US" sz="2600" dirty="0">
                <a:latin typeface="Tahoma" panose="020B0604030504040204" pitchFamily="34" charset="0"/>
                <a:ea typeface="Tahoma" panose="020B0604030504040204" pitchFamily="34" charset="0"/>
                <a:cs typeface="Tahoma" panose="020B0604030504040204" pitchFamily="34" charset="0"/>
              </a:rPr>
              <a:t>].</a:t>
            </a:r>
          </a:p>
          <a:p>
            <a:pPr lvl="1"/>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4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9862-8D34-4BD6-840D-6C4578C25B51}"/>
              </a:ext>
            </a:extLst>
          </p:cNvPr>
          <p:cNvSpPr>
            <a:spLocks noGrp="1"/>
          </p:cNvSpPr>
          <p:nvPr>
            <p:ph type="title"/>
          </p:nvPr>
        </p:nvSpPr>
        <p:spPr>
          <a:xfrm>
            <a:off x="1341120" y="176003"/>
            <a:ext cx="9509760" cy="1233424"/>
          </a:xfrm>
        </p:spPr>
        <p:txBody>
          <a:bodyPr/>
          <a:lstStyle/>
          <a:p>
            <a:r>
              <a:rPr lang="en-US" dirty="0"/>
              <a:t>Be </a:t>
            </a:r>
            <a:r>
              <a:rPr lang="en-US" b="1" dirty="0"/>
              <a:t>direct</a:t>
            </a:r>
            <a:r>
              <a:rPr lang="en-US" dirty="0"/>
              <a:t> and </a:t>
            </a:r>
            <a:r>
              <a:rPr lang="en-US" b="1" dirty="0"/>
              <a:t>active</a:t>
            </a:r>
            <a:r>
              <a:rPr lang="en-US" dirty="0"/>
              <a:t> to reduce word count [</a:t>
            </a:r>
            <a:r>
              <a:rPr lang="en-US" b="1" dirty="0"/>
              <a:t>40 word original</a:t>
            </a:r>
            <a:r>
              <a:rPr lang="en-US" dirty="0"/>
              <a:t>]</a:t>
            </a:r>
          </a:p>
        </p:txBody>
      </p:sp>
      <p:pic>
        <p:nvPicPr>
          <p:cNvPr id="4" name="Content Placeholder 3">
            <a:extLst>
              <a:ext uri="{FF2B5EF4-FFF2-40B4-BE49-F238E27FC236}">
                <a16:creationId xmlns:a16="http://schemas.microsoft.com/office/drawing/2014/main" id="{3E8D4ED3-8389-45C6-A534-437A00E94EBE}"/>
              </a:ext>
            </a:extLst>
          </p:cNvPr>
          <p:cNvPicPr>
            <a:picLocks noGrp="1" noChangeAspect="1"/>
          </p:cNvPicPr>
          <p:nvPr>
            <p:ph sz="half" idx="1"/>
          </p:nvPr>
        </p:nvPicPr>
        <p:blipFill>
          <a:blip r:embed="rId2"/>
          <a:stretch>
            <a:fillRect/>
          </a:stretch>
        </p:blipFill>
        <p:spPr>
          <a:xfrm>
            <a:off x="838200" y="1690688"/>
            <a:ext cx="10313148" cy="1635608"/>
          </a:xfrm>
          <a:prstGeom prst="rect">
            <a:avLst/>
          </a:prstGeom>
        </p:spPr>
      </p:pic>
      <p:sp>
        <p:nvSpPr>
          <p:cNvPr id="5" name="Content Placeholder 4">
            <a:extLst>
              <a:ext uri="{FF2B5EF4-FFF2-40B4-BE49-F238E27FC236}">
                <a16:creationId xmlns:a16="http://schemas.microsoft.com/office/drawing/2014/main" id="{2C84EBBA-22A9-4B41-86B2-CA0646BCA396}"/>
              </a:ext>
            </a:extLst>
          </p:cNvPr>
          <p:cNvSpPr>
            <a:spLocks noGrp="1"/>
          </p:cNvSpPr>
          <p:nvPr>
            <p:ph sz="half" idx="2"/>
          </p:nvPr>
        </p:nvSpPr>
        <p:spPr>
          <a:xfrm>
            <a:off x="838200" y="4181475"/>
            <a:ext cx="10515600" cy="2510941"/>
          </a:xfrm>
        </p:spPr>
        <p:txBody>
          <a:bodyPr>
            <a:normAutofit/>
          </a:bodyPr>
          <a:lstStyle/>
          <a:p>
            <a:r>
              <a:rPr lang="en-US" sz="2400" b="1" dirty="0"/>
              <a:t>Smith’s</a:t>
            </a:r>
            <a:r>
              <a:rPr lang="en-US" sz="2400" b="1" i="1" dirty="0"/>
              <a:t> Lazy</a:t>
            </a:r>
            <a:r>
              <a:rPr lang="en-US" sz="2400" b="1" dirty="0"/>
              <a:t> </a:t>
            </a:r>
            <a:r>
              <a:rPr lang="en-US" sz="2400" b="1" dirty="0" err="1"/>
              <a:t>Tii</a:t>
            </a:r>
            <a:r>
              <a:rPr lang="en-US" sz="2400" b="1" dirty="0"/>
              <a:t> suggestion: “The contention between the religions in West Africa caused an outburst of trade and fighting due to competition, leaving a lasting boost to the economy and destabilized state.” [28 words]</a:t>
            </a:r>
          </a:p>
          <a:p>
            <a:r>
              <a:rPr lang="en-US" sz="2400" b="1" dirty="0"/>
              <a:t>Even better: “Competition between these religions caused an outburst trade and violence which left a boosted economy and destabilized political state.” [19 words, less than half]</a:t>
            </a:r>
          </a:p>
          <a:p>
            <a:endParaRPr lang="en-US" sz="2400" b="1" dirty="0"/>
          </a:p>
        </p:txBody>
      </p:sp>
      <p:pic>
        <p:nvPicPr>
          <p:cNvPr id="6" name="Picture 5">
            <a:extLst>
              <a:ext uri="{FF2B5EF4-FFF2-40B4-BE49-F238E27FC236}">
                <a16:creationId xmlns:a16="http://schemas.microsoft.com/office/drawing/2014/main" id="{3BF88CB0-3CC1-4EC5-ACE1-E3B46920C5A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741546" y="2676525"/>
            <a:ext cx="2619375" cy="1504950"/>
          </a:xfrm>
          <a:prstGeom prst="rect">
            <a:avLst/>
          </a:prstGeom>
          <a:ln>
            <a:solidFill>
              <a:schemeClr val="accent1"/>
            </a:solidFill>
          </a:ln>
        </p:spPr>
      </p:pic>
      <p:pic>
        <p:nvPicPr>
          <p:cNvPr id="7" name="Picture 6">
            <a:extLst>
              <a:ext uri="{FF2B5EF4-FFF2-40B4-BE49-F238E27FC236}">
                <a16:creationId xmlns:a16="http://schemas.microsoft.com/office/drawing/2014/main" id="{82159C6A-0743-4129-AB05-F6B1C70BF01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0031896" y="1220304"/>
            <a:ext cx="2032845" cy="1325563"/>
          </a:xfrm>
          <a:prstGeom prst="rect">
            <a:avLst/>
          </a:prstGeom>
          <a:ln>
            <a:solidFill>
              <a:schemeClr val="accent1"/>
            </a:solidFill>
          </a:ln>
        </p:spPr>
      </p:pic>
    </p:spTree>
    <p:extLst>
      <p:ext uri="{BB962C8B-B14F-4D97-AF65-F5344CB8AC3E}">
        <p14:creationId xmlns:p14="http://schemas.microsoft.com/office/powerpoint/2010/main" val="98891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805544" y="1308898"/>
            <a:ext cx="10580914" cy="5091902"/>
          </a:xfrm>
        </p:spPr>
        <p:txBody>
          <a:bodyPr>
            <a:normAutofit/>
          </a:bodyPr>
          <a:lstStyle/>
          <a:p>
            <a:pPr lvl="1"/>
            <a:r>
              <a:rPr lang="en-US" sz="3200" b="1" dirty="0">
                <a:solidFill>
                  <a:schemeClr val="accent3"/>
                </a:solidFill>
                <a:latin typeface="Tahoma" panose="020B0604030504040204" pitchFamily="34" charset="0"/>
                <a:ea typeface="Tahoma" panose="020B0604030504040204" pitchFamily="34" charset="0"/>
                <a:cs typeface="Tahoma" panose="020B0604030504040204" pitchFamily="34" charset="0"/>
              </a:rPr>
              <a:t>Integrate your quotations</a:t>
            </a:r>
            <a:r>
              <a:rPr lang="en-US" sz="3200" b="1" dirty="0">
                <a:latin typeface="Tahoma" panose="020B0604030504040204" pitchFamily="34" charset="0"/>
                <a:ea typeface="Tahoma" panose="020B0604030504040204" pitchFamily="34" charset="0"/>
                <a:cs typeface="Tahoma" panose="020B0604030504040204" pitchFamily="34" charset="0"/>
              </a:rPr>
              <a:t> (citations) into sentences that introduce the quote. </a:t>
            </a:r>
            <a:endParaRPr lang="en-US" sz="32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lvl="1"/>
            <a:r>
              <a:rPr lang="en-US" sz="3200" b="1" dirty="0">
                <a:solidFill>
                  <a:schemeClr val="accent3"/>
                </a:solidFill>
                <a:latin typeface="Tahoma" panose="020B0604030504040204" pitchFamily="34" charset="0"/>
                <a:ea typeface="Tahoma" panose="020B0604030504040204" pitchFamily="34" charset="0"/>
                <a:cs typeface="Tahoma" panose="020B0604030504040204" pitchFamily="34" charset="0"/>
              </a:rPr>
              <a:t>Put the title of the novel into </a:t>
            </a:r>
            <a:r>
              <a:rPr lang="en-US" sz="9600" i="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italics</a:t>
            </a:r>
            <a:r>
              <a:rPr lang="en-US" sz="3200" b="1" dirty="0">
                <a:latin typeface="Tahoma" panose="020B0604030504040204" pitchFamily="34" charset="0"/>
                <a:ea typeface="Tahoma" panose="020B0604030504040204" pitchFamily="34" charset="0"/>
                <a:cs typeface="Tahoma" panose="020B0604030504040204" pitchFamily="34" charset="0"/>
              </a:rPr>
              <a:t>.</a:t>
            </a:r>
          </a:p>
          <a:p>
            <a:pPr lvl="1"/>
            <a:r>
              <a:rPr lang="en-US" sz="3200" b="1" i="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Black Mirror</a:t>
            </a:r>
            <a:r>
              <a:rPr lang="en-US" sz="3200" b="1" dirty="0">
                <a:latin typeface="Tahoma" panose="020B0604030504040204" pitchFamily="34" charset="0"/>
                <a:ea typeface="Tahoma" panose="020B0604030504040204" pitchFamily="34" charset="0"/>
                <a:cs typeface="Tahoma" panose="020B0604030504040204" pitchFamily="34" charset="0"/>
              </a:rPr>
              <a:t>: “Nosedive” </a:t>
            </a:r>
            <a:r>
              <a:rPr lang="en-US" sz="2000" dirty="0">
                <a:latin typeface="Tahoma" panose="020B0604030504040204" pitchFamily="34" charset="0"/>
                <a:ea typeface="Tahoma" panose="020B0604030504040204" pitchFamily="34" charset="0"/>
                <a:cs typeface="Tahoma" panose="020B0604030504040204" pitchFamily="34" charset="0"/>
              </a:rPr>
              <a:t>(subtitles or episode titles go in quotes)</a:t>
            </a:r>
            <a:endParaRPr lang="en-US" sz="3200" b="1" dirty="0">
              <a:latin typeface="Tahoma" panose="020B0604030504040204" pitchFamily="34" charset="0"/>
              <a:ea typeface="Tahoma" panose="020B0604030504040204" pitchFamily="34" charset="0"/>
              <a:cs typeface="Tahoma" panose="020B0604030504040204" pitchFamily="34" charset="0"/>
            </a:endParaRPr>
          </a:p>
          <a:p>
            <a:pPr lvl="1"/>
            <a:r>
              <a:rPr lang="en-US" sz="3200" b="1" i="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1984</a:t>
            </a:r>
          </a:p>
          <a:p>
            <a:pPr lvl="1"/>
            <a:r>
              <a:rPr lang="en-US" sz="3200" b="1" i="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The Handmaid’s Tale</a:t>
            </a:r>
          </a:p>
          <a:p>
            <a:pPr lvl="1"/>
            <a:r>
              <a:rPr lang="en-US" sz="3200" b="1" i="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The Lobster</a:t>
            </a:r>
          </a:p>
        </p:txBody>
      </p:sp>
    </p:spTree>
    <p:extLst>
      <p:ext uri="{BB962C8B-B14F-4D97-AF65-F5344CB8AC3E}">
        <p14:creationId xmlns:p14="http://schemas.microsoft.com/office/powerpoint/2010/main" val="141627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391885" y="1308897"/>
            <a:ext cx="11408229" cy="5258157"/>
          </a:xfrm>
        </p:spPr>
        <p:txBody>
          <a:bodyPr>
            <a:normAutofit/>
          </a:bodyPr>
          <a:lstStyle/>
          <a:p>
            <a:r>
              <a:rPr lang="en-US" sz="2200" b="1" dirty="0">
                <a:solidFill>
                  <a:schemeClr val="accent3"/>
                </a:solidFill>
                <a:latin typeface="Tahoma" panose="020B0604030504040204" pitchFamily="34" charset="0"/>
                <a:ea typeface="Tahoma" panose="020B0604030504040204" pitchFamily="34" charset="0"/>
                <a:cs typeface="Tahoma" panose="020B0604030504040204" pitchFamily="34" charset="0"/>
              </a:rPr>
              <a:t>Be tough on your most dazzling sentences</a:t>
            </a:r>
            <a:r>
              <a:rPr lang="en-US" sz="2200" b="1" dirty="0">
                <a:latin typeface="Tahoma" panose="020B0604030504040204" pitchFamily="34" charset="0"/>
                <a:ea typeface="Tahoma" panose="020B0604030504040204" pitchFamily="34" charset="0"/>
                <a:cs typeface="Tahoma" panose="020B0604030504040204" pitchFamily="34" charset="0"/>
              </a:rPr>
              <a:t>:</a:t>
            </a:r>
            <a:r>
              <a:rPr lang="en-US" sz="2200" dirty="0">
                <a:latin typeface="Tahoma" panose="020B0604030504040204" pitchFamily="34" charset="0"/>
                <a:ea typeface="Tahoma" panose="020B0604030504040204" pitchFamily="34" charset="0"/>
                <a:cs typeface="Tahoma" panose="020B0604030504040204" pitchFamily="34" charset="0"/>
              </a:rPr>
              <a:t> As you revise, you may find that sentences you needed in earlier drafts no longer belong—and these may be the sentences you're most fond of. We're all guilty of trying to sneak in our favorite sentences where they don't belong, because we can't bear to cut them. But great writers are ruthless and will throw out brilliant lines if they're no longer relevant or necessary. They know that readers will be less struck by the brilliance than by the inappropriateness of those sentences and they let them go.</a:t>
            </a:r>
          </a:p>
          <a:p>
            <a:r>
              <a:rPr lang="en-US" sz="2200" b="1" dirty="0">
                <a:solidFill>
                  <a:schemeClr val="accent3"/>
                </a:solidFill>
                <a:latin typeface="Tahoma" panose="020B0604030504040204" pitchFamily="34" charset="0"/>
                <a:ea typeface="Tahoma" panose="020B0604030504040204" pitchFamily="34" charset="0"/>
                <a:cs typeface="Tahoma" panose="020B0604030504040204" pitchFamily="34" charset="0"/>
              </a:rPr>
              <a:t>Prune long sentences and paragraphs</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Whether you’ve exceeded your word count or not, long sentences and paragraphs should be edited because they can be trickier to read, and risk being boring or hard to follow. </a:t>
            </a:r>
          </a:p>
          <a:p>
            <a:pPr lvl="1"/>
            <a:r>
              <a:rPr lang="en-US" sz="2000" dirty="0">
                <a:latin typeface="Tahoma" panose="020B0604030504040204" pitchFamily="34" charset="0"/>
                <a:ea typeface="Tahoma" panose="020B0604030504040204" pitchFamily="34" charset="0"/>
                <a:cs typeface="Tahoma" panose="020B0604030504040204" pitchFamily="34" charset="0"/>
              </a:rPr>
              <a:t>Or break long paragraphs into two– you don’t need a new BTS, just make it obvious you’re continuing on the same topic</a:t>
            </a:r>
          </a:p>
          <a:p>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823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For Formal Academic Voice: </a:t>
            </a:r>
            <a:br>
              <a:rPr lang="en-US" sz="4000" dirty="0"/>
            </a:br>
            <a:r>
              <a:rPr lang="en-US" sz="4000" dirty="0">
                <a:solidFill>
                  <a:schemeClr val="accent3"/>
                </a:solidFill>
              </a:rPr>
              <a:t>Avoid Past Tense Verbs</a:t>
            </a:r>
          </a:p>
        </p:txBody>
      </p:sp>
      <p:sp>
        <p:nvSpPr>
          <p:cNvPr id="3" name="Content Placeholder 2"/>
          <p:cNvSpPr>
            <a:spLocks noGrp="1"/>
          </p:cNvSpPr>
          <p:nvPr>
            <p:ph idx="1"/>
          </p:nvPr>
        </p:nvSpPr>
        <p:spPr/>
        <p:txBody>
          <a:bodyPr>
            <a:noAutofit/>
          </a:bodyPr>
          <a:lstStyle/>
          <a:p>
            <a:pPr marL="45720" indent="0">
              <a:buNone/>
            </a:pPr>
            <a:r>
              <a:rPr lang="en-US" sz="2800" dirty="0"/>
              <a:t>Always write about books in the present tense</a:t>
            </a:r>
          </a:p>
          <a:p>
            <a:r>
              <a:rPr lang="en-US" sz="2800" dirty="0"/>
              <a:t>Examples:</a:t>
            </a:r>
          </a:p>
          <a:p>
            <a:pPr lvl="1"/>
            <a:r>
              <a:rPr lang="en-US" sz="2600" dirty="0"/>
              <a:t> “Okonkwo mourned for his village  …”</a:t>
            </a:r>
          </a:p>
          <a:p>
            <a:pPr lvl="2"/>
            <a:r>
              <a:rPr lang="en-US" sz="2200" dirty="0"/>
              <a:t>Okonkwo mourns for his village …</a:t>
            </a:r>
          </a:p>
          <a:p>
            <a:pPr lvl="1"/>
            <a:r>
              <a:rPr lang="en-US" sz="2600" dirty="0"/>
              <a:t>The culture of </a:t>
            </a:r>
            <a:r>
              <a:rPr lang="en-US" sz="2600" dirty="0" err="1"/>
              <a:t>Umofia</a:t>
            </a:r>
            <a:r>
              <a:rPr lang="en-US" sz="2600" dirty="0"/>
              <a:t> defined him completely.</a:t>
            </a:r>
          </a:p>
          <a:p>
            <a:pPr lvl="2"/>
            <a:r>
              <a:rPr lang="en-US" sz="2200" dirty="0"/>
              <a:t>The culture of </a:t>
            </a:r>
            <a:r>
              <a:rPr lang="en-US" sz="2200" dirty="0" err="1"/>
              <a:t>Umofia</a:t>
            </a:r>
            <a:r>
              <a:rPr lang="en-US" sz="2200" dirty="0"/>
              <a:t> defines him completely …</a:t>
            </a:r>
          </a:p>
          <a:p>
            <a:pPr lvl="1"/>
            <a:r>
              <a:rPr lang="en-US" sz="2600" dirty="0"/>
              <a:t>Okonkwo was a strong, proud man.</a:t>
            </a:r>
          </a:p>
          <a:p>
            <a:pPr lvl="2"/>
            <a:r>
              <a:rPr lang="en-US" sz="2200" dirty="0"/>
              <a:t>Okonkwo is a strong, proud man.</a:t>
            </a:r>
          </a:p>
          <a:p>
            <a:endParaRPr lang="en-US" sz="2800" dirty="0"/>
          </a:p>
          <a:p>
            <a:endParaRPr lang="en-US" sz="2800" dirty="0"/>
          </a:p>
        </p:txBody>
      </p:sp>
    </p:spTree>
    <p:extLst>
      <p:ext uri="{BB962C8B-B14F-4D97-AF65-F5344CB8AC3E}">
        <p14:creationId xmlns:p14="http://schemas.microsoft.com/office/powerpoint/2010/main" val="400848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946485" y="1308898"/>
            <a:ext cx="10439972" cy="5396702"/>
          </a:xfrm>
        </p:spPr>
        <p:txBody>
          <a:bodyPr>
            <a:normAutofit/>
          </a:bodyPr>
          <a:lstStyle/>
          <a:p>
            <a:r>
              <a:rPr lang="en-US" sz="2800" b="1" u="sng" dirty="0">
                <a:solidFill>
                  <a:schemeClr val="accent3"/>
                </a:solidFill>
              </a:rPr>
              <a:t>Nix Adverbs and Adjectives as Often as Possible*</a:t>
            </a:r>
            <a:r>
              <a:rPr lang="en-US" sz="2800" b="1" dirty="0"/>
              <a:t>: </a:t>
            </a:r>
            <a:r>
              <a:rPr lang="en-US" sz="2800" dirty="0"/>
              <a:t>mark through every adjective and adverb you see, and then add back the ones that you think are absolutely necessary. When in doubt, find a verb that says it better.</a:t>
            </a:r>
          </a:p>
          <a:p>
            <a:pPr lvl="1"/>
            <a:r>
              <a:rPr lang="en-US" sz="2400" b="1" u="sng" dirty="0">
                <a:solidFill>
                  <a:schemeClr val="accent3"/>
                </a:solidFill>
              </a:rPr>
              <a:t>Adverb</a:t>
            </a:r>
            <a:r>
              <a:rPr lang="en-US" sz="2400" dirty="0"/>
              <a:t>: a word or phrase that modifies or qualifies an adjective, verb, or other adverb or a word group, expressing a relation of place, time, circumstance, manner, cause, degree, etc. (e.g., gently, quite, then, there ). </a:t>
            </a:r>
          </a:p>
          <a:p>
            <a:pPr lvl="1"/>
            <a:r>
              <a:rPr lang="en-US" sz="2400" b="1" u="sng" dirty="0">
                <a:solidFill>
                  <a:schemeClr val="accent3"/>
                </a:solidFill>
              </a:rPr>
              <a:t>Adjective</a:t>
            </a:r>
            <a:r>
              <a:rPr lang="en-US" sz="2400" dirty="0"/>
              <a:t>: a word or phrase naming an attribute, added to or grammatically related to a noun to modify or describe it.</a:t>
            </a:r>
          </a:p>
          <a:p>
            <a:pPr marL="365760" lvl="1" indent="0">
              <a:buNone/>
            </a:pPr>
            <a:r>
              <a:rPr lang="en-US" sz="2400" b="1" dirty="0">
                <a:solidFill>
                  <a:schemeClr val="accent3"/>
                </a:solidFill>
              </a:rPr>
              <a:t>*</a:t>
            </a:r>
            <a:r>
              <a:rPr lang="en-US" sz="2400" dirty="0"/>
              <a:t>some </a:t>
            </a:r>
            <a:r>
              <a:rPr lang="en-US" sz="2400" b="1" dirty="0">
                <a:solidFill>
                  <a:schemeClr val="accent3"/>
                </a:solidFill>
              </a:rPr>
              <a:t>adjectives</a:t>
            </a:r>
            <a:r>
              <a:rPr lang="en-US" sz="2400" dirty="0"/>
              <a:t> and </a:t>
            </a:r>
            <a:r>
              <a:rPr lang="en-US" sz="2400" b="1" dirty="0">
                <a:solidFill>
                  <a:schemeClr val="accent3"/>
                </a:solidFill>
              </a:rPr>
              <a:t>adverbs</a:t>
            </a:r>
            <a:r>
              <a:rPr lang="en-US" sz="2400" dirty="0"/>
              <a:t> ARE analytical and impactful, while most are hollow and pointless. </a:t>
            </a:r>
          </a:p>
          <a:p>
            <a:pPr marL="45720" indent="0">
              <a:buNone/>
            </a:pPr>
            <a:r>
              <a:rPr lang="en-US" sz="2600" b="1" dirty="0">
                <a:solidFill>
                  <a:schemeClr val="accent3"/>
                </a:solidFill>
                <a:sym typeface="Wingdings" panose="05000000000000000000" pitchFamily="2" charset="2"/>
              </a:rPr>
              <a:t> </a:t>
            </a:r>
            <a:r>
              <a:rPr lang="en-US" sz="2600" dirty="0"/>
              <a:t>More often, </a:t>
            </a:r>
            <a:r>
              <a:rPr lang="en-US" sz="2600" b="1" dirty="0">
                <a:solidFill>
                  <a:schemeClr val="accent3"/>
                </a:solidFill>
              </a:rPr>
              <a:t>Adverbs</a:t>
            </a:r>
            <a:r>
              <a:rPr lang="en-US" sz="2600" dirty="0"/>
              <a:t> are useless, and </a:t>
            </a:r>
            <a:r>
              <a:rPr lang="en-US" sz="2600" b="1" dirty="0">
                <a:solidFill>
                  <a:schemeClr val="accent3"/>
                </a:solidFill>
              </a:rPr>
              <a:t>Adjectives</a:t>
            </a:r>
            <a:r>
              <a:rPr lang="en-US" sz="2600" dirty="0"/>
              <a:t> serve a purpose.</a:t>
            </a: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3589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946485" y="1308898"/>
            <a:ext cx="10439972" cy="5396702"/>
          </a:xfrm>
        </p:spPr>
        <p:txBody>
          <a:bodyPr>
            <a:normAutofit/>
          </a:bodyPr>
          <a:lstStyle/>
          <a:p>
            <a:r>
              <a:rPr lang="en-US" sz="2800" b="1" u="sng" dirty="0">
                <a:solidFill>
                  <a:schemeClr val="accent3"/>
                </a:solidFill>
              </a:rPr>
              <a:t>Nix Adverbs and Adjectives as Often as Possible*</a:t>
            </a:r>
            <a:r>
              <a:rPr lang="en-US" sz="2800" b="1" dirty="0"/>
              <a:t>: </a:t>
            </a:r>
            <a:r>
              <a:rPr lang="en-US" sz="2800" dirty="0"/>
              <a:t>mark through every adjective and adverb you see, and then add back the ones that you think are absolutely necessary. When in doubt, find a verb that says it better.</a:t>
            </a:r>
          </a:p>
          <a:p>
            <a:pPr marL="36576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a:extLst>
              <a:ext uri="{FF2B5EF4-FFF2-40B4-BE49-F238E27FC236}">
                <a16:creationId xmlns:a16="http://schemas.microsoft.com/office/drawing/2014/main" id="{5F822270-3B44-41A8-9F0F-D69D47F0812B}"/>
              </a:ext>
            </a:extLst>
          </p:cNvPr>
          <p:cNvPicPr>
            <a:picLocks noChangeAspect="1"/>
          </p:cNvPicPr>
          <p:nvPr/>
        </p:nvPicPr>
        <p:blipFill>
          <a:blip r:embed="rId2"/>
          <a:stretch>
            <a:fillRect/>
          </a:stretch>
        </p:blipFill>
        <p:spPr>
          <a:xfrm>
            <a:off x="2530527" y="2886974"/>
            <a:ext cx="9145276" cy="1648055"/>
          </a:xfrm>
          <a:prstGeom prst="rect">
            <a:avLst/>
          </a:prstGeom>
        </p:spPr>
      </p:pic>
      <p:pic>
        <p:nvPicPr>
          <p:cNvPr id="5" name="Picture 4">
            <a:extLst>
              <a:ext uri="{FF2B5EF4-FFF2-40B4-BE49-F238E27FC236}">
                <a16:creationId xmlns:a16="http://schemas.microsoft.com/office/drawing/2014/main" id="{8070B854-9BCC-4F45-92D3-7FA9D6DF676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64883" y="3711001"/>
            <a:ext cx="2648320" cy="1409897"/>
          </a:xfrm>
          <a:prstGeom prst="rect">
            <a:avLst/>
          </a:prstGeom>
          <a:ln>
            <a:solidFill>
              <a:schemeClr val="accent1"/>
            </a:solidFill>
          </a:ln>
        </p:spPr>
      </p:pic>
    </p:spTree>
    <p:extLst>
      <p:ext uri="{BB962C8B-B14F-4D97-AF65-F5344CB8AC3E}">
        <p14:creationId xmlns:p14="http://schemas.microsoft.com/office/powerpoint/2010/main" val="116606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3840"/>
            <a:ext cx="9875520" cy="1356360"/>
          </a:xfrm>
        </p:spPr>
        <p:txBody>
          <a:bodyPr>
            <a:noAutofit/>
          </a:bodyPr>
          <a:lstStyle/>
          <a:p>
            <a:pPr algn="ctr"/>
            <a:r>
              <a:rPr lang="en-US" b="1" dirty="0"/>
              <a:t>Way over the word count? Feeling repetitive?</a:t>
            </a:r>
          </a:p>
        </p:txBody>
      </p:sp>
      <p:sp>
        <p:nvSpPr>
          <p:cNvPr id="3" name="Content Placeholder 2"/>
          <p:cNvSpPr>
            <a:spLocks noGrp="1"/>
          </p:cNvSpPr>
          <p:nvPr>
            <p:ph idx="1"/>
          </p:nvPr>
        </p:nvSpPr>
        <p:spPr>
          <a:xfrm>
            <a:off x="556953" y="1589308"/>
            <a:ext cx="11006051" cy="5135688"/>
          </a:xfrm>
        </p:spPr>
        <p:txBody>
          <a:bodyPr>
            <a:normAutofit fontScale="77500" lnSpcReduction="20000"/>
          </a:bodyPr>
          <a:lstStyle/>
          <a:p>
            <a:pPr marL="502920" indent="-457200">
              <a:buFont typeface="+mj-lt"/>
              <a:buAutoNum type="arabicPeriod"/>
            </a:pPr>
            <a:r>
              <a:rPr lang="en-US" sz="2800" b="1" u="sng" dirty="0">
                <a:solidFill>
                  <a:schemeClr val="tx1"/>
                </a:solidFill>
              </a:rPr>
              <a:t>Get rid of useless words, adjectives and adverbs</a:t>
            </a:r>
            <a:r>
              <a:rPr lang="en-US" sz="2800" b="1" dirty="0">
                <a:solidFill>
                  <a:schemeClr val="tx1"/>
                </a:solidFill>
              </a:rPr>
              <a:t>:</a:t>
            </a:r>
          </a:p>
          <a:p>
            <a:pPr marL="731520" lvl="1" indent="-457200">
              <a:buFont typeface="+mj-lt"/>
              <a:buAutoNum type="arabicPeriod"/>
            </a:pPr>
            <a:r>
              <a:rPr lang="en-US" sz="2600" b="1" dirty="0">
                <a:solidFill>
                  <a:schemeClr val="tx1"/>
                </a:solidFill>
              </a:rPr>
              <a:t>Avoid using ‘that’: In about 5 percent of your sentences “that” makes your idea easier to understand. In the other 95 percent, get rid of it! Avoid using ‘very’ as well.</a:t>
            </a:r>
          </a:p>
          <a:p>
            <a:pPr marL="731520" lvl="1" indent="-457200">
              <a:buFont typeface="+mj-lt"/>
              <a:buAutoNum type="arabicPeriod"/>
            </a:pPr>
            <a:r>
              <a:rPr lang="en-US" sz="2600" b="1" u="sng" dirty="0">
                <a:solidFill>
                  <a:schemeClr val="tx1"/>
                </a:solidFill>
              </a:rPr>
              <a:t>Adverb</a:t>
            </a:r>
            <a:r>
              <a:rPr lang="en-US" sz="2600" b="1" dirty="0">
                <a:solidFill>
                  <a:schemeClr val="tx1"/>
                </a:solidFill>
              </a:rPr>
              <a:t>: a word or phrase that modifies or qualifies an adjective, verb, or other adverb or a word group, expressing a relation of place, time, circumstance, manner, cause, degree, etc. (e.g., gently, quite, then, there ).</a:t>
            </a:r>
          </a:p>
          <a:p>
            <a:pPr marL="731520" lvl="1" indent="-457200">
              <a:buFont typeface="+mj-lt"/>
              <a:buAutoNum type="arabicPeriod"/>
            </a:pPr>
            <a:r>
              <a:rPr lang="en-US" sz="2600" b="1" u="sng" dirty="0">
                <a:solidFill>
                  <a:schemeClr val="tx1"/>
                </a:solidFill>
              </a:rPr>
              <a:t>Adjective</a:t>
            </a:r>
            <a:r>
              <a:rPr lang="en-US" sz="2600" b="1" dirty="0">
                <a:solidFill>
                  <a:schemeClr val="tx1"/>
                </a:solidFill>
              </a:rPr>
              <a:t>: a word or phrase naming an attribute, added to or grammatically related to a noun to modify or describe it.</a:t>
            </a:r>
            <a:endParaRPr lang="en-US" sz="2800" b="1" dirty="0">
              <a:solidFill>
                <a:schemeClr val="tx1"/>
              </a:solidFill>
            </a:endParaRPr>
          </a:p>
          <a:p>
            <a:pPr marL="1005840" lvl="2" indent="-457200">
              <a:buFont typeface="+mj-lt"/>
              <a:buAutoNum type="arabicPeriod"/>
            </a:pPr>
            <a:r>
              <a:rPr lang="en-US" sz="3000" dirty="0">
                <a:solidFill>
                  <a:schemeClr val="tx1"/>
                </a:solidFill>
              </a:rPr>
              <a:t>There’s </a:t>
            </a:r>
            <a:r>
              <a:rPr lang="en-US" sz="3000" b="1" dirty="0">
                <a:solidFill>
                  <a:srgbClr val="C00000"/>
                </a:solidFill>
              </a:rPr>
              <a:t>definitely</a:t>
            </a:r>
            <a:r>
              <a:rPr lang="en-US" sz="3000" dirty="0">
                <a:solidFill>
                  <a:schemeClr val="tx1"/>
                </a:solidFill>
              </a:rPr>
              <a:t> a good side in Okonkwo, </a:t>
            </a:r>
            <a:r>
              <a:rPr lang="en-US" sz="3000" b="1" dirty="0">
                <a:solidFill>
                  <a:srgbClr val="C00000"/>
                </a:solidFill>
              </a:rPr>
              <a:t>such as</a:t>
            </a:r>
            <a:r>
              <a:rPr lang="en-US" sz="3000" dirty="0">
                <a:solidFill>
                  <a:schemeClr val="tx1"/>
                </a:solidFill>
              </a:rPr>
              <a:t> he loves his culture and takes responsibility towards his positions and </a:t>
            </a:r>
            <a:r>
              <a:rPr lang="en-US" sz="3000" u="sng" dirty="0">
                <a:solidFill>
                  <a:schemeClr val="tx1"/>
                </a:solidFill>
              </a:rPr>
              <a:t>his personality</a:t>
            </a:r>
            <a:r>
              <a:rPr lang="en-US" sz="3000" dirty="0">
                <a:solidFill>
                  <a:schemeClr val="tx1"/>
                </a:solidFill>
              </a:rPr>
              <a:t> is what kept on pushing him to fight for Igbo culture. </a:t>
            </a:r>
            <a:r>
              <a:rPr lang="en-US" sz="3000" b="1" dirty="0">
                <a:ln>
                  <a:solidFill>
                    <a:sysClr val="windowText" lastClr="000000"/>
                  </a:solidFill>
                </a:ln>
                <a:solidFill>
                  <a:srgbClr val="00B050"/>
                </a:solidFill>
                <a:effectLst>
                  <a:outerShdw blurRad="38100" dist="38100" dir="2700000" algn="tl">
                    <a:srgbClr val="000000">
                      <a:alpha val="43137"/>
                    </a:srgbClr>
                  </a:outerShdw>
                </a:effectLst>
              </a:rPr>
              <a:t>34 words.</a:t>
            </a:r>
            <a:endParaRPr lang="en-US" sz="3000" b="1" dirty="0">
              <a:ln>
                <a:solidFill>
                  <a:sysClr val="windowText" lastClr="000000"/>
                </a:solidFill>
              </a:ln>
              <a:solidFill>
                <a:schemeClr val="tx1"/>
              </a:solidFill>
            </a:endParaRPr>
          </a:p>
          <a:p>
            <a:pPr marL="1005840" lvl="2" indent="-457200">
              <a:buFont typeface="+mj-lt"/>
              <a:buAutoNum type="arabicPeriod"/>
            </a:pPr>
            <a:r>
              <a:rPr lang="en-US" sz="3000" dirty="0">
                <a:solidFill>
                  <a:schemeClr val="tx1"/>
                </a:solidFill>
              </a:rPr>
              <a:t>There’s a good side to Okonkwo, he loves his culture and takes responsibility towards his positions and his personality is what kept on pushing him to fight for Igbo culture. </a:t>
            </a:r>
            <a:r>
              <a:rPr lang="en-US" sz="3000" b="1" dirty="0">
                <a:ln>
                  <a:solidFill>
                    <a:sysClr val="windowText" lastClr="000000"/>
                  </a:solidFill>
                </a:ln>
                <a:solidFill>
                  <a:srgbClr val="00B050"/>
                </a:solidFill>
                <a:effectLst>
                  <a:outerShdw blurRad="38100" dist="38100" dir="2700000" algn="tl">
                    <a:srgbClr val="000000">
                      <a:alpha val="43137"/>
                    </a:srgbClr>
                  </a:outerShdw>
                </a:effectLst>
              </a:rPr>
              <a:t>30 words</a:t>
            </a:r>
            <a:r>
              <a:rPr lang="en-US" sz="3000" b="1" dirty="0">
                <a:solidFill>
                  <a:srgbClr val="00B050"/>
                </a:solidFill>
                <a:effectLst>
                  <a:outerShdw blurRad="38100" dist="38100" dir="2700000" algn="tl">
                    <a:srgbClr val="000000">
                      <a:alpha val="43137"/>
                    </a:srgbClr>
                  </a:outerShdw>
                </a:effectLst>
              </a:rPr>
              <a:t>.</a:t>
            </a:r>
          </a:p>
          <a:p>
            <a:pPr marL="1005840" lvl="2" indent="-457200">
              <a:buFont typeface="+mj-lt"/>
              <a:buAutoNum type="arabicPeriod"/>
            </a:pPr>
            <a:r>
              <a:rPr lang="en-US" sz="3000" dirty="0">
                <a:solidFill>
                  <a:schemeClr val="tx1"/>
                </a:solidFill>
              </a:rPr>
              <a:t>There’s a good side to Okonkwo, he loves his culture and his </a:t>
            </a:r>
            <a:r>
              <a:rPr lang="en-US" sz="3000" u="sng" dirty="0">
                <a:solidFill>
                  <a:schemeClr val="tx1"/>
                </a:solidFill>
              </a:rPr>
              <a:t>dominate</a:t>
            </a:r>
            <a:r>
              <a:rPr lang="en-US" sz="3000" dirty="0">
                <a:solidFill>
                  <a:schemeClr val="tx1"/>
                </a:solidFill>
              </a:rPr>
              <a:t> personality kept pushing him to fight for Igbo culture.</a:t>
            </a:r>
            <a:r>
              <a:rPr lang="en-US" sz="3000" b="1" dirty="0">
                <a:solidFill>
                  <a:schemeClr val="tx1"/>
                </a:solidFill>
              </a:rPr>
              <a:t> </a:t>
            </a:r>
            <a:r>
              <a:rPr lang="en-US" sz="3000" b="1" dirty="0">
                <a:ln>
                  <a:solidFill>
                    <a:sysClr val="windowText" lastClr="000000"/>
                  </a:solidFill>
                </a:ln>
                <a:solidFill>
                  <a:srgbClr val="00B050"/>
                </a:solidFill>
                <a:effectLst>
                  <a:outerShdw blurRad="38100" dist="38100" dir="2700000" algn="tl">
                    <a:srgbClr val="000000">
                      <a:alpha val="43137"/>
                    </a:srgbClr>
                  </a:outerShdw>
                </a:effectLst>
              </a:rPr>
              <a:t>22 words.</a:t>
            </a:r>
          </a:p>
          <a:p>
            <a:pPr marL="502920" indent="-457200">
              <a:buFont typeface="+mj-lt"/>
              <a:buAutoNum type="arabicPeriod"/>
            </a:pPr>
            <a:r>
              <a:rPr lang="en-US" sz="2600" b="1" dirty="0">
                <a:solidFill>
                  <a:schemeClr val="tx1"/>
                </a:solidFill>
              </a:rPr>
              <a:t>Trim transitions. </a:t>
            </a:r>
            <a:r>
              <a:rPr lang="en-US" sz="2600" dirty="0">
                <a:solidFill>
                  <a:schemeClr val="tx1"/>
                </a:solidFill>
              </a:rPr>
              <a:t>Go from a full sentence at the end of a paragraph to a dependent clause at the beginning of the next BTS.</a:t>
            </a:r>
            <a:endParaRPr lang="en-US" sz="2600" b="1" dirty="0">
              <a:solidFill>
                <a:schemeClr val="tx1"/>
              </a:solidFill>
            </a:endParaRPr>
          </a:p>
          <a:p>
            <a:pPr marL="502920" indent="-457200">
              <a:buFont typeface="+mj-lt"/>
              <a:buAutoNum type="arabicPeriod"/>
            </a:pPr>
            <a:endParaRPr lang="en-US" sz="2400" b="1" dirty="0">
              <a:solidFill>
                <a:schemeClr val="tx1"/>
              </a:solidFill>
            </a:endParaRPr>
          </a:p>
        </p:txBody>
      </p:sp>
      <p:sp>
        <p:nvSpPr>
          <p:cNvPr id="4" name="Down Arrow 3"/>
          <p:cNvSpPr/>
          <p:nvPr/>
        </p:nvSpPr>
        <p:spPr>
          <a:xfrm>
            <a:off x="866899" y="3859481"/>
            <a:ext cx="142504" cy="1555668"/>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9426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ctr"/>
            <a:r>
              <a:rPr lang="en-US" sz="5400" b="1" dirty="0"/>
              <a:t>Advice generated from undergraduate writing centers at:</a:t>
            </a:r>
          </a:p>
        </p:txBody>
      </p:sp>
      <p:pic>
        <p:nvPicPr>
          <p:cNvPr id="1026" name="Picture 2" descr="Image result for university of north carolina"/>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4354" y="2362809"/>
            <a:ext cx="2817914" cy="2817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arvar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7738" y="2362809"/>
            <a:ext cx="2998262" cy="2913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CLA Writing Programs"/>
          <p:cNvPicPr>
            <a:picLocks noChangeAspect="1" noChangeArrowheads="1"/>
          </p:cNvPicPr>
          <p:nvPr/>
        </p:nvPicPr>
        <p:blipFill rotWithShape="1">
          <a:blip r:embed="rId4">
            <a:extLst>
              <a:ext uri="{28A0092B-C50C-407E-A947-70E740481C1C}">
                <a14:useLocalDpi xmlns:a14="http://schemas.microsoft.com/office/drawing/2010/main" val="0"/>
              </a:ext>
            </a:extLst>
          </a:blip>
          <a:srcRect r="20129"/>
          <a:stretch/>
        </p:blipFill>
        <p:spPr bwMode="auto">
          <a:xfrm>
            <a:off x="6096966" y="4072000"/>
            <a:ext cx="5903443" cy="9302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CL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9974" y="3321999"/>
            <a:ext cx="2257425"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8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946485" y="1308898"/>
            <a:ext cx="10439972" cy="5396702"/>
          </a:xfrm>
        </p:spPr>
        <p:txBody>
          <a:bodyPr>
            <a:normAutofit/>
          </a:bodyPr>
          <a:lstStyle/>
          <a:p>
            <a:pPr marL="45720" indent="0">
              <a:buNone/>
            </a:pPr>
            <a:r>
              <a:rPr lang="en-US" sz="2400" b="1" u="sng" dirty="0">
                <a:latin typeface="Tahoma" panose="020B0604030504040204" pitchFamily="34" charset="0"/>
                <a:ea typeface="Tahoma" panose="020B0604030504040204" pitchFamily="34" charset="0"/>
                <a:cs typeface="Tahoma" panose="020B0604030504040204" pitchFamily="34" charset="0"/>
              </a:rPr>
              <a:t>USELESS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u="sng" dirty="0">
                <a:solidFill>
                  <a:schemeClr val="accent5"/>
                </a:solidFill>
                <a:latin typeface="Tahoma" panose="020B0604030504040204" pitchFamily="34" charset="0"/>
                <a:ea typeface="Tahoma" panose="020B0604030504040204" pitchFamily="34" charset="0"/>
                <a:cs typeface="Tahoma" panose="020B0604030504040204" pitchFamily="34" charset="0"/>
              </a:rPr>
              <a:t>adverbs</a:t>
            </a:r>
            <a:r>
              <a:rPr lang="en-US" sz="2400" dirty="0">
                <a:latin typeface="Tahoma" panose="020B0604030504040204" pitchFamily="34" charset="0"/>
                <a:ea typeface="Tahoma" panose="020B0604030504040204" pitchFamily="34" charset="0"/>
                <a:cs typeface="Tahoma" panose="020B0604030504040204" pitchFamily="34" charset="0"/>
              </a:rPr>
              <a:t> and </a:t>
            </a:r>
            <a:r>
              <a:rPr lang="en-US" sz="2400" u="sng" dirty="0">
                <a:solidFill>
                  <a:schemeClr val="accent4"/>
                </a:solidFill>
                <a:latin typeface="Tahoma" panose="020B0604030504040204" pitchFamily="34" charset="0"/>
                <a:ea typeface="Tahoma" panose="020B0604030504040204" pitchFamily="34" charset="0"/>
                <a:cs typeface="Tahoma" panose="020B0604030504040204" pitchFamily="34" charset="0"/>
              </a:rPr>
              <a:t>adjective</a:t>
            </a:r>
            <a:r>
              <a:rPr lang="en-US" sz="2400" dirty="0">
                <a:latin typeface="Tahoma" panose="020B0604030504040204" pitchFamily="34" charset="0"/>
                <a:ea typeface="Tahoma" panose="020B0604030504040204" pitchFamily="34" charset="0"/>
                <a:cs typeface="Tahoma" panose="020B0604030504040204" pitchFamily="34" charset="0"/>
              </a:rPr>
              <a:t> examples:</a:t>
            </a:r>
          </a:p>
          <a:p>
            <a:r>
              <a:rPr lang="en-US" sz="2400" dirty="0">
                <a:latin typeface="Tahoma" panose="020B0604030504040204" pitchFamily="34" charset="0"/>
                <a:ea typeface="Tahoma" panose="020B0604030504040204" pitchFamily="34" charset="0"/>
                <a:cs typeface="Tahoma" panose="020B0604030504040204" pitchFamily="34" charset="0"/>
              </a:rPr>
              <a:t>Achebe </a:t>
            </a:r>
            <a:r>
              <a:rPr lang="en-US" sz="2400" u="sng" dirty="0">
                <a:solidFill>
                  <a:schemeClr val="accent5"/>
                </a:solidFill>
                <a:latin typeface="Tahoma" panose="020B0604030504040204" pitchFamily="34" charset="0"/>
                <a:ea typeface="Tahoma" panose="020B0604030504040204" pitchFamily="34" charset="0"/>
                <a:cs typeface="Tahoma" panose="020B0604030504040204" pitchFamily="34" charset="0"/>
              </a:rPr>
              <a:t>specifically</a:t>
            </a:r>
            <a:r>
              <a:rPr lang="en-US" sz="2400" dirty="0">
                <a:latin typeface="Tahoma" panose="020B0604030504040204" pitchFamily="34" charset="0"/>
                <a:ea typeface="Tahoma" panose="020B0604030504040204" pitchFamily="34" charset="0"/>
                <a:cs typeface="Tahoma" panose="020B0604030504040204" pitchFamily="34" charset="0"/>
              </a:rPr>
              <a:t> uses this to enforce the idea </a:t>
            </a:r>
            <a:r>
              <a:rPr lang="en-US" sz="2400" strike="sngStrike" dirty="0">
                <a:latin typeface="Tahoma" panose="020B0604030504040204" pitchFamily="34" charset="0"/>
                <a:ea typeface="Tahoma" panose="020B0604030504040204" pitchFamily="34" charset="0"/>
                <a:cs typeface="Tahoma" panose="020B0604030504040204" pitchFamily="34" charset="0"/>
              </a:rPr>
              <a:t>that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strike="sngStrike" dirty="0">
                <a:latin typeface="Tahoma" panose="020B0604030504040204" pitchFamily="34" charset="0"/>
                <a:ea typeface="Tahoma" panose="020B0604030504040204" pitchFamily="34" charset="0"/>
                <a:cs typeface="Tahoma" panose="020B0604030504040204" pitchFamily="34" charset="0"/>
              </a:rPr>
              <a:t>his</a:t>
            </a:r>
            <a:r>
              <a:rPr lang="en-US" sz="2400" dirty="0">
                <a:latin typeface="Tahoma" panose="020B0604030504040204" pitchFamily="34" charset="0"/>
                <a:ea typeface="Tahoma" panose="020B0604030504040204" pitchFamily="34" charset="0"/>
                <a:cs typeface="Tahoma" panose="020B0604030504040204" pitchFamily="34" charset="0"/>
              </a:rPr>
              <a:t> Okonkwo’s fear will become reality, to show how Okonkwo is losing </a:t>
            </a:r>
            <a:r>
              <a:rPr lang="en-US" sz="2400" u="sng" dirty="0">
                <a:solidFill>
                  <a:schemeClr val="accent4"/>
                </a:solidFill>
                <a:latin typeface="Tahoma" panose="020B0604030504040204" pitchFamily="34" charset="0"/>
                <a:ea typeface="Tahoma" panose="020B0604030504040204" pitchFamily="34" charset="0"/>
                <a:cs typeface="Tahoma" panose="020B0604030504040204" pitchFamily="34" charset="0"/>
              </a:rPr>
              <a:t>part of</a:t>
            </a:r>
            <a:r>
              <a:rPr lang="en-US" sz="2400" dirty="0">
                <a:latin typeface="Tahoma" panose="020B0604030504040204" pitchFamily="34" charset="0"/>
                <a:ea typeface="Tahoma" panose="020B0604030504040204" pitchFamily="34" charset="0"/>
                <a:cs typeface="Tahoma" panose="020B0604030504040204" pitchFamily="34" charset="0"/>
              </a:rPr>
              <a:t> his values.</a:t>
            </a:r>
          </a:p>
          <a:p>
            <a:pPr marL="45720" indent="0">
              <a:buNone/>
            </a:pPr>
            <a:r>
              <a:rPr lang="en-US" sz="2400" b="1" u="sng" dirty="0">
                <a:latin typeface="Tahoma" panose="020B0604030504040204" pitchFamily="34" charset="0"/>
                <a:ea typeface="Tahoma" panose="020B0604030504040204" pitchFamily="34" charset="0"/>
                <a:cs typeface="Tahoma" panose="020B0604030504040204" pitchFamily="34" charset="0"/>
              </a:rPr>
              <a:t>USEFUL</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u="sng" dirty="0">
                <a:solidFill>
                  <a:schemeClr val="accent2"/>
                </a:solidFill>
                <a:latin typeface="Tahoma" panose="020B0604030504040204" pitchFamily="34" charset="0"/>
                <a:ea typeface="Tahoma" panose="020B0604030504040204" pitchFamily="34" charset="0"/>
                <a:cs typeface="Tahoma" panose="020B0604030504040204" pitchFamily="34" charset="0"/>
              </a:rPr>
              <a:t>adverbs</a:t>
            </a:r>
            <a:r>
              <a:rPr lang="en-US" sz="2400" dirty="0">
                <a:latin typeface="Tahoma" panose="020B0604030504040204" pitchFamily="34" charset="0"/>
                <a:ea typeface="Tahoma" panose="020B0604030504040204" pitchFamily="34" charset="0"/>
                <a:cs typeface="Tahoma" panose="020B0604030504040204" pitchFamily="34" charset="0"/>
              </a:rPr>
              <a:t> and </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adjective</a:t>
            </a:r>
            <a:r>
              <a:rPr lang="en-US" sz="2400" dirty="0">
                <a:latin typeface="Tahoma" panose="020B0604030504040204" pitchFamily="34" charset="0"/>
                <a:ea typeface="Tahoma" panose="020B0604030504040204" pitchFamily="34" charset="0"/>
                <a:cs typeface="Tahoma" panose="020B0604030504040204" pitchFamily="34" charset="0"/>
              </a:rPr>
              <a:t> examples:</a:t>
            </a:r>
          </a:p>
          <a:p>
            <a:r>
              <a:rPr lang="en-US" sz="2400" dirty="0">
                <a:latin typeface="Tahoma" panose="020B0604030504040204" pitchFamily="34" charset="0"/>
                <a:ea typeface="Tahoma" panose="020B0604030504040204" pitchFamily="34" charset="0"/>
                <a:cs typeface="Tahoma" panose="020B0604030504040204" pitchFamily="34" charset="0"/>
              </a:rPr>
              <a:t>Compared to the </a:t>
            </a:r>
            <a:r>
              <a:rPr lang="en-US" sz="2400" u="sng" dirty="0">
                <a:solidFill>
                  <a:schemeClr val="accent5"/>
                </a:solidFill>
                <a:latin typeface="Tahoma" panose="020B0604030504040204" pitchFamily="34" charset="0"/>
                <a:ea typeface="Tahoma" panose="020B0604030504040204" pitchFamily="34" charset="0"/>
                <a:cs typeface="Tahoma" panose="020B0604030504040204" pitchFamily="34" charset="0"/>
              </a:rPr>
              <a:t>relatively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docile</a:t>
            </a:r>
            <a:r>
              <a:rPr lang="en-US" sz="2400" dirty="0">
                <a:latin typeface="Tahoma" panose="020B0604030504040204" pitchFamily="34" charset="0"/>
                <a:ea typeface="Tahoma" panose="020B0604030504040204" pitchFamily="34" charset="0"/>
                <a:cs typeface="Tahoma" panose="020B0604030504040204" pitchFamily="34" charset="0"/>
              </a:rPr>
              <a:t> attitude many other Igbo women have, this </a:t>
            </a:r>
            <a:r>
              <a:rPr lang="en-US" sz="2400" u="sng" dirty="0">
                <a:solidFill>
                  <a:schemeClr val="accent3"/>
                </a:solidFill>
                <a:latin typeface="Tahoma" panose="020B0604030504040204" pitchFamily="34" charset="0"/>
                <a:ea typeface="Tahoma" panose="020B0604030504040204" pitchFamily="34" charset="0"/>
                <a:cs typeface="Tahoma" panose="020B0604030504040204" pitchFamily="34" charset="0"/>
              </a:rPr>
              <a:t>harsh</a:t>
            </a:r>
            <a:r>
              <a:rPr lang="en-US" sz="2400" dirty="0">
                <a:latin typeface="Tahoma" panose="020B0604030504040204" pitchFamily="34" charset="0"/>
                <a:ea typeface="Tahoma" panose="020B0604030504040204" pitchFamily="34" charset="0"/>
                <a:cs typeface="Tahoma" panose="020B0604030504040204" pitchFamily="34" charset="0"/>
              </a:rPr>
              <a:t> action is shocking.</a:t>
            </a:r>
          </a:p>
          <a:p>
            <a:pPr marL="4572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a:extLst>
              <a:ext uri="{FF2B5EF4-FFF2-40B4-BE49-F238E27FC236}">
                <a16:creationId xmlns:a16="http://schemas.microsoft.com/office/drawing/2014/main" id="{B1A24173-3402-473E-840F-68B0AB2110DD}"/>
              </a:ext>
            </a:extLst>
          </p:cNvPr>
          <p:cNvPicPr>
            <a:picLocks noChangeAspect="1"/>
          </p:cNvPicPr>
          <p:nvPr/>
        </p:nvPicPr>
        <p:blipFill>
          <a:blip r:embed="rId2"/>
          <a:stretch>
            <a:fillRect/>
          </a:stretch>
        </p:blipFill>
        <p:spPr>
          <a:xfrm>
            <a:off x="1358578" y="4515323"/>
            <a:ext cx="8573696" cy="2200582"/>
          </a:xfrm>
          <a:prstGeom prst="rect">
            <a:avLst/>
          </a:prstGeom>
        </p:spPr>
      </p:pic>
      <p:pic>
        <p:nvPicPr>
          <p:cNvPr id="5" name="Picture 4">
            <a:extLst>
              <a:ext uri="{FF2B5EF4-FFF2-40B4-BE49-F238E27FC236}">
                <a16:creationId xmlns:a16="http://schemas.microsoft.com/office/drawing/2014/main" id="{A6C8D6F3-4EC2-405E-A5D1-948A1F3A802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t="53548"/>
          <a:stretch/>
        </p:blipFill>
        <p:spPr>
          <a:xfrm>
            <a:off x="5456189" y="4007249"/>
            <a:ext cx="2657846" cy="800965"/>
          </a:xfrm>
          <a:prstGeom prst="rect">
            <a:avLst/>
          </a:prstGeom>
          <a:ln>
            <a:solidFill>
              <a:srgbClr val="0070C0"/>
            </a:solidFill>
          </a:ln>
        </p:spPr>
      </p:pic>
    </p:spTree>
    <p:extLst>
      <p:ext uri="{BB962C8B-B14F-4D97-AF65-F5344CB8AC3E}">
        <p14:creationId xmlns:p14="http://schemas.microsoft.com/office/powerpoint/2010/main" val="393189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261257" y="1308897"/>
            <a:ext cx="11669485" cy="5440245"/>
          </a:xfrm>
        </p:spPr>
        <p:txBody>
          <a:bodyPr>
            <a:normAutofit/>
          </a:bodyPr>
          <a:lstStyle/>
          <a:p>
            <a:pPr marL="45720" indent="0">
              <a:buNone/>
            </a:pPr>
            <a:r>
              <a:rPr lang="en-US" b="1" dirty="0">
                <a:latin typeface="Tahoma" panose="020B0604030504040204" pitchFamily="34" charset="0"/>
                <a:ea typeface="Tahoma" panose="020B0604030504040204" pitchFamily="34" charset="0"/>
                <a:cs typeface="Tahoma" panose="020B0604030504040204" pitchFamily="34" charset="0"/>
              </a:rPr>
              <a:t>Further thoughts:</a:t>
            </a:r>
          </a:p>
          <a:p>
            <a:pPr marL="502920" indent="-457200">
              <a:buFont typeface="+mj-lt"/>
              <a:buAutoNum type="arabicPeriod"/>
            </a:pPr>
            <a:r>
              <a:rPr lang="en-US" b="1" u="sng" dirty="0">
                <a:solidFill>
                  <a:schemeClr val="accent3"/>
                </a:solidFill>
                <a:latin typeface="Tahoma" panose="020B0604030504040204" pitchFamily="34" charset="0"/>
                <a:ea typeface="Tahoma" panose="020B0604030504040204" pitchFamily="34" charset="0"/>
                <a:cs typeface="Tahoma" panose="020B0604030504040204" pitchFamily="34" charset="0"/>
              </a:rPr>
              <a:t>Read backwards</a:t>
            </a:r>
            <a:r>
              <a:rPr lang="en-US" b="1" dirty="0">
                <a:latin typeface="Tahoma" panose="020B0604030504040204" pitchFamily="34" charset="0"/>
                <a:ea typeface="Tahoma" panose="020B0604030504040204" pitchFamily="34" charset="0"/>
                <a:cs typeface="Tahoma" panose="020B0604030504040204" pitchFamily="34" charset="0"/>
              </a:rPr>
              <a:t>: Disrupting narrative flow can help you find mistakes you would otherwise miss. Try reading your work backwards, starting with the last paragraph and ending with the first. This approach forces you to pay careful attention to details and makes it easy for your brain to correct mistakes. </a:t>
            </a:r>
          </a:p>
          <a:p>
            <a:pPr marL="502920" indent="-457200">
              <a:buFont typeface="+mj-lt"/>
              <a:buAutoNum type="arabicPeriod"/>
            </a:pPr>
            <a:r>
              <a:rPr lang="en-US" b="1" u="sng" dirty="0">
                <a:solidFill>
                  <a:schemeClr val="accent3"/>
                </a:solidFill>
                <a:latin typeface="Tahoma" panose="020B0604030504040204" pitchFamily="34" charset="0"/>
                <a:ea typeface="Tahoma" panose="020B0604030504040204" pitchFamily="34" charset="0"/>
                <a:cs typeface="Tahoma" panose="020B0604030504040204" pitchFamily="34" charset="0"/>
              </a:rPr>
              <a:t>Be ahead of schedule, so you can take a break</a:t>
            </a:r>
            <a:r>
              <a:rPr lang="en-US" b="1" dirty="0">
                <a:latin typeface="Tahoma" panose="020B0604030504040204" pitchFamily="34" charset="0"/>
                <a:ea typeface="Tahoma" panose="020B0604030504040204" pitchFamily="34" charset="0"/>
                <a:cs typeface="Tahoma" panose="020B0604030504040204" pitchFamily="34" charset="0"/>
              </a:rPr>
              <a:t>: Wait awhile after you’ve finished a draft before looking at it again. The Roman poet Horace thought one should wait nine years, but that’s a bit much. A day—a few hours even—will work. When you do return to the draft, be honest and don’t be lazy. </a:t>
            </a:r>
          </a:p>
          <a:p>
            <a:pPr marL="502920" indent="-457200">
              <a:buFont typeface="+mj-lt"/>
              <a:buAutoNum type="arabicPeriod"/>
            </a:pPr>
            <a:r>
              <a:rPr lang="en-US" b="1" u="sng" dirty="0">
                <a:solidFill>
                  <a:schemeClr val="accent3"/>
                </a:solidFill>
                <a:latin typeface="Tahoma" panose="020B0604030504040204" pitchFamily="34" charset="0"/>
                <a:ea typeface="Tahoma" panose="020B0604030504040204" pitchFamily="34" charset="0"/>
                <a:cs typeface="Tahoma" panose="020B0604030504040204" pitchFamily="34" charset="0"/>
              </a:rPr>
              <a:t>Think honestly about your thesis</a:t>
            </a:r>
            <a:r>
              <a:rPr lang="en-US" b="1" dirty="0">
                <a:latin typeface="Tahoma" panose="020B0604030504040204" pitchFamily="34" charset="0"/>
                <a:ea typeface="Tahoma" panose="020B0604030504040204" pitchFamily="34" charset="0"/>
                <a:cs typeface="Tahoma" panose="020B0604030504040204" pitchFamily="34" charset="0"/>
              </a:rPr>
              <a:t>: Do you still agree with it? Should it be modified in light of something you discovered as you wrote the paper? Does it make a sophisticated, provocative point, or does it just say what anyone could say if given the same topic?</a:t>
            </a:r>
          </a:p>
          <a:p>
            <a:pPr marL="502920" indent="-457200">
              <a:buFont typeface="+mj-lt"/>
              <a:buAutoNum type="arabicPeriod"/>
            </a:pPr>
            <a:r>
              <a:rPr lang="en-US" b="1" u="sng" dirty="0">
                <a:solidFill>
                  <a:schemeClr val="accent3"/>
                </a:solidFill>
                <a:latin typeface="Tahoma" panose="020B0604030504040204" pitchFamily="34" charset="0"/>
                <a:ea typeface="Tahoma" panose="020B0604030504040204" pitchFamily="34" charset="0"/>
                <a:cs typeface="Tahoma" panose="020B0604030504040204" pitchFamily="34" charset="0"/>
              </a:rPr>
              <a:t>Think honestly about your evidence</a:t>
            </a:r>
            <a:r>
              <a:rPr lang="en-US" b="1" dirty="0">
                <a:latin typeface="Tahoma" panose="020B0604030504040204" pitchFamily="34" charset="0"/>
                <a:ea typeface="Tahoma" panose="020B0604030504040204" pitchFamily="34" charset="0"/>
                <a:cs typeface="Tahoma" panose="020B0604030504040204" pitchFamily="34" charset="0"/>
              </a:rPr>
              <a:t>: Just because a piece of evidence made it into your rough draft doesn’t mean it was good evidence or still is good evidence. </a:t>
            </a:r>
          </a:p>
          <a:p>
            <a:pPr marL="502920" indent="-457200">
              <a:buFont typeface="+mj-lt"/>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282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1341120" y="1308898"/>
            <a:ext cx="9509760" cy="5091902"/>
          </a:xfrm>
        </p:spPr>
        <p:txBody>
          <a:bodyPr>
            <a:normAutofit/>
          </a:bodyPr>
          <a:lstStyle/>
          <a:p>
            <a:pPr marL="45720" indent="0">
              <a:buNone/>
            </a:pPr>
            <a:r>
              <a:rPr lang="en-US" sz="2800" dirty="0">
                <a:latin typeface="Tahoma" panose="020B0604030504040204" pitchFamily="34" charset="0"/>
                <a:ea typeface="Tahoma" panose="020B0604030504040204" pitchFamily="34" charset="0"/>
                <a:cs typeface="Tahoma" panose="020B0604030504040204" pitchFamily="34" charset="0"/>
              </a:rPr>
              <a:t>Writing Focus: Revising</a:t>
            </a:r>
            <a:endParaRPr lang="en-US" sz="2600" dirty="0">
              <a:latin typeface="Tahoma" panose="020B0604030504040204" pitchFamily="34" charset="0"/>
              <a:ea typeface="Tahoma" panose="020B0604030504040204" pitchFamily="34" charset="0"/>
              <a:cs typeface="Tahoma" panose="020B0604030504040204" pitchFamily="34" charset="0"/>
            </a:endParaRPr>
          </a:p>
          <a:p>
            <a:pPr marL="45720" indent="0" algn="ctr">
              <a:buNone/>
            </a:pPr>
            <a:r>
              <a:rPr lang="en-US" sz="3600" b="1" dirty="0">
                <a:solidFill>
                  <a:schemeClr val="accent3"/>
                </a:solidFill>
                <a:latin typeface="Tahoma" panose="020B0604030504040204" pitchFamily="34" charset="0"/>
                <a:ea typeface="Tahoma" panose="020B0604030504040204" pitchFamily="34" charset="0"/>
                <a:cs typeface="Tahoma" panose="020B0604030504040204" pitchFamily="34" charset="0"/>
              </a:rPr>
              <a:t>I want everyone to find their weakest piece of evidence in the Rough Draft and replace it with something better before the Final Draft.</a:t>
            </a:r>
            <a:endParaRPr lang="en-US" sz="4000" b="1"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379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43840"/>
            <a:ext cx="9875520" cy="766354"/>
          </a:xfrm>
        </p:spPr>
        <p:txBody>
          <a:bodyPr anchor="t">
            <a:noAutofit/>
          </a:bodyPr>
          <a:lstStyle/>
          <a:p>
            <a:pPr algn="ctr"/>
            <a:r>
              <a:rPr lang="en-US" sz="4800" b="1" dirty="0"/>
              <a:t>Editing Work: Trimming Evidence</a:t>
            </a:r>
          </a:p>
        </p:txBody>
      </p:sp>
      <p:sp>
        <p:nvSpPr>
          <p:cNvPr id="3" name="Content Placeholder 2"/>
          <p:cNvSpPr>
            <a:spLocks noGrp="1"/>
          </p:cNvSpPr>
          <p:nvPr>
            <p:ph idx="1"/>
          </p:nvPr>
        </p:nvSpPr>
        <p:spPr>
          <a:xfrm>
            <a:off x="568234" y="1010194"/>
            <a:ext cx="11025051" cy="5608321"/>
          </a:xfrm>
        </p:spPr>
        <p:txBody>
          <a:bodyPr>
            <a:normAutofit fontScale="92500" lnSpcReduction="10000"/>
          </a:bodyPr>
          <a:lstStyle/>
          <a:p>
            <a:pPr marL="502920" indent="-457200">
              <a:buFont typeface="+mj-lt"/>
              <a:buAutoNum type="arabicPeriod"/>
            </a:pPr>
            <a:r>
              <a:rPr lang="en-US" sz="2400" b="1" u="sng" dirty="0">
                <a:solidFill>
                  <a:schemeClr val="tx1"/>
                </a:solidFill>
              </a:rPr>
              <a:t>Trim Evidence to what you </a:t>
            </a:r>
            <a:r>
              <a:rPr lang="en-US" sz="2400" b="1" u="sng" dirty="0">
                <a:solidFill>
                  <a:schemeClr val="accent3"/>
                </a:solidFill>
              </a:rPr>
              <a:t>actually need</a:t>
            </a:r>
            <a:r>
              <a:rPr lang="en-US" sz="2400" b="1" dirty="0">
                <a:solidFill>
                  <a:schemeClr val="tx1"/>
                </a:solidFill>
              </a:rPr>
              <a:t>:</a:t>
            </a:r>
          </a:p>
          <a:p>
            <a:pPr marL="731520" lvl="1" indent="-457200">
              <a:buFont typeface="+mj-lt"/>
              <a:buAutoNum type="arabicPeriod"/>
            </a:pPr>
            <a:r>
              <a:rPr lang="en-US" sz="2400" dirty="0">
                <a:solidFill>
                  <a:schemeClr val="tx1"/>
                </a:solidFill>
              </a:rPr>
              <a:t>Achebe foreshadows Okonkwo’s lack of self-control with the symbolism of Okonkwo’s gun: </a:t>
            </a:r>
            <a:r>
              <a:rPr lang="en-US" sz="2400" b="1" dirty="0">
                <a:solidFill>
                  <a:schemeClr val="tx1"/>
                </a:solidFill>
              </a:rPr>
              <a:t>“</a:t>
            </a:r>
            <a:r>
              <a:rPr lang="en-US" sz="2400" b="1" i="1" dirty="0">
                <a:solidFill>
                  <a:schemeClr val="accent3"/>
                </a:solidFill>
              </a:rPr>
              <a:t>He pressed the trigger and there was a loud report accompanied by the wail of his wives and children. He threw down the gun and jumped into the barn and there lay the woman, very much shaken and frightened but quite unhurt. He heaved a heavy sigh and went away with the gun.</a:t>
            </a:r>
            <a:r>
              <a:rPr lang="en-US" sz="2400" dirty="0">
                <a:solidFill>
                  <a:schemeClr val="tx1"/>
                </a:solidFill>
              </a:rPr>
              <a:t>” (Achebe 16). </a:t>
            </a:r>
            <a:r>
              <a:rPr lang="en-US" sz="2400" b="1" dirty="0">
                <a:solidFill>
                  <a:srgbClr val="00B050"/>
                </a:solidFill>
                <a:effectLst>
                  <a:outerShdw blurRad="38100" dist="38100" dir="2700000" algn="tl">
                    <a:srgbClr val="000000">
                      <a:alpha val="43137"/>
                    </a:srgbClr>
                  </a:outerShdw>
                </a:effectLst>
              </a:rPr>
              <a:t>68 words.</a:t>
            </a:r>
          </a:p>
          <a:p>
            <a:pPr marL="731520" lvl="1" indent="-457200">
              <a:buFont typeface="+mj-lt"/>
              <a:buAutoNum type="arabicPeriod"/>
            </a:pPr>
            <a:r>
              <a:rPr lang="en-US" sz="2400" dirty="0">
                <a:solidFill>
                  <a:schemeClr val="tx1"/>
                </a:solidFill>
              </a:rPr>
              <a:t>Achebe foreshadows Okonkwo’s lack of self-control with the symbolism of his gun: </a:t>
            </a:r>
            <a:r>
              <a:rPr lang="en-US" sz="2400" b="1" dirty="0">
                <a:solidFill>
                  <a:schemeClr val="tx1"/>
                </a:solidFill>
              </a:rPr>
              <a:t>“</a:t>
            </a:r>
            <a:r>
              <a:rPr lang="en-US" sz="2400" b="1" i="1" dirty="0">
                <a:solidFill>
                  <a:schemeClr val="accent3"/>
                </a:solidFill>
              </a:rPr>
              <a:t>Okonkwo … ran madly into his room for the loaded gun</a:t>
            </a:r>
            <a:r>
              <a:rPr lang="en-US" sz="2400" dirty="0">
                <a:solidFill>
                  <a:schemeClr val="tx1"/>
                </a:solidFill>
              </a:rPr>
              <a:t>,” and “</a:t>
            </a:r>
            <a:r>
              <a:rPr lang="en-US" sz="2400" b="1" i="1" dirty="0">
                <a:solidFill>
                  <a:schemeClr val="accent3"/>
                </a:solidFill>
              </a:rPr>
              <a:t>heaved a heavy sigh and went away with the gun</a:t>
            </a:r>
            <a:r>
              <a:rPr lang="en-US" sz="2400" dirty="0">
                <a:solidFill>
                  <a:schemeClr val="tx1"/>
                </a:solidFill>
              </a:rPr>
              <a:t>” when he realized he had missed killing </a:t>
            </a:r>
            <a:r>
              <a:rPr lang="en-US" sz="2400" dirty="0" err="1">
                <a:solidFill>
                  <a:schemeClr val="tx1"/>
                </a:solidFill>
              </a:rPr>
              <a:t>Ekwefi</a:t>
            </a:r>
            <a:r>
              <a:rPr lang="en-US" sz="2400" dirty="0">
                <a:solidFill>
                  <a:schemeClr val="tx1"/>
                </a:solidFill>
              </a:rPr>
              <a:t> (Achebe 16). </a:t>
            </a:r>
            <a:r>
              <a:rPr lang="en-US" sz="2400" b="1" dirty="0">
                <a:solidFill>
                  <a:srgbClr val="00B050"/>
                </a:solidFill>
                <a:effectLst>
                  <a:outerShdw blurRad="38100" dist="38100" dir="2700000" algn="tl">
                    <a:srgbClr val="000000">
                      <a:alpha val="43137"/>
                    </a:srgbClr>
                  </a:outerShdw>
                </a:effectLst>
              </a:rPr>
              <a:t>38 words.</a:t>
            </a:r>
          </a:p>
          <a:p>
            <a:pPr marL="731520" lvl="1" indent="-457200">
              <a:buFont typeface="+mj-lt"/>
              <a:buAutoNum type="arabicPeriod"/>
            </a:pPr>
            <a:r>
              <a:rPr lang="en-US" sz="2400" dirty="0">
                <a:solidFill>
                  <a:schemeClr val="tx1"/>
                </a:solidFill>
              </a:rPr>
              <a:t>Achebe foreshadows Okonkwo’s lack of self-control with the symbolism of his gun by associating chaotic words like “</a:t>
            </a:r>
            <a:r>
              <a:rPr lang="en-US" sz="2400" b="1" dirty="0">
                <a:solidFill>
                  <a:schemeClr val="accent3"/>
                </a:solidFill>
              </a:rPr>
              <a:t>madly</a:t>
            </a:r>
            <a:r>
              <a:rPr lang="en-US" sz="2400" dirty="0">
                <a:solidFill>
                  <a:schemeClr val="tx1"/>
                </a:solidFill>
              </a:rPr>
              <a:t>,” “</a:t>
            </a:r>
            <a:r>
              <a:rPr lang="en-US" sz="2400" b="1" dirty="0">
                <a:solidFill>
                  <a:schemeClr val="accent3"/>
                </a:solidFill>
              </a:rPr>
              <a:t>wail</a:t>
            </a:r>
            <a:r>
              <a:rPr lang="en-US" sz="2400" dirty="0">
                <a:solidFill>
                  <a:schemeClr val="tx1"/>
                </a:solidFill>
              </a:rPr>
              <a:t>,” “</a:t>
            </a:r>
            <a:r>
              <a:rPr lang="en-US" sz="2400" b="1" dirty="0">
                <a:solidFill>
                  <a:schemeClr val="accent3"/>
                </a:solidFill>
              </a:rPr>
              <a:t>loud</a:t>
            </a:r>
            <a:r>
              <a:rPr lang="en-US" sz="2400" dirty="0">
                <a:solidFill>
                  <a:schemeClr val="tx1"/>
                </a:solidFill>
              </a:rPr>
              <a:t>,” and “</a:t>
            </a:r>
            <a:r>
              <a:rPr lang="en-US" sz="2400" b="1" dirty="0">
                <a:solidFill>
                  <a:schemeClr val="accent3"/>
                </a:solidFill>
              </a:rPr>
              <a:t>shaken and frightened</a:t>
            </a:r>
            <a:r>
              <a:rPr lang="en-US" sz="2400" dirty="0">
                <a:solidFill>
                  <a:schemeClr val="tx1"/>
                </a:solidFill>
              </a:rPr>
              <a:t>” when Okonkwo unthinkingly nearly murders </a:t>
            </a:r>
            <a:r>
              <a:rPr lang="en-US" sz="2400" dirty="0" err="1">
                <a:solidFill>
                  <a:schemeClr val="tx1"/>
                </a:solidFill>
              </a:rPr>
              <a:t>Ekwefi</a:t>
            </a:r>
            <a:r>
              <a:rPr lang="en-US" sz="2400" dirty="0">
                <a:solidFill>
                  <a:schemeClr val="tx1"/>
                </a:solidFill>
              </a:rPr>
              <a:t> (Achebe 16). </a:t>
            </a:r>
            <a:r>
              <a:rPr lang="en-US" sz="2400" b="1" dirty="0">
                <a:solidFill>
                  <a:srgbClr val="00B050"/>
                </a:solidFill>
                <a:effectLst>
                  <a:outerShdw blurRad="38100" dist="38100" dir="2700000" algn="tl">
                    <a:srgbClr val="000000">
                      <a:alpha val="43137"/>
                    </a:srgbClr>
                  </a:outerShdw>
                </a:effectLst>
              </a:rPr>
              <a:t>30 words.</a:t>
            </a:r>
          </a:p>
          <a:p>
            <a:pPr marL="502920" indent="-457200">
              <a:buFont typeface="+mj-lt"/>
              <a:buAutoNum type="arabicPeriod"/>
            </a:pPr>
            <a:r>
              <a:rPr lang="en-US" sz="2400" b="1" u="sng" dirty="0">
                <a:solidFill>
                  <a:schemeClr val="tx1"/>
                </a:solidFill>
              </a:rPr>
              <a:t>Paraphrase evidence</a:t>
            </a:r>
            <a:r>
              <a:rPr lang="en-US" sz="2400" b="1" dirty="0">
                <a:solidFill>
                  <a:schemeClr val="tx1"/>
                </a:solidFill>
              </a:rPr>
              <a:t>:</a:t>
            </a:r>
          </a:p>
          <a:p>
            <a:pPr marL="731520" lvl="1" indent="-457200">
              <a:buFont typeface="+mj-lt"/>
              <a:buAutoNum type="arabicPeriod"/>
            </a:pPr>
            <a:r>
              <a:rPr lang="en-US" sz="2400" dirty="0">
                <a:solidFill>
                  <a:schemeClr val="tx1"/>
                </a:solidFill>
              </a:rPr>
              <a:t>Achebe foreshadows Okonkwo’s lack of self-control with the symbolism of guns when Okonkwo unthinkingly nearly murders </a:t>
            </a:r>
            <a:r>
              <a:rPr lang="en-US" sz="2400" dirty="0" err="1">
                <a:solidFill>
                  <a:schemeClr val="tx1"/>
                </a:solidFill>
              </a:rPr>
              <a:t>Ekwefi</a:t>
            </a:r>
            <a:r>
              <a:rPr lang="en-US" sz="2400" dirty="0">
                <a:solidFill>
                  <a:schemeClr val="tx1"/>
                </a:solidFill>
              </a:rPr>
              <a:t> (Achebe 16). </a:t>
            </a:r>
            <a:r>
              <a:rPr lang="en-US" sz="2400" b="1" dirty="0">
                <a:solidFill>
                  <a:srgbClr val="00B050"/>
                </a:solidFill>
                <a:effectLst>
                  <a:outerShdw blurRad="38100" dist="38100" dir="2700000" algn="tl">
                    <a:srgbClr val="000000">
                      <a:alpha val="43137"/>
                    </a:srgbClr>
                  </a:outerShdw>
                </a:effectLst>
              </a:rPr>
              <a:t>18 words.</a:t>
            </a:r>
          </a:p>
          <a:p>
            <a:pPr marL="731520" lvl="1" indent="-457200">
              <a:buFont typeface="+mj-lt"/>
              <a:buAutoNum type="arabicPeriod"/>
            </a:pPr>
            <a:endParaRPr lang="en-US" sz="2400" b="1" dirty="0">
              <a:solidFill>
                <a:schemeClr val="tx1"/>
              </a:solidFill>
            </a:endParaRPr>
          </a:p>
        </p:txBody>
      </p:sp>
    </p:spTree>
    <p:extLst>
      <p:ext uri="{BB962C8B-B14F-4D97-AF65-F5344CB8AC3E}">
        <p14:creationId xmlns:p14="http://schemas.microsoft.com/office/powerpoint/2010/main" val="13045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4623" y="2078182"/>
            <a:ext cx="10962753" cy="3332859"/>
          </a:xfrm>
          <a:prstGeom prst="rect">
            <a:avLst/>
          </a:prstGeom>
        </p:spPr>
      </p:pic>
    </p:spTree>
    <p:extLst>
      <p:ext uri="{BB962C8B-B14F-4D97-AF65-F5344CB8AC3E}">
        <p14:creationId xmlns:p14="http://schemas.microsoft.com/office/powerpoint/2010/main" val="313729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1105593" y="1308897"/>
            <a:ext cx="10280863" cy="5258157"/>
          </a:xfrm>
        </p:spPr>
        <p:txBody>
          <a:bodyPr>
            <a:normAutofit fontScale="92500" lnSpcReduction="20000"/>
          </a:bodyPr>
          <a:lstStyle/>
          <a:p>
            <a:pPr marL="45720" indent="0">
              <a:buNone/>
            </a:pPr>
            <a:r>
              <a:rPr lang="en-US" dirty="0">
                <a:latin typeface="Tahoma" panose="020B0604030504040204" pitchFamily="34" charset="0"/>
                <a:ea typeface="Tahoma" panose="020B0604030504040204" pitchFamily="34" charset="0"/>
                <a:cs typeface="Tahoma" panose="020B0604030504040204" pitchFamily="34" charset="0"/>
              </a:rPr>
              <a:t>Compare: </a:t>
            </a:r>
            <a:r>
              <a:rPr lang="en-US" i="1" dirty="0">
                <a:solidFill>
                  <a:schemeClr val="accent2"/>
                </a:solidFill>
                <a:latin typeface="Tahoma" panose="020B0604030504040204" pitchFamily="34" charset="0"/>
                <a:ea typeface="Tahoma" panose="020B0604030504040204" pitchFamily="34" charset="0"/>
                <a:cs typeface="Tahoma" panose="020B0604030504040204" pitchFamily="34" charset="0"/>
              </a:rPr>
              <a:t>”Sally recommended that the student attend the workshop.”</a:t>
            </a:r>
            <a:r>
              <a:rPr lang="en-US" dirty="0">
                <a:latin typeface="Tahoma" panose="020B0604030504040204" pitchFamily="34" charset="0"/>
                <a:ea typeface="Tahoma" panose="020B0604030504040204" pitchFamily="34" charset="0"/>
                <a:cs typeface="Tahoma" panose="020B0604030504040204" pitchFamily="34" charset="0"/>
              </a:rPr>
              <a:t> with </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en-US" i="1" dirty="0">
                <a:solidFill>
                  <a:schemeClr val="accent2"/>
                </a:solidFill>
                <a:latin typeface="Tahoma" panose="020B0604030504040204" pitchFamily="34" charset="0"/>
                <a:ea typeface="Tahoma" panose="020B0604030504040204" pitchFamily="34" charset="0"/>
                <a:cs typeface="Tahoma" panose="020B0604030504040204" pitchFamily="34" charset="0"/>
              </a:rPr>
              <a:t>The student was recommended by Sally to attend the workshop</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p>
          <a:p>
            <a:pPr lvl="1"/>
            <a:r>
              <a:rPr lang="en-US" dirty="0">
                <a:latin typeface="Tahoma" panose="020B0604030504040204" pitchFamily="34" charset="0"/>
                <a:ea typeface="Tahoma" panose="020B0604030504040204" pitchFamily="34" charset="0"/>
                <a:cs typeface="Tahoma" panose="020B0604030504040204" pitchFamily="34" charset="0"/>
              </a:rPr>
              <a:t>The sentence written in </a:t>
            </a: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passive voice</a:t>
            </a:r>
            <a:r>
              <a:rPr lang="en-US" dirty="0">
                <a:latin typeface="Tahoma" panose="020B0604030504040204" pitchFamily="34" charset="0"/>
                <a:ea typeface="Tahoma" panose="020B0604030504040204" pitchFamily="34" charset="0"/>
                <a:cs typeface="Tahoma" panose="020B0604030504040204" pitchFamily="34" charset="0"/>
              </a:rPr>
              <a:t> is wordy, vague, and ineffective.  </a:t>
            </a:r>
          </a:p>
          <a:p>
            <a:r>
              <a:rPr lang="en-US" u="sng" dirty="0">
                <a:solidFill>
                  <a:schemeClr val="accent3"/>
                </a:solidFill>
                <a:latin typeface="Tahoma" panose="020B0604030504040204" pitchFamily="34" charset="0"/>
                <a:ea typeface="Tahoma" panose="020B0604030504040204" pitchFamily="34" charset="0"/>
                <a:cs typeface="Tahoma" panose="020B0604030504040204" pitchFamily="34" charset="0"/>
              </a:rPr>
              <a:t>Passive voice</a:t>
            </a:r>
            <a:r>
              <a:rPr lang="en-US" dirty="0">
                <a:latin typeface="Tahoma" panose="020B0604030504040204" pitchFamily="34" charset="0"/>
                <a:ea typeface="Tahoma" panose="020B0604030504040204" pitchFamily="34" charset="0"/>
                <a:cs typeface="Tahoma" panose="020B0604030504040204" pitchFamily="34" charset="0"/>
              </a:rPr>
              <a:t>: a improper grammatical voice that involves confusing the order of subjects (nouns) and actions (verbs). In </a:t>
            </a: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passive voice</a:t>
            </a:r>
            <a:r>
              <a:rPr lang="en-US" dirty="0">
                <a:latin typeface="Tahoma" panose="020B0604030504040204" pitchFamily="34" charset="0"/>
                <a:ea typeface="Tahoma" panose="020B0604030504040204" pitchFamily="34" charset="0"/>
                <a:cs typeface="Tahoma" panose="020B0604030504040204" pitchFamily="34" charset="0"/>
              </a:rPr>
              <a:t> the subject is acted upon: </a:t>
            </a:r>
          </a:p>
          <a:p>
            <a:pPr marL="708660" lvl="1" indent="-342900">
              <a:buFont typeface="+mj-lt"/>
              <a:buAutoNum type="alphaLcPeriod"/>
            </a:pPr>
            <a:r>
              <a:rPr lang="en-US" dirty="0">
                <a:latin typeface="Tahoma" panose="020B0604030504040204" pitchFamily="34" charset="0"/>
                <a:ea typeface="Tahoma" panose="020B0604030504040204" pitchFamily="34" charset="0"/>
                <a:cs typeface="Tahoma" panose="020B0604030504040204" pitchFamily="34" charset="0"/>
              </a:rPr>
              <a:t>The food was eaten by the cat. </a:t>
            </a:r>
          </a:p>
          <a:p>
            <a:pPr marL="708660" lvl="1" indent="-342900">
              <a:buFont typeface="+mj-lt"/>
              <a:buAutoNum type="alphaLcPeriod"/>
            </a:pPr>
            <a:r>
              <a:rPr lang="en-US" dirty="0">
                <a:latin typeface="Tahoma" panose="020B0604030504040204" pitchFamily="34" charset="0"/>
                <a:ea typeface="Tahoma" panose="020B0604030504040204" pitchFamily="34" charset="0"/>
                <a:cs typeface="Tahoma" panose="020B0604030504040204" pitchFamily="34" charset="0"/>
              </a:rPr>
              <a:t>The student was recommended by Sally to attend the workshop. </a:t>
            </a:r>
          </a:p>
          <a:p>
            <a:pPr marL="708660" lvl="1" indent="-342900">
              <a:buFont typeface="+mj-lt"/>
              <a:buAutoNum type="alphaLcPeriod"/>
            </a:pPr>
            <a:r>
              <a:rPr lang="en-US" dirty="0">
                <a:latin typeface="Tahoma" panose="020B0604030504040204" pitchFamily="34" charset="0"/>
                <a:ea typeface="Tahoma" panose="020B0604030504040204" pitchFamily="34" charset="0"/>
                <a:cs typeface="Tahoma" panose="020B0604030504040204" pitchFamily="34" charset="0"/>
              </a:rPr>
              <a:t>The door was closed by Misty. </a:t>
            </a:r>
          </a:p>
          <a:p>
            <a:r>
              <a:rPr lang="en-US" b="1" u="sng" dirty="0">
                <a:solidFill>
                  <a:schemeClr val="accent3"/>
                </a:solidFill>
                <a:latin typeface="Tahoma" panose="020B0604030504040204" pitchFamily="34" charset="0"/>
                <a:ea typeface="Tahoma" panose="020B0604030504040204" pitchFamily="34" charset="0"/>
                <a:cs typeface="Tahoma" panose="020B0604030504040204" pitchFamily="34" charset="0"/>
              </a:rPr>
              <a:t>Eliminate passive voice</a:t>
            </a:r>
            <a:r>
              <a:rPr lang="en-US" dirty="0">
                <a:latin typeface="Tahoma" panose="020B0604030504040204" pitchFamily="34" charset="0"/>
                <a:ea typeface="Tahoma" panose="020B0604030504040204" pitchFamily="34" charset="0"/>
                <a:cs typeface="Tahoma" panose="020B0604030504040204" pitchFamily="34" charset="0"/>
              </a:rPr>
              <a:t> by making the subject do the action. You can shift the focus of the sentence from the direct or indirect object to the actor. For example, you can transform the following sentence from passive to active voice.</a:t>
            </a:r>
          </a:p>
          <a:p>
            <a:r>
              <a:rPr lang="en-US" dirty="0">
                <a:latin typeface="Tahoma" panose="020B0604030504040204" pitchFamily="34" charset="0"/>
                <a:ea typeface="Tahoma" panose="020B0604030504040204" pitchFamily="34" charset="0"/>
                <a:cs typeface="Tahoma" panose="020B0604030504040204" pitchFamily="34" charset="0"/>
              </a:rPr>
              <a:t>Passive: The tree was cut down by the man.</a:t>
            </a:r>
          </a:p>
          <a:p>
            <a:r>
              <a:rPr lang="en-US" dirty="0">
                <a:latin typeface="Tahoma" panose="020B0604030504040204" pitchFamily="34" charset="0"/>
                <a:ea typeface="Tahoma" panose="020B0604030504040204" pitchFamily="34" charset="0"/>
                <a:cs typeface="Tahoma" panose="020B0604030504040204" pitchFamily="34" charset="0"/>
              </a:rPr>
              <a:t>Active: The man cut down the tree.</a:t>
            </a:r>
          </a:p>
          <a:p>
            <a:pPr marL="45720" indent="0">
              <a:buNone/>
            </a:pPr>
            <a:r>
              <a:rPr lang="en-US" dirty="0">
                <a:latin typeface="Tahoma" panose="020B0604030504040204" pitchFamily="34" charset="0"/>
                <a:ea typeface="Tahoma" panose="020B0604030504040204" pitchFamily="34" charset="0"/>
                <a:cs typeface="Tahoma" panose="020B0604030504040204" pitchFamily="34" charset="0"/>
              </a:rPr>
              <a:t>However, sometimes passive voice is preferable. When the person or the object being acted upon is more important than the doer, you should use passive voice. Example: President Kennedy was shot today. </a:t>
            </a:r>
          </a:p>
        </p:txBody>
      </p:sp>
    </p:spTree>
    <p:extLst>
      <p:ext uri="{BB962C8B-B14F-4D97-AF65-F5344CB8AC3E}">
        <p14:creationId xmlns:p14="http://schemas.microsoft.com/office/powerpoint/2010/main" val="25208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1105593" y="1308897"/>
            <a:ext cx="10280863" cy="5258157"/>
          </a:xfrm>
        </p:spPr>
        <p:txBody>
          <a:bodyPr>
            <a:normAutofit/>
          </a:bodyPr>
          <a:lstStyle/>
          <a:p>
            <a:pPr marL="45720" indent="0">
              <a:buNone/>
            </a:pPr>
            <a:r>
              <a:rPr lang="en-US" dirty="0">
                <a:latin typeface="Tahoma" panose="020B0604030504040204" pitchFamily="34" charset="0"/>
                <a:ea typeface="Tahoma" panose="020B0604030504040204" pitchFamily="34" charset="0"/>
                <a:cs typeface="Tahoma" panose="020B0604030504040204" pitchFamily="34" charset="0"/>
              </a:rPr>
              <a:t>“To be” is the most frequently used verb in the English language. Its conjugations include:</a:t>
            </a:r>
          </a:p>
          <a:p>
            <a:pPr>
              <a:spcBef>
                <a:spcPts val="0"/>
              </a:spcBef>
            </a:pPr>
            <a:r>
              <a:rPr lang="en-US" dirty="0">
                <a:latin typeface="Tahoma" panose="020B0604030504040204" pitchFamily="34" charset="0"/>
                <a:ea typeface="Tahoma" panose="020B0604030504040204" pitchFamily="34" charset="0"/>
                <a:cs typeface="Tahoma" panose="020B0604030504040204" pitchFamily="34" charset="0"/>
              </a:rPr>
              <a:t>am</a:t>
            </a:r>
          </a:p>
          <a:p>
            <a:pPr>
              <a:spcBef>
                <a:spcPts val="0"/>
              </a:spcBef>
            </a:pPr>
            <a:r>
              <a:rPr lang="en-US" dirty="0">
                <a:latin typeface="Tahoma" panose="020B0604030504040204" pitchFamily="34" charset="0"/>
                <a:ea typeface="Tahoma" panose="020B0604030504040204" pitchFamily="34" charset="0"/>
                <a:cs typeface="Tahoma" panose="020B0604030504040204" pitchFamily="34" charset="0"/>
              </a:rPr>
              <a:t>are</a:t>
            </a:r>
          </a:p>
          <a:p>
            <a:pPr>
              <a:spcBef>
                <a:spcPts val="0"/>
              </a:spcBef>
            </a:pPr>
            <a:r>
              <a:rPr lang="en-US" dirty="0">
                <a:latin typeface="Tahoma" panose="020B0604030504040204" pitchFamily="34" charset="0"/>
                <a:ea typeface="Tahoma" panose="020B0604030504040204" pitchFamily="34" charset="0"/>
                <a:cs typeface="Tahoma" panose="020B0604030504040204" pitchFamily="34" charset="0"/>
              </a:rPr>
              <a:t>is</a:t>
            </a:r>
          </a:p>
          <a:p>
            <a:pPr>
              <a:spcBef>
                <a:spcPts val="0"/>
              </a:spcBef>
            </a:pPr>
            <a:r>
              <a:rPr lang="en-US" dirty="0">
                <a:latin typeface="Tahoma" panose="020B0604030504040204" pitchFamily="34" charset="0"/>
                <a:ea typeface="Tahoma" panose="020B0604030504040204" pitchFamily="34" charset="0"/>
                <a:cs typeface="Tahoma" panose="020B0604030504040204" pitchFamily="34" charset="0"/>
              </a:rPr>
              <a:t>was</a:t>
            </a:r>
          </a:p>
          <a:p>
            <a:pPr marL="45720" indent="0" algn="ctr">
              <a:buNone/>
            </a:pPr>
            <a:r>
              <a:rPr lang="en-US" sz="2400" b="1" dirty="0">
                <a:solidFill>
                  <a:schemeClr val="accent3"/>
                </a:solidFill>
                <a:latin typeface="Tahoma" panose="020B0604030504040204" pitchFamily="34" charset="0"/>
                <a:ea typeface="Tahoma" panose="020B0604030504040204" pitchFamily="34" charset="0"/>
                <a:cs typeface="Tahoma" panose="020B0604030504040204" pitchFamily="34" charset="0"/>
              </a:rPr>
              <a:t>Because “To Be” verbs are so common, we easily overuse them, especially with progressive verbs, verbs that end in -</a:t>
            </a:r>
            <a:r>
              <a:rPr lang="en-US" sz="2400" b="1" dirty="0" err="1">
                <a:solidFill>
                  <a:schemeClr val="accent3"/>
                </a:solidFill>
                <a:latin typeface="Tahoma" panose="020B0604030504040204" pitchFamily="34" charset="0"/>
                <a:ea typeface="Tahoma" panose="020B0604030504040204" pitchFamily="34" charset="0"/>
                <a:cs typeface="Tahoma" panose="020B0604030504040204" pitchFamily="34" charset="0"/>
              </a:rPr>
              <a:t>ing</a:t>
            </a:r>
            <a:r>
              <a:rPr lang="en-US" sz="2400" b="1" dirty="0">
                <a:solidFill>
                  <a:schemeClr val="accent3"/>
                </a:solidFill>
                <a:latin typeface="Tahoma" panose="020B0604030504040204" pitchFamily="34" charset="0"/>
                <a:ea typeface="Tahoma" panose="020B0604030504040204" pitchFamily="34" charset="0"/>
                <a:cs typeface="Tahoma" panose="020B0604030504040204" pitchFamily="34" charset="0"/>
              </a:rPr>
              <a:t>.</a:t>
            </a:r>
          </a:p>
          <a:p>
            <a:r>
              <a:rPr lang="en-US" sz="2400" dirty="0">
                <a:latin typeface="Tahoma" panose="020B0604030504040204" pitchFamily="34" charset="0"/>
                <a:ea typeface="Tahoma" panose="020B0604030504040204" pitchFamily="34" charset="0"/>
                <a:cs typeface="Tahoma" panose="020B0604030504040204" pitchFamily="34" charset="0"/>
              </a:rPr>
              <a:t>Example: “Spot was running through the woods.”</a:t>
            </a:r>
          </a:p>
          <a:p>
            <a:pPr lvl="1"/>
            <a:r>
              <a:rPr lang="en-US" sz="2000" dirty="0">
                <a:latin typeface="Tahoma" panose="020B0604030504040204" pitchFamily="34" charset="0"/>
                <a:ea typeface="Tahoma" panose="020B0604030504040204" pitchFamily="34" charset="0"/>
                <a:cs typeface="Tahoma" panose="020B0604030504040204" pitchFamily="34" charset="0"/>
              </a:rPr>
              <a:t>Instead: “Spot ran through the woods.”</a:t>
            </a:r>
          </a:p>
          <a:p>
            <a:pPr marL="45720" indent="0">
              <a:buNone/>
            </a:pPr>
            <a:r>
              <a:rPr lang="en-US" dirty="0">
                <a:latin typeface="Tahoma" panose="020B0604030504040204" pitchFamily="34" charset="0"/>
                <a:ea typeface="Tahoma" panose="020B0604030504040204" pitchFamily="34" charset="0"/>
                <a:cs typeface="Tahoma" panose="020B0604030504040204" pitchFamily="34" charset="0"/>
              </a:rPr>
              <a:t>“Spot was running” is a good example of a verb weakened by “to be.”</a:t>
            </a:r>
          </a:p>
          <a:p>
            <a:pPr marL="45720" indent="0">
              <a:buNone/>
            </a:pPr>
            <a:r>
              <a:rPr lang="en-US" dirty="0">
                <a:latin typeface="Tahoma" panose="020B0604030504040204" pitchFamily="34" charset="0"/>
                <a:ea typeface="Tahoma" panose="020B0604030504040204" pitchFamily="34" charset="0"/>
                <a:cs typeface="Tahoma" panose="020B0604030504040204" pitchFamily="34" charset="0"/>
              </a:rPr>
              <a:t>“Spot ran” on the other hand, is a much stronger example, and less words.</a:t>
            </a:r>
          </a:p>
        </p:txBody>
      </p:sp>
      <p:sp>
        <p:nvSpPr>
          <p:cNvPr id="4" name="TextBox 3"/>
          <p:cNvSpPr txBox="1"/>
          <p:nvPr/>
        </p:nvSpPr>
        <p:spPr>
          <a:xfrm>
            <a:off x="2244436" y="1805049"/>
            <a:ext cx="1294411" cy="1292662"/>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were</a:t>
            </a:r>
          </a:p>
          <a:p>
            <a:pPr marL="285750" indent="-285750">
              <a:spcBef>
                <a:spcPts val="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being</a:t>
            </a:r>
          </a:p>
          <a:p>
            <a:pPr marL="285750" indent="-285750">
              <a:spcBef>
                <a:spcPts val="0"/>
              </a:spcBef>
              <a:buFont typeface="Arial" panose="020B0604020202020204" pitchFamily="34" charset="0"/>
              <a:buChar char="•"/>
            </a:pPr>
            <a:r>
              <a:rPr lang="en-US" sz="2000" dirty="0">
                <a:latin typeface="Tahoma" panose="020B0604030504040204" pitchFamily="34" charset="0"/>
                <a:ea typeface="Tahoma" panose="020B0604030504040204" pitchFamily="34" charset="0"/>
                <a:cs typeface="Tahoma" panose="020B0604030504040204" pitchFamily="34" charset="0"/>
              </a:rPr>
              <a:t>been</a:t>
            </a:r>
          </a:p>
          <a:p>
            <a:endParaRPr lang="en-US" dirty="0"/>
          </a:p>
        </p:txBody>
      </p:sp>
    </p:spTree>
    <p:extLst>
      <p:ext uri="{BB962C8B-B14F-4D97-AF65-F5344CB8AC3E}">
        <p14:creationId xmlns:p14="http://schemas.microsoft.com/office/powerpoint/2010/main" val="89564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226291"/>
            <a:ext cx="4984865" cy="1233424"/>
          </a:xfrm>
        </p:spPr>
        <p:txBody>
          <a:bodyPr anchor="t">
            <a:normAutofit/>
          </a:bodyPr>
          <a:lstStyle/>
          <a:p>
            <a:r>
              <a:rPr lang="en-US" sz="4000" dirty="0"/>
              <a:t>Does your paper look like a paper?</a:t>
            </a:r>
          </a:p>
        </p:txBody>
      </p:sp>
      <p:pic>
        <p:nvPicPr>
          <p:cNvPr id="1026" name="Picture 2" descr="Image result for sample mla pap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9564" y="226291"/>
            <a:ext cx="5104014" cy="65758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mple mla works ci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481" y="1679169"/>
            <a:ext cx="4910344" cy="468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24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1341120" y="1308898"/>
            <a:ext cx="9509760" cy="5091902"/>
          </a:xfrm>
        </p:spPr>
        <p:txBody>
          <a:bodyPr>
            <a:normAutofit/>
          </a:bodyPr>
          <a:lstStyle/>
          <a:p>
            <a:r>
              <a:rPr lang="en-US" sz="3200" b="1" dirty="0">
                <a:solidFill>
                  <a:schemeClr val="accent3"/>
                </a:solidFill>
                <a:latin typeface="Tahoma" panose="020B0604030504040204" pitchFamily="34" charset="0"/>
                <a:ea typeface="Tahoma" panose="020B0604030504040204" pitchFamily="34" charset="0"/>
                <a:cs typeface="Tahoma" panose="020B0604030504040204" pitchFamily="34" charset="0"/>
              </a:rPr>
              <a:t>Read your work out loud. Seriously.</a:t>
            </a:r>
            <a:r>
              <a:rPr lang="en-US" sz="3200" b="1" dirty="0">
                <a:latin typeface="Tahoma" panose="020B0604030504040204" pitchFamily="34" charset="0"/>
                <a:ea typeface="Tahoma" panose="020B0604030504040204" pitchFamily="34" charset="0"/>
                <a:cs typeface="Tahoma" panose="020B0604030504040204" pitchFamily="34" charset="0"/>
              </a:rPr>
              <a:t> </a:t>
            </a:r>
          </a:p>
          <a:p>
            <a:pPr lvl="1"/>
            <a:r>
              <a:rPr lang="en-US" sz="2400" dirty="0">
                <a:latin typeface="Tahoma" panose="020B0604030504040204" pitchFamily="34" charset="0"/>
                <a:ea typeface="Tahoma" panose="020B0604030504040204" pitchFamily="34" charset="0"/>
                <a:cs typeface="Tahoma" panose="020B0604030504040204" pitchFamily="34" charset="0"/>
              </a:rPr>
              <a:t>What sounds weird? What sentences are way too long? Where do you need more punctuation? </a:t>
            </a:r>
            <a:r>
              <a:rPr lang="en-US" sz="2400" b="1" dirty="0">
                <a:solidFill>
                  <a:schemeClr val="accent4"/>
                </a:solidFill>
                <a:latin typeface="Tahoma" panose="020B0604030504040204" pitchFamily="34" charset="0"/>
                <a:ea typeface="Tahoma" panose="020B0604030504040204" pitchFamily="34" charset="0"/>
                <a:cs typeface="Tahoma" panose="020B0604030504040204" pitchFamily="34" charset="0"/>
              </a:rPr>
              <a:t>What was difficult to read?</a:t>
            </a:r>
          </a:p>
          <a:p>
            <a:pPr lvl="1"/>
            <a:r>
              <a:rPr lang="en-US" sz="2400" dirty="0">
                <a:latin typeface="Tahoma" panose="020B0604030504040204" pitchFamily="34" charset="0"/>
                <a:ea typeface="Tahoma" panose="020B0604030504040204" pitchFamily="34" charset="0"/>
                <a:cs typeface="Tahoma" panose="020B0604030504040204" pitchFamily="34" charset="0"/>
              </a:rPr>
              <a:t>Focus on using the correct pauses when you read your work aloud: be dramatic about the pauses with commas and periods.</a:t>
            </a:r>
          </a:p>
          <a:p>
            <a:pPr lvl="1"/>
            <a:r>
              <a:rPr lang="en-US" sz="2400" dirty="0">
                <a:latin typeface="Tahoma" panose="020B0604030504040204" pitchFamily="34" charset="0"/>
                <a:ea typeface="Tahoma" panose="020B0604030504040204" pitchFamily="34" charset="0"/>
                <a:cs typeface="Tahoma" panose="020B0604030504040204" pitchFamily="34" charset="0"/>
              </a:rPr>
              <a:t>Actually listening to your written syntax is one of the best ways you can catch areas with awkward phrasing. Read your work out loud and mark anything that doesn’t make sense or that you stumble over, oftentimes you can figure out better writing. </a:t>
            </a:r>
          </a:p>
          <a:p>
            <a:pPr lvl="1"/>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2400" dirty="0">
                <a:latin typeface="Tahoma" panose="020B0604030504040204" pitchFamily="34" charset="0"/>
                <a:ea typeface="Tahoma" panose="020B0604030504040204" pitchFamily="34" charset="0"/>
                <a:cs typeface="Tahoma" panose="020B0604030504040204" pitchFamily="34" charset="0"/>
              </a:rPr>
              <a:t>Reading paragraphs backwards can help a lot as well.</a:t>
            </a:r>
          </a:p>
          <a:p>
            <a:pPr lvl="1"/>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95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391885" y="1308897"/>
            <a:ext cx="11408229" cy="5258157"/>
          </a:xfrm>
        </p:spPr>
        <p:txBody>
          <a:bodyPr>
            <a:normAutofit lnSpcReduction="10000"/>
          </a:bodyPr>
          <a:lstStyle/>
          <a:p>
            <a:r>
              <a:rPr lang="en-US" sz="3600" b="1" u="sng" dirty="0">
                <a:latin typeface="Tahoma" panose="020B0604030504040204" pitchFamily="34" charset="0"/>
                <a:ea typeface="Tahoma" panose="020B0604030504040204" pitchFamily="34" charset="0"/>
                <a:cs typeface="Tahoma" panose="020B0604030504040204" pitchFamily="34" charset="0"/>
              </a:rPr>
              <a:t>Choose better words</a:t>
            </a:r>
            <a:r>
              <a:rPr lang="en-US" sz="3600" b="1" dirty="0">
                <a:latin typeface="Tahoma" panose="020B0604030504040204" pitchFamily="34" charset="0"/>
                <a:ea typeface="Tahoma" panose="020B0604030504040204" pitchFamily="34" charset="0"/>
                <a:cs typeface="Tahoma" panose="020B0604030504040204" pitchFamily="34" charset="0"/>
              </a:rPr>
              <a:t>:</a:t>
            </a:r>
          </a:p>
          <a:p>
            <a:pPr lvl="1"/>
            <a:r>
              <a:rPr lang="en-US" sz="2400" b="1" u="sng" dirty="0">
                <a:solidFill>
                  <a:schemeClr val="accent3"/>
                </a:solidFill>
                <a:latin typeface="Tahoma" panose="020B0604030504040204" pitchFamily="34" charset="0"/>
                <a:ea typeface="Tahoma" panose="020B0604030504040204" pitchFamily="34" charset="0"/>
                <a:cs typeface="Tahoma" panose="020B0604030504040204" pitchFamily="34" charset="0"/>
              </a:rPr>
              <a:t>Avoid being too repetitive in your use of words</a:t>
            </a:r>
            <a:r>
              <a:rPr lang="en-US" sz="2400" b="1" dirty="0">
                <a:latin typeface="Tahoma" panose="020B0604030504040204" pitchFamily="34" charset="0"/>
                <a:ea typeface="Tahoma" panose="020B0604030504040204" pitchFamily="34" charset="0"/>
                <a:cs typeface="Tahoma" panose="020B0604030504040204" pitchFamily="34" charset="0"/>
              </a:rPr>
              <a:t>: Shoot for variety.  Better yet, shoot for greater precision and specificity</a:t>
            </a:r>
          </a:p>
          <a:p>
            <a:pPr lvl="1"/>
            <a:r>
              <a:rPr lang="en-US" sz="2400" b="1" u="sng" dirty="0">
                <a:solidFill>
                  <a:schemeClr val="accent3"/>
                </a:solidFill>
                <a:latin typeface="Tahoma" panose="020B0604030504040204" pitchFamily="34" charset="0"/>
                <a:ea typeface="Tahoma" panose="020B0604030504040204" pitchFamily="34" charset="0"/>
                <a:cs typeface="Tahoma" panose="020B0604030504040204" pitchFamily="34" charset="0"/>
              </a:rPr>
              <a:t>Don’t be vague</a:t>
            </a:r>
            <a:r>
              <a:rPr lang="en-US" sz="2400" b="1" dirty="0">
                <a:latin typeface="Tahoma" panose="020B0604030504040204" pitchFamily="34" charset="0"/>
                <a:ea typeface="Tahoma" panose="020B0604030504040204" pitchFamily="34" charset="0"/>
                <a:cs typeface="Tahoma" panose="020B0604030504040204" pitchFamily="34" charset="0"/>
              </a:rPr>
              <a:t>:  Seek clarity, accuracy and efficiency of prose above all. Mean what you say, and say exactly what you mean, as clearly and as compactly as possible. Areas where writers are often vague:</a:t>
            </a:r>
          </a:p>
          <a:p>
            <a:pPr marL="1143000" lvl="2" indent="-457200">
              <a:buFont typeface="+mj-lt"/>
              <a:buAutoNum type="arabicPeriod"/>
            </a:pPr>
            <a:r>
              <a:rPr lang="en-US" sz="2000" b="1" dirty="0">
                <a:latin typeface="Tahoma" panose="020B0604030504040204" pitchFamily="34" charset="0"/>
                <a:ea typeface="Tahoma" panose="020B0604030504040204" pitchFamily="34" charset="0"/>
                <a:cs typeface="Tahoma" panose="020B0604030504040204" pitchFamily="34" charset="0"/>
              </a:rPr>
              <a:t>Pronoun use (</a:t>
            </a:r>
            <a:r>
              <a:rPr lang="en-US" sz="2000" b="1" i="1" dirty="0">
                <a:solidFill>
                  <a:schemeClr val="accent3"/>
                </a:solidFill>
                <a:latin typeface="Tahoma" panose="020B0604030504040204" pitchFamily="34" charset="0"/>
                <a:ea typeface="Tahoma" panose="020B0604030504040204" pitchFamily="34" charset="0"/>
                <a:cs typeface="Tahoma" panose="020B0604030504040204" pitchFamily="34" charset="0"/>
              </a:rPr>
              <a:t>who is “he”?</a:t>
            </a:r>
            <a:r>
              <a:rPr lang="en-US" sz="2000" b="1" dirty="0">
                <a:latin typeface="Tahoma" panose="020B0604030504040204" pitchFamily="34" charset="0"/>
                <a:ea typeface="Tahoma" panose="020B0604030504040204" pitchFamily="34" charset="0"/>
                <a:cs typeface="Tahoma" panose="020B0604030504040204" pitchFamily="34" charset="0"/>
              </a:rPr>
              <a:t>).</a:t>
            </a:r>
          </a:p>
          <a:p>
            <a:pPr lvl="3"/>
            <a:r>
              <a:rPr lang="en-US" sz="2000" b="1" dirty="0">
                <a:latin typeface="Tahoma" panose="020B0604030504040204" pitchFamily="34" charset="0"/>
                <a:ea typeface="Tahoma" panose="020B0604030504040204" pitchFamily="34" charset="0"/>
                <a:cs typeface="Tahoma" panose="020B0604030504040204" pitchFamily="34" charset="0"/>
              </a:rPr>
              <a:t>A pronoun (</a:t>
            </a:r>
            <a:r>
              <a:rPr lang="en-US" sz="2000" dirty="0">
                <a:latin typeface="Tahoma" panose="020B0604030504040204" pitchFamily="34" charset="0"/>
                <a:ea typeface="Tahoma" panose="020B0604030504040204" pitchFamily="34" charset="0"/>
                <a:cs typeface="Tahoma" panose="020B0604030504040204" pitchFamily="34" charset="0"/>
              </a:rPr>
              <a:t>it/they/you/he/she/we</a:t>
            </a:r>
            <a:r>
              <a:rPr lang="en-US" sz="2000" b="1" dirty="0">
                <a:latin typeface="Tahoma" panose="020B0604030504040204" pitchFamily="34" charset="0"/>
                <a:ea typeface="Tahoma" panose="020B0604030504040204" pitchFamily="34" charset="0"/>
                <a:cs typeface="Tahoma" panose="020B0604030504040204" pitchFamily="34" charset="0"/>
              </a:rPr>
              <a:t>) should have only </a:t>
            </a:r>
            <a:r>
              <a:rPr lang="en-US" sz="2000" b="1" dirty="0">
                <a:solidFill>
                  <a:schemeClr val="accent3"/>
                </a:solidFill>
                <a:latin typeface="Tahoma" panose="020B0604030504040204" pitchFamily="34" charset="0"/>
                <a:ea typeface="Tahoma" panose="020B0604030504040204" pitchFamily="34" charset="0"/>
                <a:cs typeface="Tahoma" panose="020B0604030504040204" pitchFamily="34" charset="0"/>
              </a:rPr>
              <a:t>ONE</a:t>
            </a:r>
            <a:r>
              <a:rPr lang="en-US" sz="2000" b="1" dirty="0">
                <a:latin typeface="Tahoma" panose="020B0604030504040204" pitchFamily="34" charset="0"/>
                <a:ea typeface="Tahoma" panose="020B0604030504040204" pitchFamily="34" charset="0"/>
                <a:cs typeface="Tahoma" panose="020B0604030504040204" pitchFamily="34" charset="0"/>
              </a:rPr>
              <a:t> possible antecedent (the noun that comes </a:t>
            </a:r>
            <a:r>
              <a:rPr lang="en-US" sz="2000" b="1" dirty="0">
                <a:solidFill>
                  <a:schemeClr val="accent3"/>
                </a:solidFill>
                <a:latin typeface="Tahoma" panose="020B0604030504040204" pitchFamily="34" charset="0"/>
                <a:ea typeface="Tahoma" panose="020B0604030504040204" pitchFamily="34" charset="0"/>
                <a:cs typeface="Tahoma" panose="020B0604030504040204" pitchFamily="34" charset="0"/>
              </a:rPr>
              <a:t>before</a:t>
            </a:r>
            <a:r>
              <a:rPr lang="en-US" sz="2000" b="1" dirty="0">
                <a:latin typeface="Tahoma" panose="020B0604030504040204" pitchFamily="34" charset="0"/>
                <a:ea typeface="Tahoma" panose="020B0604030504040204" pitchFamily="34" charset="0"/>
                <a:cs typeface="Tahoma" panose="020B0604030504040204" pitchFamily="34" charset="0"/>
              </a:rPr>
              <a:t> the pronoun – the noun the pronoun refers to). When there is more than one possible noun in the preceding sentence that the pronoun could refer to, readers may become confused. </a:t>
            </a:r>
          </a:p>
          <a:p>
            <a:pPr marL="1143000" lvl="2" indent="-457200">
              <a:buFont typeface="+mj-lt"/>
              <a:buAutoNum type="arabicPeriod"/>
            </a:pPr>
            <a:r>
              <a:rPr lang="en-US" sz="2200" b="1" dirty="0">
                <a:latin typeface="Tahoma" panose="020B0604030504040204" pitchFamily="34" charset="0"/>
                <a:ea typeface="Tahoma" panose="020B0604030504040204" pitchFamily="34" charset="0"/>
                <a:cs typeface="Tahoma" panose="020B0604030504040204" pitchFamily="34" charset="0"/>
              </a:rPr>
              <a:t>Don’t tell readers what something “seemed” like. </a:t>
            </a:r>
            <a:r>
              <a:rPr lang="en-US" sz="2200" b="1" dirty="0">
                <a:solidFill>
                  <a:schemeClr val="accent3"/>
                </a:solidFill>
                <a:latin typeface="Tahoma" panose="020B0604030504040204" pitchFamily="34" charset="0"/>
                <a:ea typeface="Tahoma" panose="020B0604030504040204" pitchFamily="34" charset="0"/>
                <a:cs typeface="Tahoma" panose="020B0604030504040204" pitchFamily="34" charset="0"/>
              </a:rPr>
              <a:t>Tell them what it IS</a:t>
            </a:r>
            <a:r>
              <a:rPr lang="en-US" sz="2200" b="1" dirty="0">
                <a:latin typeface="Tahoma" panose="020B0604030504040204" pitchFamily="34" charset="0"/>
                <a:ea typeface="Tahoma" panose="020B0604030504040204" pitchFamily="34" charset="0"/>
                <a:cs typeface="Tahoma" panose="020B0604030504040204" pitchFamily="34" charset="0"/>
              </a:rPr>
              <a:t>.</a:t>
            </a:r>
          </a:p>
          <a:p>
            <a:pPr marL="1463040" lvl="3" indent="-457200">
              <a:buFont typeface="+mj-lt"/>
              <a:buAutoNum type="arabicPeriod"/>
            </a:pPr>
            <a:r>
              <a:rPr lang="en-US" sz="2000" b="1" dirty="0">
                <a:latin typeface="Tahoma" panose="020B0604030504040204" pitchFamily="34" charset="0"/>
                <a:ea typeface="Tahoma" panose="020B0604030504040204" pitchFamily="34" charset="0"/>
                <a:cs typeface="Tahoma" panose="020B0604030504040204" pitchFamily="34" charset="0"/>
              </a:rPr>
              <a:t>Also don’t lead them to a conclusion without actually SAYING IT. </a:t>
            </a:r>
          </a:p>
          <a:p>
            <a:pPr marL="1143000" lvl="2" indent="-457200">
              <a:buFont typeface="+mj-lt"/>
              <a:buAutoNum type="arabicPeriod"/>
            </a:pPr>
            <a:r>
              <a:rPr lang="en-US" sz="2200" b="1" dirty="0">
                <a:latin typeface="Tahoma" panose="020B0604030504040204" pitchFamily="34" charset="0"/>
                <a:ea typeface="Tahoma" panose="020B0604030504040204" pitchFamily="34" charset="0"/>
                <a:cs typeface="Tahoma" panose="020B0604030504040204" pitchFamily="34" charset="0"/>
              </a:rPr>
              <a:t>Complete thoughts with specific details and state conclusions explicitly.</a:t>
            </a:r>
          </a:p>
        </p:txBody>
      </p:sp>
    </p:spTree>
    <p:extLst>
      <p:ext uri="{BB962C8B-B14F-4D97-AF65-F5344CB8AC3E}">
        <p14:creationId xmlns:p14="http://schemas.microsoft.com/office/powerpoint/2010/main" val="422566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391885" y="1308898"/>
            <a:ext cx="11408229" cy="771694"/>
          </a:xfrm>
        </p:spPr>
        <p:txBody>
          <a:bodyPr>
            <a:normAutofit/>
          </a:bodyPr>
          <a:lstStyle/>
          <a:p>
            <a:r>
              <a:rPr lang="en-US" sz="3600" b="1" u="sng" dirty="0">
                <a:latin typeface="Tahoma" panose="020B0604030504040204" pitchFamily="34" charset="0"/>
                <a:ea typeface="Tahoma" panose="020B0604030504040204" pitchFamily="34" charset="0"/>
                <a:cs typeface="Tahoma" panose="020B0604030504040204" pitchFamily="34" charset="0"/>
              </a:rPr>
              <a:t>Choose better words</a:t>
            </a:r>
            <a:r>
              <a:rPr lang="en-US" sz="3600" b="1" dirty="0">
                <a:latin typeface="Tahoma" panose="020B0604030504040204" pitchFamily="34" charset="0"/>
                <a:ea typeface="Tahoma" panose="020B0604030504040204" pitchFamily="34" charset="0"/>
                <a:cs typeface="Tahoma" panose="020B0604030504040204" pitchFamily="34" charset="0"/>
              </a:rPr>
              <a:t>:</a:t>
            </a:r>
          </a:p>
        </p:txBody>
      </p:sp>
      <p:pic>
        <p:nvPicPr>
          <p:cNvPr id="4" name="Content Placeholder 3">
            <a:extLst>
              <a:ext uri="{FF2B5EF4-FFF2-40B4-BE49-F238E27FC236}">
                <a16:creationId xmlns:a16="http://schemas.microsoft.com/office/drawing/2014/main" id="{15626922-8094-48BD-8CE4-10E0AA25751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929225" y="2103783"/>
            <a:ext cx="8870889" cy="958056"/>
          </a:xfrm>
          <a:prstGeom prst="rect">
            <a:avLst/>
          </a:prstGeom>
        </p:spPr>
      </p:pic>
      <p:pic>
        <p:nvPicPr>
          <p:cNvPr id="5" name="Picture 4">
            <a:extLst>
              <a:ext uri="{FF2B5EF4-FFF2-40B4-BE49-F238E27FC236}">
                <a16:creationId xmlns:a16="http://schemas.microsoft.com/office/drawing/2014/main" id="{C72B81B7-0191-4550-A703-CEEF7453433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90330" y="2542322"/>
            <a:ext cx="3351638" cy="1877868"/>
          </a:xfrm>
          <a:prstGeom prst="rect">
            <a:avLst/>
          </a:prstGeom>
        </p:spPr>
      </p:pic>
      <p:pic>
        <p:nvPicPr>
          <p:cNvPr id="6" name="Content Placeholder 3">
            <a:extLst>
              <a:ext uri="{FF2B5EF4-FFF2-40B4-BE49-F238E27FC236}">
                <a16:creationId xmlns:a16="http://schemas.microsoft.com/office/drawing/2014/main" id="{110CDFBE-4E22-4CDC-9430-1E77051ED093}"/>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871187" y="4585555"/>
            <a:ext cx="9145276" cy="1648055"/>
          </a:xfrm>
          <a:prstGeom prst="rect">
            <a:avLst/>
          </a:prstGeom>
        </p:spPr>
      </p:pic>
      <p:pic>
        <p:nvPicPr>
          <p:cNvPr id="7" name="Picture 6">
            <a:extLst>
              <a:ext uri="{FF2B5EF4-FFF2-40B4-BE49-F238E27FC236}">
                <a16:creationId xmlns:a16="http://schemas.microsoft.com/office/drawing/2014/main" id="{BAFB5D46-3DDB-4935-8475-DB6866E0CD84}"/>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50000"/>
                    </a14:imgEffect>
                  </a14:imgLayer>
                </a14:imgProps>
              </a:ext>
            </a:extLst>
          </a:blip>
          <a:srcRect b="23116"/>
          <a:stretch/>
        </p:blipFill>
        <p:spPr>
          <a:xfrm>
            <a:off x="348379" y="5024810"/>
            <a:ext cx="3357275" cy="1374165"/>
          </a:xfrm>
          <a:prstGeom prst="rect">
            <a:avLst/>
          </a:prstGeom>
          <a:ln>
            <a:solidFill>
              <a:schemeClr val="accent1"/>
            </a:solidFill>
          </a:ln>
        </p:spPr>
      </p:pic>
    </p:spTree>
    <p:extLst>
      <p:ext uri="{BB962C8B-B14F-4D97-AF65-F5344CB8AC3E}">
        <p14:creationId xmlns:p14="http://schemas.microsoft.com/office/powerpoint/2010/main" val="259003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391885" y="1308897"/>
            <a:ext cx="11408229" cy="5258157"/>
          </a:xfrm>
        </p:spPr>
        <p:txBody>
          <a:bodyPr>
            <a:norm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Choose better words:</a:t>
            </a:r>
          </a:p>
          <a:p>
            <a:pPr lvl="1"/>
            <a:r>
              <a:rPr lang="en-US" sz="2800" b="1" u="sng" dirty="0">
                <a:solidFill>
                  <a:schemeClr val="accent3"/>
                </a:solidFill>
                <a:latin typeface="Tahoma" panose="020B0604030504040204" pitchFamily="34" charset="0"/>
                <a:ea typeface="Tahoma" panose="020B0604030504040204" pitchFamily="34" charset="0"/>
                <a:cs typeface="Tahoma" panose="020B0604030504040204" pitchFamily="34" charset="0"/>
              </a:rPr>
              <a:t>Eliminate words</a:t>
            </a:r>
            <a:r>
              <a:rPr lang="en-US" sz="2000" b="1" dirty="0">
                <a:latin typeface="Tahoma" panose="020B0604030504040204" pitchFamily="34" charset="0"/>
                <a:ea typeface="Tahoma" panose="020B0604030504040204" pitchFamily="34" charset="0"/>
                <a:cs typeface="Tahoma" panose="020B0604030504040204" pitchFamily="34" charset="0"/>
              </a:rPr>
              <a:t>: Editors agree that </a:t>
            </a:r>
            <a:r>
              <a:rPr lang="en-US" sz="2000" b="1" dirty="0">
                <a:solidFill>
                  <a:schemeClr val="accent3"/>
                </a:solidFill>
                <a:latin typeface="Tahoma" panose="020B0604030504040204" pitchFamily="34" charset="0"/>
                <a:ea typeface="Tahoma" panose="020B0604030504040204" pitchFamily="34" charset="0"/>
                <a:cs typeface="Tahoma" panose="020B0604030504040204" pitchFamily="34" charset="0"/>
              </a:rPr>
              <a:t>at least 10% of words should be eliminated </a:t>
            </a:r>
            <a:r>
              <a:rPr lang="en-US" sz="2000" b="1" dirty="0">
                <a:latin typeface="Tahoma" panose="020B0604030504040204" pitchFamily="34" charset="0"/>
                <a:ea typeface="Tahoma" panose="020B0604030504040204" pitchFamily="34" charset="0"/>
                <a:cs typeface="Tahoma" panose="020B0604030504040204" pitchFamily="34" charset="0"/>
              </a:rPr>
              <a:t>during the editing and revising process. Why? Because writers overuse words. We’re all guilty of falling in love with our writing. Don’t. </a:t>
            </a:r>
          </a:p>
          <a:p>
            <a:pPr lvl="2"/>
            <a:r>
              <a:rPr lang="en-US" sz="2000" b="1" u="sng" dirty="0">
                <a:latin typeface="Tahoma" panose="020B0604030504040204" pitchFamily="34" charset="0"/>
                <a:ea typeface="Tahoma" panose="020B0604030504040204" pitchFamily="34" charset="0"/>
                <a:cs typeface="Tahoma" panose="020B0604030504040204" pitchFamily="34" charset="0"/>
              </a:rPr>
              <a:t>Take it from Dr. Seuss</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i="1" dirty="0">
                <a:solidFill>
                  <a:schemeClr val="accent3"/>
                </a:solidFill>
                <a:latin typeface="Tahoma" panose="020B0604030504040204" pitchFamily="34" charset="0"/>
                <a:ea typeface="Tahoma" panose="020B0604030504040204" pitchFamily="34" charset="0"/>
                <a:cs typeface="Tahoma" panose="020B0604030504040204" pitchFamily="34" charset="0"/>
              </a:rPr>
              <a:t>So the writer who breeds more words than he needs, is making a chore for the reader who reads</a:t>
            </a:r>
            <a:r>
              <a:rPr lang="en-US" sz="2000" b="1" dirty="0">
                <a:latin typeface="Tahoma" panose="020B0604030504040204" pitchFamily="34" charset="0"/>
                <a:ea typeface="Tahoma" panose="020B0604030504040204" pitchFamily="34" charset="0"/>
                <a:cs typeface="Tahoma" panose="020B0604030504040204" pitchFamily="34" charset="0"/>
              </a:rPr>
              <a:t>.”</a:t>
            </a:r>
          </a:p>
          <a:p>
            <a:pPr lvl="2"/>
            <a:r>
              <a:rPr lang="en-US" sz="2000" b="1" dirty="0">
                <a:latin typeface="Tahoma" panose="020B0604030504040204" pitchFamily="34" charset="0"/>
                <a:ea typeface="Tahoma" panose="020B0604030504040204" pitchFamily="34" charset="0"/>
                <a:cs typeface="Tahoma" panose="020B0604030504040204" pitchFamily="34" charset="0"/>
              </a:rPr>
              <a:t>Can you get rid of “</a:t>
            </a:r>
            <a:r>
              <a:rPr lang="en-US" sz="2000" b="1" dirty="0">
                <a:solidFill>
                  <a:schemeClr val="accent3"/>
                </a:solidFill>
                <a:latin typeface="Tahoma" panose="020B0604030504040204" pitchFamily="34" charset="0"/>
                <a:ea typeface="Tahoma" panose="020B0604030504040204" pitchFamily="34" charset="0"/>
                <a:cs typeface="Tahoma" panose="020B0604030504040204" pitchFamily="34" charset="0"/>
              </a:rPr>
              <a:t>This shows</a:t>
            </a:r>
            <a:r>
              <a:rPr lang="en-US" sz="2000" b="1" dirty="0">
                <a:latin typeface="Tahoma" panose="020B0604030504040204" pitchFamily="34" charset="0"/>
                <a:ea typeface="Tahoma" panose="020B0604030504040204" pitchFamily="34" charset="0"/>
                <a:cs typeface="Tahoma" panose="020B0604030504040204" pitchFamily="34" charset="0"/>
              </a:rPr>
              <a:t>” in your analysis and mean the same thing?</a:t>
            </a:r>
          </a:p>
          <a:p>
            <a:pPr lvl="3"/>
            <a:r>
              <a:rPr lang="en-US" sz="1800" b="1" dirty="0">
                <a:latin typeface="Tahoma" panose="020B0604030504040204" pitchFamily="34" charset="0"/>
                <a:ea typeface="Tahoma" panose="020B0604030504040204" pitchFamily="34" charset="0"/>
                <a:cs typeface="Tahoma" panose="020B0604030504040204" pitchFamily="34" charset="0"/>
              </a:rPr>
              <a:t>YES!</a:t>
            </a:r>
          </a:p>
          <a:p>
            <a:pPr lvl="2"/>
            <a:r>
              <a:rPr lang="en-US" sz="2000" b="1" u="sng" dirty="0">
                <a:solidFill>
                  <a:schemeClr val="accent3"/>
                </a:solidFill>
                <a:latin typeface="Tahoma" panose="020B0604030504040204" pitchFamily="34" charset="0"/>
                <a:ea typeface="Tahoma" panose="020B0604030504040204" pitchFamily="34" charset="0"/>
                <a:cs typeface="Tahoma" panose="020B0604030504040204" pitchFamily="34" charset="0"/>
              </a:rPr>
              <a:t>Avoid using the word ‘that’</a:t>
            </a:r>
            <a:r>
              <a:rPr lang="en-US" sz="2000" b="1" dirty="0">
                <a:latin typeface="Tahoma" panose="020B0604030504040204" pitchFamily="34" charset="0"/>
                <a:ea typeface="Tahoma" panose="020B0604030504040204" pitchFamily="34" charset="0"/>
                <a:cs typeface="Tahoma" panose="020B0604030504040204" pitchFamily="34" charset="0"/>
              </a:rPr>
              <a:t>: In about 5 percent of your sentences “that” makes your idea easier to understand. In the other 95 percent, get rid of it! “I decided </a:t>
            </a:r>
            <a:r>
              <a:rPr lang="en-US" sz="2000" b="1" dirty="0">
                <a:solidFill>
                  <a:schemeClr val="accent3"/>
                </a:solidFill>
                <a:latin typeface="Tahoma" panose="020B0604030504040204" pitchFamily="34" charset="0"/>
                <a:ea typeface="Tahoma" panose="020B0604030504040204" pitchFamily="34" charset="0"/>
                <a:cs typeface="Tahoma" panose="020B0604030504040204" pitchFamily="34" charset="0"/>
              </a:rPr>
              <a:t>that</a:t>
            </a:r>
            <a:r>
              <a:rPr lang="en-US" sz="2000" b="1" dirty="0">
                <a:latin typeface="Tahoma" panose="020B0604030504040204" pitchFamily="34" charset="0"/>
                <a:ea typeface="Tahoma" panose="020B0604030504040204" pitchFamily="34" charset="0"/>
                <a:cs typeface="Tahoma" panose="020B0604030504040204" pitchFamily="34" charset="0"/>
              </a:rPr>
              <a:t> teaching was a good career for me” reads worse than “I decided teaching was a good career for me.”</a:t>
            </a:r>
          </a:p>
          <a:p>
            <a:pPr lvl="2"/>
            <a:r>
              <a:rPr lang="en-US" sz="2000" b="1" dirty="0">
                <a:latin typeface="Tahoma" panose="020B0604030504040204" pitchFamily="34" charset="0"/>
                <a:ea typeface="Tahoma" panose="020B0604030504040204" pitchFamily="34" charset="0"/>
                <a:cs typeface="Tahoma" panose="020B0604030504040204" pitchFamily="34" charset="0"/>
              </a:rPr>
              <a:t>Also avoid: clearly, very, some, thing, just, and “one of.”</a:t>
            </a:r>
          </a:p>
          <a:p>
            <a:pPr lvl="2"/>
            <a:r>
              <a:rPr lang="en-US" sz="2000" b="1" dirty="0">
                <a:latin typeface="Tahoma" panose="020B0604030504040204" pitchFamily="34" charset="0"/>
                <a:ea typeface="Tahoma" panose="020B0604030504040204" pitchFamily="34" charset="0"/>
                <a:cs typeface="Tahoma" panose="020B0604030504040204" pitchFamily="34" charset="0"/>
              </a:rPr>
              <a:t>To be verbs (more later)</a:t>
            </a:r>
          </a:p>
        </p:txBody>
      </p:sp>
    </p:spTree>
    <p:extLst>
      <p:ext uri="{BB962C8B-B14F-4D97-AF65-F5344CB8AC3E}">
        <p14:creationId xmlns:p14="http://schemas.microsoft.com/office/powerpoint/2010/main" val="387104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391885" y="1308897"/>
            <a:ext cx="11408229" cy="5258157"/>
          </a:xfrm>
        </p:spPr>
        <p:txBody>
          <a:bodyPr>
            <a:normAutofit/>
          </a:bodyPr>
          <a:lstStyle/>
          <a:p>
            <a:r>
              <a:rPr lang="en-US" sz="2800" b="1" dirty="0">
                <a:latin typeface="Tahoma" panose="020B0604030504040204" pitchFamily="34" charset="0"/>
                <a:ea typeface="Tahoma" panose="020B0604030504040204" pitchFamily="34" charset="0"/>
                <a:cs typeface="Tahoma" panose="020B0604030504040204" pitchFamily="34" charset="0"/>
              </a:rPr>
              <a:t>Choose better words:</a:t>
            </a:r>
          </a:p>
          <a:p>
            <a:pPr lvl="1"/>
            <a:r>
              <a:rPr lang="en-US" sz="2800" b="1" u="sng" dirty="0">
                <a:solidFill>
                  <a:schemeClr val="accent3"/>
                </a:solidFill>
                <a:latin typeface="Tahoma" panose="020B0604030504040204" pitchFamily="34" charset="0"/>
                <a:ea typeface="Tahoma" panose="020B0604030504040204" pitchFamily="34" charset="0"/>
                <a:cs typeface="Tahoma" panose="020B0604030504040204" pitchFamily="34" charset="0"/>
              </a:rPr>
              <a:t>Eliminate words</a:t>
            </a:r>
            <a:r>
              <a:rPr lang="en-US" sz="2000" b="1" dirty="0">
                <a:latin typeface="Tahoma" panose="020B0604030504040204" pitchFamily="34" charset="0"/>
                <a:ea typeface="Tahoma" panose="020B0604030504040204" pitchFamily="34" charset="0"/>
                <a:cs typeface="Tahoma" panose="020B0604030504040204" pitchFamily="34" charset="0"/>
              </a:rPr>
              <a:t>: Editors agree that </a:t>
            </a:r>
            <a:r>
              <a:rPr lang="en-US" sz="2000" b="1" dirty="0">
                <a:solidFill>
                  <a:schemeClr val="accent3"/>
                </a:solidFill>
                <a:latin typeface="Tahoma" panose="020B0604030504040204" pitchFamily="34" charset="0"/>
                <a:ea typeface="Tahoma" panose="020B0604030504040204" pitchFamily="34" charset="0"/>
                <a:cs typeface="Tahoma" panose="020B0604030504040204" pitchFamily="34" charset="0"/>
              </a:rPr>
              <a:t>at least 10% of words should be eliminated </a:t>
            </a:r>
            <a:r>
              <a:rPr lang="en-US" sz="2000" b="1" dirty="0">
                <a:latin typeface="Tahoma" panose="020B0604030504040204" pitchFamily="34" charset="0"/>
                <a:ea typeface="Tahoma" panose="020B0604030504040204" pitchFamily="34" charset="0"/>
                <a:cs typeface="Tahoma" panose="020B0604030504040204" pitchFamily="34" charset="0"/>
              </a:rPr>
              <a:t>during the editing and revising process. Why? Because writers overuse words. We’re all guilty of falling in love with our writing. Don’t. </a:t>
            </a:r>
          </a:p>
        </p:txBody>
      </p:sp>
      <p:pic>
        <p:nvPicPr>
          <p:cNvPr id="4" name="Content Placeholder 3">
            <a:extLst>
              <a:ext uri="{FF2B5EF4-FFF2-40B4-BE49-F238E27FC236}">
                <a16:creationId xmlns:a16="http://schemas.microsoft.com/office/drawing/2014/main" id="{68CD1D40-06C8-4DBE-B7A5-AE366A4DC7F0}"/>
              </a:ext>
            </a:extLst>
          </p:cNvPr>
          <p:cNvPicPr>
            <a:picLocks noChangeAspect="1"/>
          </p:cNvPicPr>
          <p:nvPr/>
        </p:nvPicPr>
        <p:blipFill>
          <a:blip r:embed="rId2"/>
          <a:stretch>
            <a:fillRect/>
          </a:stretch>
        </p:blipFill>
        <p:spPr>
          <a:xfrm>
            <a:off x="726030" y="3429000"/>
            <a:ext cx="10515600" cy="2523744"/>
          </a:xfrm>
          <a:prstGeom prst="rect">
            <a:avLst/>
          </a:prstGeom>
        </p:spPr>
      </p:pic>
    </p:spTree>
    <p:extLst>
      <p:ext uri="{BB962C8B-B14F-4D97-AF65-F5344CB8AC3E}">
        <p14:creationId xmlns:p14="http://schemas.microsoft.com/office/powerpoint/2010/main" val="160615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67360"/>
            <a:ext cx="9509760" cy="565793"/>
          </a:xfrm>
        </p:spPr>
        <p:txBody>
          <a:bodyPr anchor="t"/>
          <a:lstStyle/>
          <a:p>
            <a:r>
              <a:rPr lang="en-US" dirty="0">
                <a:latin typeface="Tahoma" panose="020B0604030504040204" pitchFamily="34" charset="0"/>
                <a:ea typeface="Tahoma" panose="020B0604030504040204" pitchFamily="34" charset="0"/>
                <a:cs typeface="Tahoma" panose="020B0604030504040204" pitchFamily="34" charset="0"/>
              </a:rPr>
              <a:t>Two Examples</a:t>
            </a:r>
          </a:p>
        </p:txBody>
      </p:sp>
      <p:sp>
        <p:nvSpPr>
          <p:cNvPr id="3" name="Content Placeholder 2"/>
          <p:cNvSpPr>
            <a:spLocks noGrp="1"/>
          </p:cNvSpPr>
          <p:nvPr>
            <p:ph idx="1"/>
          </p:nvPr>
        </p:nvSpPr>
        <p:spPr>
          <a:xfrm>
            <a:off x="1341120" y="1282535"/>
            <a:ext cx="9509760" cy="1852552"/>
          </a:xfrm>
        </p:spPr>
        <p:txBody>
          <a:bodyPr/>
          <a:lstStyle/>
          <a:p>
            <a:r>
              <a:rPr lang="en-US" sz="2400" b="1" u="sng" dirty="0">
                <a:solidFill>
                  <a:schemeClr val="accent3"/>
                </a:solidFill>
                <a:latin typeface="Tahoma" panose="020B0604030504040204" pitchFamily="34" charset="0"/>
                <a:ea typeface="Tahoma" panose="020B0604030504040204" pitchFamily="34" charset="0"/>
                <a:cs typeface="Tahoma" panose="020B0604030504040204" pitchFamily="34" charset="0"/>
              </a:rPr>
              <a:t>Avoid using the word ‘that’</a:t>
            </a:r>
            <a:r>
              <a:rPr lang="en-US" sz="2400" b="1" dirty="0">
                <a:latin typeface="Tahoma" panose="020B0604030504040204" pitchFamily="34" charset="0"/>
                <a:ea typeface="Tahoma" panose="020B0604030504040204" pitchFamily="34" charset="0"/>
                <a:cs typeface="Tahoma" panose="020B0604030504040204" pitchFamily="34" charset="0"/>
              </a:rPr>
              <a:t>: In about 5 percent of your sentences “that” makes your idea easier to understand. In the other 95 percent, get rid of it! “I decided </a:t>
            </a:r>
            <a:r>
              <a:rPr lang="en-US" sz="2400" b="1" dirty="0">
                <a:solidFill>
                  <a:schemeClr val="accent3"/>
                </a:solidFill>
                <a:latin typeface="Tahoma" panose="020B0604030504040204" pitchFamily="34" charset="0"/>
                <a:ea typeface="Tahoma" panose="020B0604030504040204" pitchFamily="34" charset="0"/>
                <a:cs typeface="Tahoma" panose="020B0604030504040204" pitchFamily="34" charset="0"/>
              </a:rPr>
              <a:t>that</a:t>
            </a:r>
            <a:r>
              <a:rPr lang="en-US" sz="2400" b="1" dirty="0">
                <a:latin typeface="Tahoma" panose="020B0604030504040204" pitchFamily="34" charset="0"/>
                <a:ea typeface="Tahoma" panose="020B0604030504040204" pitchFamily="34" charset="0"/>
                <a:cs typeface="Tahoma" panose="020B0604030504040204" pitchFamily="34" charset="0"/>
              </a:rPr>
              <a:t> teaching was a good career for me” reads worse than “I decided teaching was a good career for me.”</a:t>
            </a:r>
          </a:p>
          <a:p>
            <a:endParaRPr lang="en-US" dirty="0"/>
          </a:p>
        </p:txBody>
      </p:sp>
      <p:pic>
        <p:nvPicPr>
          <p:cNvPr id="4" name="Picture 3"/>
          <p:cNvPicPr>
            <a:picLocks noChangeAspect="1"/>
          </p:cNvPicPr>
          <p:nvPr/>
        </p:nvPicPr>
        <p:blipFill>
          <a:blip r:embed="rId2"/>
          <a:stretch>
            <a:fillRect/>
          </a:stretch>
        </p:blipFill>
        <p:spPr>
          <a:xfrm>
            <a:off x="166255" y="3106366"/>
            <a:ext cx="11851574" cy="1204342"/>
          </a:xfrm>
          <a:prstGeom prst="rect">
            <a:avLst/>
          </a:prstGeom>
        </p:spPr>
      </p:pic>
      <p:sp>
        <p:nvSpPr>
          <p:cNvPr id="5" name="Content Placeholder 2"/>
          <p:cNvSpPr txBox="1">
            <a:spLocks/>
          </p:cNvSpPr>
          <p:nvPr/>
        </p:nvSpPr>
        <p:spPr>
          <a:xfrm>
            <a:off x="1341120" y="4416431"/>
            <a:ext cx="9509760" cy="1723111"/>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a:lstStyle>
          <a:p>
            <a:r>
              <a:rPr lang="en-US" sz="2400" b="1" u="sng" dirty="0">
                <a:solidFill>
                  <a:schemeClr val="accent3"/>
                </a:solidFill>
                <a:latin typeface="Tahoma" panose="020B0604030504040204" pitchFamily="34" charset="0"/>
                <a:ea typeface="Tahoma" panose="020B0604030504040204" pitchFamily="34" charset="0"/>
                <a:cs typeface="Tahoma" panose="020B0604030504040204" pitchFamily="34" charset="0"/>
              </a:rPr>
              <a:t>Don’t be vague</a:t>
            </a:r>
            <a:r>
              <a:rPr lang="en-US" sz="2400" b="1" dirty="0">
                <a:latin typeface="Tahoma" panose="020B0604030504040204" pitchFamily="34" charset="0"/>
                <a:ea typeface="Tahoma" panose="020B0604030504040204" pitchFamily="34" charset="0"/>
                <a:cs typeface="Tahoma" panose="020B0604030504040204" pitchFamily="34" charset="0"/>
              </a:rPr>
              <a:t>:  Seek clarity, accuracy and efficiency of prose above all. Mean what you say, and say exactly what you mean, as clearly and as compactly as possible.</a:t>
            </a:r>
          </a:p>
          <a:p>
            <a:pPr lvl="1"/>
            <a:r>
              <a:rPr lang="en-US" sz="2200" b="1" dirty="0">
                <a:latin typeface="Tahoma" panose="020B0604030504040204" pitchFamily="34" charset="0"/>
                <a:ea typeface="Tahoma" panose="020B0604030504040204" pitchFamily="34" charset="0"/>
                <a:cs typeface="Tahoma" panose="020B0604030504040204" pitchFamily="34" charset="0"/>
              </a:rPr>
              <a:t>“something,” “act in a certain way” are both very vague.</a:t>
            </a:r>
            <a:endParaRPr lang="en-US" sz="2200" dirty="0"/>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2181240" y="4038480"/>
              <a:ext cx="8887320" cy="86040"/>
            </p14:xfrm>
          </p:contentPart>
        </mc:Choice>
        <mc:Fallback xmlns="">
          <p:pic>
            <p:nvPicPr>
              <p:cNvPr id="7" name="Ink 6"/>
              <p:cNvPicPr/>
              <p:nvPr/>
            </p:nvPicPr>
            <p:blipFill>
              <a:blip r:embed="rId4"/>
              <a:stretch>
                <a:fillRect/>
              </a:stretch>
            </p:blipFill>
            <p:spPr>
              <a:xfrm>
                <a:off x="2165400" y="3975120"/>
                <a:ext cx="8919000" cy="213120"/>
              </a:xfrm>
              <a:prstGeom prst="rect">
                <a:avLst/>
              </a:prstGeom>
            </p:spPr>
          </p:pic>
        </mc:Fallback>
      </mc:AlternateContent>
    </p:spTree>
    <p:extLst>
      <p:ext uri="{BB962C8B-B14F-4D97-AF65-F5344CB8AC3E}">
        <p14:creationId xmlns:p14="http://schemas.microsoft.com/office/powerpoint/2010/main" val="140267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75474"/>
            <a:ext cx="10580914" cy="1233424"/>
          </a:xfrm>
        </p:spPr>
        <p:txBody>
          <a:bodyPr anchor="ctr">
            <a:normAutofit fontScale="90000"/>
          </a:bodyPr>
          <a:lstStyle/>
          <a:p>
            <a:pPr algn="ctr"/>
            <a:r>
              <a:rPr lang="en-US" dirty="0">
                <a:solidFill>
                  <a:schemeClr val="accent3"/>
                </a:solidFill>
                <a:latin typeface="Tahoma" panose="020B0604030504040204" pitchFamily="34" charset="0"/>
                <a:ea typeface="Tahoma" panose="020B0604030504040204" pitchFamily="34" charset="0"/>
                <a:cs typeface="Tahoma" panose="020B0604030504040204" pitchFamily="34" charset="0"/>
              </a:rPr>
              <a:t>Self-Help</a:t>
            </a:r>
            <a:r>
              <a:rPr lang="en-US" dirty="0">
                <a:latin typeface="Tahoma" panose="020B0604030504040204" pitchFamily="34" charset="0"/>
                <a:ea typeface="Tahoma" panose="020B0604030504040204" pitchFamily="34" charset="0"/>
                <a:cs typeface="Tahoma" panose="020B0604030504040204" pitchFamily="34" charset="0"/>
              </a:rPr>
              <a:t>: </a:t>
            </a:r>
            <a:br>
              <a:rPr lang="en-US" dirty="0">
                <a:latin typeface="Tahoma" panose="020B0604030504040204" pitchFamily="34" charset="0"/>
                <a:ea typeface="Tahoma" panose="020B0604030504040204" pitchFamily="34" charset="0"/>
                <a:cs typeface="Tahoma" panose="020B0604030504040204" pitchFamily="34" charset="0"/>
              </a:rPr>
            </a:br>
            <a:r>
              <a:rPr lang="en-US" u="sng" dirty="0">
                <a:latin typeface="Tahoma" panose="020B0604030504040204" pitchFamily="34" charset="0"/>
                <a:ea typeface="Tahoma" panose="020B0604030504040204" pitchFamily="34" charset="0"/>
                <a:cs typeface="Tahoma" panose="020B0604030504040204" pitchFamily="34" charset="0"/>
              </a:rPr>
              <a:t>Editing </a:t>
            </a:r>
            <a:r>
              <a:rPr lang="en-US" i="1" u="sng" dirty="0">
                <a:latin typeface="Tahoma" panose="020B0604030504040204" pitchFamily="34" charset="0"/>
                <a:ea typeface="Tahoma" panose="020B0604030504040204" pitchFamily="34" charset="0"/>
                <a:cs typeface="Tahoma" panose="020B0604030504040204" pitchFamily="34" charset="0"/>
              </a:rPr>
              <a:t>your own work</a:t>
            </a:r>
            <a:r>
              <a:rPr lang="en-US" dirty="0">
                <a:latin typeface="Tahoma" panose="020B0604030504040204" pitchFamily="34" charset="0"/>
                <a:ea typeface="Tahoma" panose="020B0604030504040204" pitchFamily="34" charset="0"/>
                <a:cs typeface="Tahoma" panose="020B0604030504040204" pitchFamily="34" charset="0"/>
              </a:rPr>
              <a:t>: the best way to good feedback</a:t>
            </a:r>
          </a:p>
        </p:txBody>
      </p:sp>
      <p:sp>
        <p:nvSpPr>
          <p:cNvPr id="3" name="Content Placeholder 2"/>
          <p:cNvSpPr>
            <a:spLocks noGrp="1"/>
          </p:cNvSpPr>
          <p:nvPr>
            <p:ph idx="1"/>
          </p:nvPr>
        </p:nvSpPr>
        <p:spPr>
          <a:xfrm>
            <a:off x="391885" y="1308897"/>
            <a:ext cx="11408229" cy="5258157"/>
          </a:xfrm>
        </p:spPr>
        <p:txBody>
          <a:bodyPr>
            <a:normAutofit lnSpcReduction="10000"/>
          </a:bodyPr>
          <a:lstStyle/>
          <a:p>
            <a:r>
              <a:rPr lang="en-US" sz="2400" b="1" dirty="0">
                <a:latin typeface="Tahoma" panose="020B0604030504040204" pitchFamily="34" charset="0"/>
                <a:ea typeface="Tahoma" panose="020B0604030504040204" pitchFamily="34" charset="0"/>
                <a:cs typeface="Tahoma" panose="020B0604030504040204" pitchFamily="34" charset="0"/>
              </a:rPr>
              <a:t>Make sure all of your words are doing important work in making your argument. Are all of your words and phrases necessary?</a:t>
            </a:r>
            <a:r>
              <a:rPr lang="en-US" sz="2400" dirty="0">
                <a:latin typeface="Tahoma" panose="020B0604030504040204" pitchFamily="34" charset="0"/>
                <a:ea typeface="Tahoma" panose="020B0604030504040204" pitchFamily="34" charset="0"/>
                <a:cs typeface="Tahoma" panose="020B0604030504040204" pitchFamily="34" charset="0"/>
              </a:rPr>
              <a:t> Or are they just taking up space? Are your sentences tight and sharp, or are they loose and dull? </a:t>
            </a:r>
            <a:r>
              <a:rPr lang="en-US" sz="2400" b="1" dirty="0">
                <a:solidFill>
                  <a:schemeClr val="accent3"/>
                </a:solidFill>
                <a:latin typeface="Tahoma" panose="020B0604030504040204" pitchFamily="34" charset="0"/>
                <a:ea typeface="Tahoma" panose="020B0604030504040204" pitchFamily="34" charset="0"/>
                <a:cs typeface="Tahoma" panose="020B0604030504040204" pitchFamily="34" charset="0"/>
              </a:rPr>
              <a:t>Don't say in three sentences what you can say in one, and don't use 14 words where five will do. You want every word in your sentence to add as much meaning and inflection as possible</a:t>
            </a:r>
            <a:r>
              <a:rPr lang="en-US" sz="2400" dirty="0">
                <a:latin typeface="Tahoma" panose="020B0604030504040204" pitchFamily="34" charset="0"/>
                <a:ea typeface="Tahoma" panose="020B0604030504040204" pitchFamily="34" charset="0"/>
                <a:cs typeface="Tahoma" panose="020B0604030504040204" pitchFamily="34" charset="0"/>
              </a:rPr>
              <a:t>. When you see phrases like "My own personal opinion," ask yourself what "own personal" adds. Isn't that what "my" means?</a:t>
            </a:r>
          </a:p>
          <a:p>
            <a:r>
              <a:rPr lang="en-US" sz="2400" dirty="0">
                <a:latin typeface="Tahoma" panose="020B0604030504040204" pitchFamily="34" charset="0"/>
                <a:ea typeface="Tahoma" panose="020B0604030504040204" pitchFamily="34" charset="0"/>
                <a:cs typeface="Tahoma" panose="020B0604030504040204" pitchFamily="34" charset="0"/>
              </a:rPr>
              <a:t>Even small, apparently unimportant words like "says" are worth your attention. Instead of "says," could you use a word like </a:t>
            </a: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argues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acknowledges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contends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believes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reveals</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suggests</a:t>
            </a:r>
            <a:r>
              <a:rPr lang="en-US" sz="2400" dirty="0">
                <a:latin typeface="Tahoma" panose="020B0604030504040204" pitchFamily="34" charset="0"/>
                <a:ea typeface="Tahoma" panose="020B0604030504040204" pitchFamily="34" charset="0"/>
                <a:cs typeface="Tahoma" panose="020B0604030504040204" pitchFamily="34" charset="0"/>
              </a:rPr>
              <a:t>, or </a:t>
            </a:r>
            <a:r>
              <a:rPr lang="en-US" sz="2400" dirty="0">
                <a:solidFill>
                  <a:schemeClr val="accent3"/>
                </a:solidFill>
                <a:latin typeface="Tahoma" panose="020B0604030504040204" pitchFamily="34" charset="0"/>
                <a:ea typeface="Tahoma" panose="020B0604030504040204" pitchFamily="34" charset="0"/>
                <a:cs typeface="Tahoma" panose="020B0604030504040204" pitchFamily="34" charset="0"/>
              </a:rPr>
              <a:t>claims</a:t>
            </a:r>
            <a:r>
              <a:rPr lang="en-US" sz="2400" dirty="0">
                <a:latin typeface="Tahoma" panose="020B0604030504040204" pitchFamily="34" charset="0"/>
                <a:ea typeface="Tahoma" panose="020B0604030504040204" pitchFamily="34" charset="0"/>
                <a:cs typeface="Tahoma" panose="020B0604030504040204" pitchFamily="34" charset="0"/>
              </a:rPr>
              <a:t>? Words like these are analytical, and not only make your sentences more lively and interesting; they provide useful information: if you tell your readers that someone "acknowledges" something, that deepens their understanding of how or why he or she said that thing; "said" merely reports.</a:t>
            </a:r>
          </a:p>
          <a:p>
            <a:pPr lvl="1"/>
            <a:r>
              <a:rPr lang="en-US" sz="2200" b="1" dirty="0">
                <a:latin typeface="Tahoma" panose="020B0604030504040204" pitchFamily="34" charset="0"/>
                <a:ea typeface="Tahoma" panose="020B0604030504040204" pitchFamily="34" charset="0"/>
                <a:cs typeface="Tahoma" panose="020B0604030504040204" pitchFamily="34" charset="0"/>
              </a:rPr>
              <a:t>When writing about literature “</a:t>
            </a:r>
            <a:r>
              <a:rPr lang="en-US" sz="2200" b="1" dirty="0">
                <a:solidFill>
                  <a:schemeClr val="accent3"/>
                </a:solidFill>
                <a:latin typeface="Tahoma" panose="020B0604030504040204" pitchFamily="34" charset="0"/>
                <a:ea typeface="Tahoma" panose="020B0604030504040204" pitchFamily="34" charset="0"/>
                <a:cs typeface="Tahoma" panose="020B0604030504040204" pitchFamily="34" charset="0"/>
              </a:rPr>
              <a:t>develops</a:t>
            </a:r>
            <a:r>
              <a:rPr lang="en-US" sz="2200" b="1" dirty="0">
                <a:latin typeface="Tahoma" panose="020B0604030504040204" pitchFamily="34" charset="0"/>
                <a:ea typeface="Tahoma" panose="020B0604030504040204" pitchFamily="34" charset="0"/>
                <a:cs typeface="Tahoma" panose="020B0604030504040204" pitchFamily="34" charset="0"/>
              </a:rPr>
              <a:t>” is a great term to use.</a:t>
            </a:r>
          </a:p>
          <a:p>
            <a:pPr marL="4572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0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Teal 16x9">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l banded presentation (widescreen).potx" id="{B406ACAC-00B1-42BF-BB2F-E3D15ABECF6C}" vid="{0B02E048-6427-466F-87B7-97BF0689D5BD}"/>
    </a:ext>
  </a:extLst>
</a:theme>
</file>

<file path=ppt/theme/theme2.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Student Does Teacher Does.potx" id="{FA74037E-C2FC-4BF7-AB86-6A115E48A405}" vid="{B793C75E-005D-4C72-AFC4-95BDBA26D4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2393</Words>
  <Application>Microsoft Office PowerPoint</Application>
  <PresentationFormat>Widescreen</PresentationFormat>
  <Paragraphs>149</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Corbel</vt:lpstr>
      <vt:lpstr>Courier New</vt:lpstr>
      <vt:lpstr>Tahoma</vt:lpstr>
      <vt:lpstr>Banded Design Teal 16x9</vt:lpstr>
      <vt:lpstr>Basis</vt:lpstr>
      <vt:lpstr>Self-Help:  Editing your own work: the best way to get good feedback</vt:lpstr>
      <vt:lpstr>Advice generated from undergraduate writing centers at:</vt:lpstr>
      <vt:lpstr>Self-Help:  Editing your own work: the best way to good feedback</vt:lpstr>
      <vt:lpstr>Self-Help:  Editing your own work: the best way to good feedback</vt:lpstr>
      <vt:lpstr>Self-Help:  Editing your own work: the best way to good feedback</vt:lpstr>
      <vt:lpstr>Self-Help:  Editing your own work: the best way to good feedback</vt:lpstr>
      <vt:lpstr>Self-Help:  Editing your own work: the best way to good feedback</vt:lpstr>
      <vt:lpstr>Two Examples</vt:lpstr>
      <vt:lpstr>Self-Help:  Editing your own work: the best way to good feedback</vt:lpstr>
      <vt:lpstr>Self-Help:  Editing your own work: the best way to good feedback</vt:lpstr>
      <vt:lpstr>Self-Help:  Editing your own work: the best way to good feedback</vt:lpstr>
      <vt:lpstr>Self-Help:  Editing your own work: the best way to good feedback</vt:lpstr>
      <vt:lpstr>Be direct and active to reduce word count [40 word original]</vt:lpstr>
      <vt:lpstr>Self-Help:  Editing your own work: the best way to good feedback</vt:lpstr>
      <vt:lpstr>Self-Help:  Editing your own work: the best way to good feedback</vt:lpstr>
      <vt:lpstr>For Formal Academic Voice:  Avoid Past Tense Verbs</vt:lpstr>
      <vt:lpstr>Self-Help:  Editing your own work: the best way to good feedback</vt:lpstr>
      <vt:lpstr>Self-Help:  Editing your own work: the best way to good feedback</vt:lpstr>
      <vt:lpstr>Way over the word count? Feeling repetitive?</vt:lpstr>
      <vt:lpstr>Self-Help:  Editing your own work: the best way to good feedback</vt:lpstr>
      <vt:lpstr>Self-Help:  Editing your own work: the best way to good feedback</vt:lpstr>
      <vt:lpstr>Self-Help:  Editing your own work: the best way to good feedback</vt:lpstr>
      <vt:lpstr>Editing Work: Trimming Evidence</vt:lpstr>
      <vt:lpstr>PowerPoint Presentation</vt:lpstr>
      <vt:lpstr>Self-Help:  Editing your own work: the best way to good feedback</vt:lpstr>
      <vt:lpstr>Self-Help:  Editing your own work: the best way to good feedback</vt:lpstr>
      <vt:lpstr>Does your paper look like a paper?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Self-Help:  Editing your own work: the best way to good feedback</dc:title>
  <dc:creator>Smith, Kyle    SHS - Staff</dc:creator>
  <cp:lastModifiedBy>kyle.p.smith@email.wsu.edu</cp:lastModifiedBy>
  <cp:revision>86</cp:revision>
  <cp:lastPrinted>2019-12-18T17:47:32Z</cp:lastPrinted>
  <dcterms:created xsi:type="dcterms:W3CDTF">2018-03-19T19:05:24Z</dcterms:created>
  <dcterms:modified xsi:type="dcterms:W3CDTF">2020-05-05T00:08:52Z</dcterms:modified>
</cp:coreProperties>
</file>