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60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April 4,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April 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April 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April 4, 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April 4, 2019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April 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April 4, 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April 4, 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April 4, 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April 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April 4, 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April 4, 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Simple mistakes + reminders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TFA edition 2k19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96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085878"/>
          </a:xfrm>
        </p:spPr>
        <p:txBody>
          <a:bodyPr anchor="t">
            <a:normAutofit/>
          </a:bodyPr>
          <a:lstStyle/>
          <a:p>
            <a:r>
              <a:rPr lang="en-US" sz="4800" cap="none" dirty="0" smtClean="0">
                <a:solidFill>
                  <a:schemeClr val="tx1"/>
                </a:solidFill>
              </a:rPr>
              <a:t>(1a) </a:t>
            </a:r>
            <a:r>
              <a:rPr lang="en-US" sz="4800" u="sng" cap="none" dirty="0" smtClean="0">
                <a:solidFill>
                  <a:schemeClr val="tx1"/>
                </a:solidFill>
              </a:rPr>
              <a:t>Vague Pronouns</a:t>
            </a:r>
            <a:r>
              <a:rPr lang="en-US" sz="4800" cap="none" dirty="0" smtClean="0">
                <a:solidFill>
                  <a:schemeClr val="tx1"/>
                </a:solidFill>
              </a:rPr>
              <a:t>:</a:t>
            </a:r>
            <a:endParaRPr lang="en-US" sz="4800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8597"/>
            <a:ext cx="10160000" cy="2069868"/>
          </a:xfrm>
        </p:spPr>
        <p:txBody>
          <a:bodyPr>
            <a:normAutofit/>
          </a:bodyPr>
          <a:lstStyle/>
          <a:p>
            <a:r>
              <a:rPr lang="en-US" sz="2800" b="0" dirty="0" smtClean="0"/>
              <a:t>	</a:t>
            </a:r>
            <a:r>
              <a:rPr lang="en-US" sz="3600" b="0" dirty="0" smtClean="0"/>
              <a:t>The </a:t>
            </a:r>
            <a:r>
              <a:rPr lang="en-US" sz="3600" b="0" dirty="0"/>
              <a:t>author uses the tragic hero Okonkwo in </a:t>
            </a:r>
            <a:r>
              <a:rPr lang="en-US" sz="3600" b="0" i="1" dirty="0"/>
              <a:t>Things Fall Apart</a:t>
            </a:r>
            <a:r>
              <a:rPr lang="en-US" sz="3600" b="0" dirty="0"/>
              <a:t> and </a:t>
            </a:r>
            <a:r>
              <a:rPr lang="en-US" sz="3600" u="sng" dirty="0">
                <a:solidFill>
                  <a:schemeClr val="tx2"/>
                </a:solidFill>
              </a:rPr>
              <a:t>his</a:t>
            </a:r>
            <a:r>
              <a:rPr lang="en-US" sz="3600" b="0" dirty="0"/>
              <a:t> trait of challenging </a:t>
            </a:r>
            <a:r>
              <a:rPr lang="en-US" sz="3600" u="sng" dirty="0">
                <a:solidFill>
                  <a:schemeClr val="tx2"/>
                </a:solidFill>
              </a:rPr>
              <a:t>his</a:t>
            </a:r>
            <a:r>
              <a:rPr lang="en-US" sz="3600" b="0" dirty="0"/>
              <a:t> fate to express </a:t>
            </a:r>
            <a:r>
              <a:rPr lang="en-US" sz="3600" u="sng" dirty="0">
                <a:solidFill>
                  <a:schemeClr val="tx2"/>
                </a:solidFill>
              </a:rPr>
              <a:t>his</a:t>
            </a:r>
            <a:r>
              <a:rPr lang="en-US" sz="3600" b="0" dirty="0"/>
              <a:t> feelings towards imperialism.</a:t>
            </a:r>
            <a:endParaRPr lang="en-US" sz="2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Line Callout 1 4"/>
          <p:cNvSpPr/>
          <p:nvPr/>
        </p:nvSpPr>
        <p:spPr>
          <a:xfrm>
            <a:off x="10598727" y="363894"/>
            <a:ext cx="1260481" cy="1132397"/>
          </a:xfrm>
          <a:prstGeom prst="borderCallout1">
            <a:avLst>
              <a:gd name="adj1" fmla="val 18750"/>
              <a:gd name="adj2" fmla="val -8333"/>
              <a:gd name="adj3" fmla="val 79773"/>
              <a:gd name="adj4" fmla="val -128505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</a:rPr>
              <a:t>BTS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773084" y="3649287"/>
            <a:ext cx="7107381" cy="1970116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One ‘</a:t>
            </a:r>
            <a:r>
              <a:rPr lang="en-US" sz="3000" b="1" u="sng" dirty="0" smtClean="0">
                <a:solidFill>
                  <a:schemeClr val="tx2"/>
                </a:solidFill>
              </a:rPr>
              <a:t>his</a:t>
            </a:r>
            <a:r>
              <a:rPr lang="en-US" sz="3000" b="1" dirty="0" smtClean="0">
                <a:solidFill>
                  <a:schemeClr val="tx1"/>
                </a:solidFill>
              </a:rPr>
              <a:t>’ refers to Achebe, two ‘</a:t>
            </a:r>
            <a:r>
              <a:rPr lang="en-US" sz="3000" b="1" u="sng" dirty="0" smtClean="0">
                <a:solidFill>
                  <a:schemeClr val="tx2"/>
                </a:solidFill>
              </a:rPr>
              <a:t>his</a:t>
            </a:r>
            <a:r>
              <a:rPr lang="en-US" sz="3000" b="1" dirty="0" smtClean="0">
                <a:solidFill>
                  <a:schemeClr val="tx1"/>
                </a:solidFill>
              </a:rPr>
              <a:t>’ refer to Okonkwo. </a:t>
            </a:r>
            <a:r>
              <a:rPr lang="en-US" sz="3000" b="1" dirty="0">
                <a:solidFill>
                  <a:schemeClr val="tx1"/>
                </a:solidFill>
              </a:rPr>
              <a:t> </a:t>
            </a:r>
            <a:endParaRPr lang="en-US" sz="30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All three are unclear (together) and really poor pronoun usage. </a:t>
            </a:r>
            <a:endParaRPr lang="en-US" sz="3000" b="1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2477193" y="2984269"/>
            <a:ext cx="1554480" cy="814647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5689600" y="2408882"/>
            <a:ext cx="1317690" cy="1390034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7333861" y="2289252"/>
            <a:ext cx="2606021" cy="1509664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ular Callout 12"/>
          <p:cNvSpPr/>
          <p:nvPr/>
        </p:nvSpPr>
        <p:spPr>
          <a:xfrm>
            <a:off x="8894618" y="3882044"/>
            <a:ext cx="2884517" cy="2244436"/>
          </a:xfrm>
          <a:prstGeom prst="wedgeRectCallout">
            <a:avLst>
              <a:gd name="adj1" fmla="val -32649"/>
              <a:gd name="adj2" fmla="val -93803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Also, remember: BTS do NOT need a so what or all the clear and specific parts of your thesis.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12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085878"/>
          </a:xfrm>
        </p:spPr>
        <p:txBody>
          <a:bodyPr anchor="t">
            <a:normAutofit/>
          </a:bodyPr>
          <a:lstStyle/>
          <a:p>
            <a:r>
              <a:rPr lang="en-US" sz="4800" cap="none" dirty="0" smtClean="0">
                <a:solidFill>
                  <a:schemeClr val="tx1"/>
                </a:solidFill>
              </a:rPr>
              <a:t>(1b) </a:t>
            </a:r>
            <a:r>
              <a:rPr lang="en-US" sz="4800" u="sng" cap="none" dirty="0" smtClean="0">
                <a:solidFill>
                  <a:schemeClr val="tx1"/>
                </a:solidFill>
              </a:rPr>
              <a:t>Vague Pronouns</a:t>
            </a:r>
            <a:r>
              <a:rPr lang="en-US" sz="4800" cap="none" dirty="0" smtClean="0">
                <a:solidFill>
                  <a:schemeClr val="tx1"/>
                </a:solidFill>
              </a:rPr>
              <a:t>:</a:t>
            </a:r>
            <a:endParaRPr lang="en-US" sz="4800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8597"/>
            <a:ext cx="10160000" cy="2069868"/>
          </a:xfrm>
        </p:spPr>
        <p:txBody>
          <a:bodyPr>
            <a:normAutofit/>
          </a:bodyPr>
          <a:lstStyle/>
          <a:p>
            <a:r>
              <a:rPr lang="en-US" sz="3200" b="0" dirty="0" smtClean="0"/>
              <a:t>Going </a:t>
            </a:r>
            <a:r>
              <a:rPr lang="en-US" sz="3200" b="0" dirty="0"/>
              <a:t>against the gods demands led to </a:t>
            </a:r>
            <a:r>
              <a:rPr lang="en-US" sz="3200" u="sng" dirty="0">
                <a:solidFill>
                  <a:schemeClr val="tx2"/>
                </a:solidFill>
              </a:rPr>
              <a:t>his</a:t>
            </a:r>
            <a:r>
              <a:rPr lang="en-US" sz="3200" b="0" dirty="0"/>
              <a:t> tragic ending and Achebe used the ending to show </a:t>
            </a:r>
            <a:r>
              <a:rPr lang="en-US" sz="3200" u="sng" dirty="0">
                <a:solidFill>
                  <a:schemeClr val="tx2"/>
                </a:solidFill>
              </a:rPr>
              <a:t>his</a:t>
            </a:r>
            <a:r>
              <a:rPr lang="en-US" sz="3200" b="0" dirty="0"/>
              <a:t> feelings towards Europe imperializing Africa and the lasting effects of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lowchart: Process 5"/>
          <p:cNvSpPr/>
          <p:nvPr/>
        </p:nvSpPr>
        <p:spPr>
          <a:xfrm>
            <a:off x="4256512" y="3308465"/>
            <a:ext cx="7347056" cy="1411581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It’s not a good idea to use a </a:t>
            </a:r>
            <a:r>
              <a:rPr lang="en-US" sz="3000" b="1" u="sng" dirty="0" smtClean="0">
                <a:solidFill>
                  <a:schemeClr val="tx2"/>
                </a:solidFill>
              </a:rPr>
              <a:t>pronoun</a:t>
            </a:r>
            <a:r>
              <a:rPr lang="en-US" sz="3000" b="1" dirty="0" smtClean="0">
                <a:solidFill>
                  <a:schemeClr val="tx1"/>
                </a:solidFill>
              </a:rPr>
              <a:t> as the subject of a multiple-noun sentence.</a:t>
            </a:r>
            <a:endParaRPr lang="en-US" sz="3000" b="1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H="1" flipV="1">
            <a:off x="8203474" y="1837509"/>
            <a:ext cx="2037807" cy="1750422"/>
          </a:xfrm>
          <a:prstGeom prst="line">
            <a:avLst/>
          </a:prstGeom>
          <a:ln w="317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ular Callout 14"/>
          <p:cNvSpPr/>
          <p:nvPr/>
        </p:nvSpPr>
        <p:spPr>
          <a:xfrm>
            <a:off x="609600" y="4093029"/>
            <a:ext cx="3265714" cy="2439388"/>
          </a:xfrm>
          <a:prstGeom prst="wedgeRectCallout">
            <a:avLst>
              <a:gd name="adj1" fmla="val -23602"/>
              <a:gd name="adj2" fmla="val -8756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700" b="1" dirty="0" smtClean="0">
                <a:solidFill>
                  <a:schemeClr val="tx1"/>
                </a:solidFill>
              </a:rPr>
              <a:t>Remember to be clear: don’t say ‘his feelings’ </a:t>
            </a:r>
            <a:r>
              <a:rPr lang="en-US" sz="2700" b="1" dirty="0" smtClean="0">
                <a:solidFill>
                  <a:schemeClr val="tx2"/>
                </a:solidFill>
              </a:rPr>
              <a:t>without identifying what they actually are. </a:t>
            </a:r>
            <a:endParaRPr lang="en-US" sz="27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493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10993968" cy="1085878"/>
          </a:xfrm>
        </p:spPr>
        <p:txBody>
          <a:bodyPr anchor="t">
            <a:noAutofit/>
          </a:bodyPr>
          <a:lstStyle/>
          <a:p>
            <a:r>
              <a:rPr lang="en-US" sz="4800" cap="none" dirty="0" smtClean="0">
                <a:solidFill>
                  <a:schemeClr val="tx1"/>
                </a:solidFill>
              </a:rPr>
              <a:t>(2) </a:t>
            </a:r>
            <a:r>
              <a:rPr lang="en-US" sz="4800" u="sng" cap="none" dirty="0" smtClean="0">
                <a:solidFill>
                  <a:schemeClr val="tx1"/>
                </a:solidFill>
              </a:rPr>
              <a:t>Parenthetical Citations</a:t>
            </a:r>
            <a:r>
              <a:rPr lang="en-US" sz="4800" cap="none" dirty="0" smtClean="0">
                <a:solidFill>
                  <a:schemeClr val="tx1"/>
                </a:solidFill>
              </a:rPr>
              <a:t>:</a:t>
            </a:r>
            <a:endParaRPr lang="en-US" sz="4800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8597"/>
            <a:ext cx="10160000" cy="3133898"/>
          </a:xfrm>
        </p:spPr>
        <p:txBody>
          <a:bodyPr>
            <a:normAutofit/>
          </a:bodyPr>
          <a:lstStyle/>
          <a:p>
            <a:r>
              <a:rPr lang="en-US" sz="3200" b="0" dirty="0"/>
              <a:t>Okonkwo killing </a:t>
            </a:r>
            <a:r>
              <a:rPr lang="en-US" sz="3200" b="0" dirty="0" err="1"/>
              <a:t>Ikemefuna</a:t>
            </a:r>
            <a:r>
              <a:rPr lang="en-US" sz="3200" b="0" dirty="0"/>
              <a:t> was going against the words of god because </a:t>
            </a:r>
            <a:r>
              <a:rPr lang="en-US" sz="3200" b="0" dirty="0" err="1"/>
              <a:t>Ikemefuna</a:t>
            </a:r>
            <a:r>
              <a:rPr lang="en-US" sz="3200" b="0" dirty="0"/>
              <a:t> has “fully absorbed into his new </a:t>
            </a:r>
            <a:r>
              <a:rPr lang="en-US" sz="3200" b="0" dirty="0" smtClean="0"/>
              <a:t>family.” </a:t>
            </a:r>
            <a:r>
              <a:rPr lang="en-US" sz="3200" u="sng" dirty="0" smtClean="0">
                <a:solidFill>
                  <a:schemeClr val="tx2"/>
                </a:solidFill>
              </a:rPr>
              <a:t>(Achebe </a:t>
            </a:r>
            <a:r>
              <a:rPr lang="en-US" sz="3200" u="sng" dirty="0">
                <a:solidFill>
                  <a:schemeClr val="tx2"/>
                </a:solidFill>
              </a:rPr>
              <a:t>45) </a:t>
            </a:r>
            <a:r>
              <a:rPr lang="en-US" sz="3200" b="0" dirty="0"/>
              <a:t>According to the Igbo gods, Okonkwo should not kill </a:t>
            </a:r>
            <a:r>
              <a:rPr lang="en-US" sz="3200" b="0" dirty="0" err="1"/>
              <a:t>Ikemefuna</a:t>
            </a:r>
            <a:r>
              <a:rPr lang="en-US" sz="3200" b="0" dirty="0"/>
              <a:t> because one is not supposed to kill their family and </a:t>
            </a:r>
            <a:r>
              <a:rPr lang="en-US" sz="3200" b="0" dirty="0" err="1"/>
              <a:t>Ikemefuna</a:t>
            </a:r>
            <a:r>
              <a:rPr lang="en-US" sz="3200" b="0" dirty="0"/>
              <a:t> calls him father.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4607288" y="4372495"/>
            <a:ext cx="7107381" cy="1970116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dirty="0" smtClean="0">
                <a:solidFill>
                  <a:schemeClr val="tx1"/>
                </a:solidFill>
              </a:rPr>
              <a:t>You </a:t>
            </a:r>
            <a:r>
              <a:rPr lang="en-US" sz="3000" b="1" u="sng" dirty="0" smtClean="0">
                <a:solidFill>
                  <a:schemeClr val="tx2"/>
                </a:solidFill>
              </a:rPr>
              <a:t>ALWAYS need a period after a parenthetical citation</a:t>
            </a:r>
            <a:r>
              <a:rPr lang="en-US" sz="3000" b="1" dirty="0" smtClean="0">
                <a:solidFill>
                  <a:schemeClr val="tx1"/>
                </a:solidFill>
              </a:rPr>
              <a:t>. It’s the end of a sentence, not the beginning of the next sentence. </a:t>
            </a:r>
            <a:endParaRPr lang="en-US" sz="3000" b="1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783185" y="2793076"/>
            <a:ext cx="2454121" cy="1750932"/>
          </a:xfrm>
          <a:prstGeom prst="straightConnector1">
            <a:avLst/>
          </a:prstGeom>
          <a:ln w="41275">
            <a:solidFill>
              <a:schemeClr val="tx2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" name="Rectangular Callout 14"/>
          <p:cNvSpPr/>
          <p:nvPr/>
        </p:nvSpPr>
        <p:spPr>
          <a:xfrm>
            <a:off x="1175657" y="4544008"/>
            <a:ext cx="2708714" cy="1875453"/>
          </a:xfrm>
          <a:prstGeom prst="wedgeRectCallout">
            <a:avLst>
              <a:gd name="adj1" fmla="val 70862"/>
              <a:gd name="adj2" fmla="val 3892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It doesn’t matter what punctuation is </a:t>
            </a:r>
            <a:r>
              <a:rPr lang="en-US" sz="2400" b="1" u="sng" dirty="0" smtClean="0">
                <a:solidFill>
                  <a:schemeClr val="tx1"/>
                </a:solidFill>
              </a:rPr>
              <a:t>here</a:t>
            </a:r>
            <a:r>
              <a:rPr lang="en-US" sz="2400" b="1" dirty="0" smtClean="0">
                <a:solidFill>
                  <a:schemeClr val="tx1"/>
                </a:solidFill>
              </a:rPr>
              <a:t>.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817845" y="2733869"/>
            <a:ext cx="1201301" cy="3009632"/>
          </a:xfrm>
          <a:prstGeom prst="straightConnector1">
            <a:avLst/>
          </a:prstGeom>
          <a:ln w="41275">
            <a:solidFill>
              <a:schemeClr val="tx2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70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10993968" cy="1085878"/>
          </a:xfrm>
        </p:spPr>
        <p:txBody>
          <a:bodyPr anchor="t">
            <a:noAutofit/>
          </a:bodyPr>
          <a:lstStyle/>
          <a:p>
            <a:r>
              <a:rPr lang="en-US" sz="4800" cap="none" dirty="0" smtClean="0">
                <a:solidFill>
                  <a:schemeClr val="tx1"/>
                </a:solidFill>
              </a:rPr>
              <a:t>(3) </a:t>
            </a:r>
            <a:r>
              <a:rPr lang="en-US" sz="4800" u="sng" cap="none" dirty="0" smtClean="0">
                <a:solidFill>
                  <a:schemeClr val="tx1"/>
                </a:solidFill>
              </a:rPr>
              <a:t>Punctuation and Quotations</a:t>
            </a:r>
            <a:r>
              <a:rPr lang="en-US" sz="4800" cap="none" dirty="0" smtClean="0">
                <a:solidFill>
                  <a:schemeClr val="tx1"/>
                </a:solidFill>
              </a:rPr>
              <a:t>:</a:t>
            </a:r>
            <a:endParaRPr lang="en-US" sz="4800" cap="none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38597"/>
            <a:ext cx="10160000" cy="2011679"/>
          </a:xfrm>
        </p:spPr>
        <p:txBody>
          <a:bodyPr>
            <a:normAutofit/>
          </a:bodyPr>
          <a:lstStyle/>
          <a:p>
            <a:r>
              <a:rPr lang="en-US" sz="3200" b="0" dirty="0" err="1" smtClean="0"/>
              <a:t>Ikemefuna</a:t>
            </a:r>
            <a:r>
              <a:rPr lang="en-US" sz="3200" b="0" dirty="0" smtClean="0"/>
              <a:t> is Okonkwo’s </a:t>
            </a:r>
            <a:r>
              <a:rPr lang="en-US" sz="3200" u="sng" dirty="0" smtClean="0">
                <a:solidFill>
                  <a:schemeClr val="tx2"/>
                </a:solidFill>
              </a:rPr>
              <a:t>“family”,</a:t>
            </a:r>
            <a:r>
              <a:rPr lang="en-US" sz="3200" dirty="0" smtClean="0">
                <a:solidFill>
                  <a:schemeClr val="tx2"/>
                </a:solidFill>
              </a:rPr>
              <a:t> </a:t>
            </a:r>
            <a:r>
              <a:rPr lang="en-US" sz="3200" b="0" dirty="0" smtClean="0"/>
              <a:t>and calls Okonkwo </a:t>
            </a:r>
            <a:r>
              <a:rPr lang="en-US" sz="3200" u="sng" dirty="0" smtClean="0">
                <a:solidFill>
                  <a:schemeClr val="tx2"/>
                </a:solidFill>
              </a:rPr>
              <a:t>“father”,</a:t>
            </a:r>
            <a:r>
              <a:rPr lang="en-US" sz="3200" b="0" dirty="0" smtClean="0"/>
              <a:t> which means when Okonkwo kills him its like he is saying no to his </a:t>
            </a:r>
            <a:r>
              <a:rPr lang="en-US" sz="3200" b="0" dirty="0" smtClean="0">
                <a:solidFill>
                  <a:schemeClr val="tx2"/>
                </a:solidFill>
              </a:rPr>
              <a:t>chi</a:t>
            </a:r>
            <a:r>
              <a:rPr lang="en-US" sz="3200" b="0" dirty="0" smtClean="0"/>
              <a:t>. </a:t>
            </a:r>
            <a:endParaRPr lang="en-US" sz="3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4607288" y="4372495"/>
            <a:ext cx="7107381" cy="1970116"/>
          </a:xfrm>
          <a:prstGeom prst="flowChart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b="1" u="sng" dirty="0" smtClean="0">
                <a:solidFill>
                  <a:schemeClr val="tx2"/>
                </a:solidFill>
              </a:rPr>
              <a:t>Punctuation ALWAYS goes INSIDE any quotation-marks</a:t>
            </a:r>
            <a:r>
              <a:rPr lang="en-US" sz="3000" b="1" dirty="0" smtClean="0">
                <a:solidFill>
                  <a:schemeClr val="tx1"/>
                </a:solidFill>
              </a:rPr>
              <a:t>, unless you’re adding a question mark*. </a:t>
            </a:r>
            <a:endParaRPr lang="en-US" sz="3000" b="1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6999317" y="1691000"/>
            <a:ext cx="3084021" cy="3030629"/>
          </a:xfrm>
          <a:prstGeom prst="straightConnector1">
            <a:avLst/>
          </a:prstGeom>
          <a:ln w="41275">
            <a:solidFill>
              <a:schemeClr val="tx2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5" name="Rectangular Callout 14"/>
          <p:cNvSpPr/>
          <p:nvPr/>
        </p:nvSpPr>
        <p:spPr>
          <a:xfrm>
            <a:off x="1296785" y="5153890"/>
            <a:ext cx="2687339" cy="1307134"/>
          </a:xfrm>
          <a:prstGeom prst="wedgeRectCallout">
            <a:avLst>
              <a:gd name="adj1" fmla="val 116913"/>
              <a:gd name="adj2" fmla="val 5414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*</a:t>
            </a:r>
            <a:r>
              <a:rPr lang="en-US" sz="3200" b="1" dirty="0" smtClean="0">
                <a:solidFill>
                  <a:schemeClr val="tx1"/>
                </a:solidFill>
              </a:rPr>
              <a:t>DO NOT </a:t>
            </a:r>
            <a:r>
              <a:rPr lang="en-US" sz="2400" b="1" dirty="0" smtClean="0">
                <a:solidFill>
                  <a:schemeClr val="tx1"/>
                </a:solidFill>
              </a:rPr>
              <a:t>add a question mark to lit analysis.</a:t>
            </a:r>
            <a:endParaRPr lang="en-US" sz="2400" b="1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2427316" y="2203335"/>
            <a:ext cx="5113077" cy="2518294"/>
          </a:xfrm>
          <a:prstGeom prst="straightConnector1">
            <a:avLst/>
          </a:prstGeom>
          <a:ln w="41275">
            <a:solidFill>
              <a:schemeClr val="tx2"/>
            </a:solidFill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4" name="Rectangular Callout 13"/>
          <p:cNvSpPr/>
          <p:nvPr/>
        </p:nvSpPr>
        <p:spPr>
          <a:xfrm>
            <a:off x="365759" y="3300152"/>
            <a:ext cx="2751513" cy="1637607"/>
          </a:xfrm>
          <a:prstGeom prst="wedgeRectCallout">
            <a:avLst>
              <a:gd name="adj1" fmla="val 109043"/>
              <a:gd name="adj2" fmla="val -87712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Also, remember: Igbo words (like </a:t>
            </a:r>
            <a:r>
              <a:rPr lang="en-US" sz="2400" b="1" i="1" dirty="0" err="1" smtClean="0">
                <a:solidFill>
                  <a:schemeClr val="tx2"/>
                </a:solidFill>
              </a:rPr>
              <a:t>agbala</a:t>
            </a:r>
            <a:r>
              <a:rPr lang="en-US" sz="2400" b="1" dirty="0" smtClean="0">
                <a:solidFill>
                  <a:schemeClr val="tx1"/>
                </a:solidFill>
              </a:rPr>
              <a:t> or </a:t>
            </a:r>
            <a:r>
              <a:rPr lang="en-US" sz="2400" b="1" i="1" dirty="0" smtClean="0">
                <a:solidFill>
                  <a:schemeClr val="tx2"/>
                </a:solidFill>
              </a:rPr>
              <a:t>chi</a:t>
            </a:r>
            <a:r>
              <a:rPr lang="en-US" sz="2400" b="1" dirty="0" smtClean="0">
                <a:solidFill>
                  <a:schemeClr val="tx1"/>
                </a:solidFill>
              </a:rPr>
              <a:t>) go in </a:t>
            </a:r>
            <a:r>
              <a:rPr lang="en-US" sz="2400" b="1" i="1" dirty="0" smtClean="0">
                <a:solidFill>
                  <a:schemeClr val="tx1"/>
                </a:solidFill>
              </a:rPr>
              <a:t>italics</a:t>
            </a:r>
            <a:r>
              <a:rPr lang="en-US" sz="2400" b="1" dirty="0" smtClean="0">
                <a:solidFill>
                  <a:schemeClr val="tx1"/>
                </a:solidFill>
              </a:rPr>
              <a:t>.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38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3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DF2BDDB0-814C-47F7-9D73-02214C95D261}" vid="{A91A88AF-82E8-456F-AF79-8C70F3FB91D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Theme3</Template>
  <TotalTime>115</TotalTime>
  <Words>307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Arial Black</vt:lpstr>
      <vt:lpstr>Theme3</vt:lpstr>
      <vt:lpstr>Simple mistakes + reminders</vt:lpstr>
      <vt:lpstr>(1a) Vague Pronouns:</vt:lpstr>
      <vt:lpstr>(1b) Vague Pronouns:</vt:lpstr>
      <vt:lpstr>(2) Parenthetical Citations:</vt:lpstr>
      <vt:lpstr>(3) Punctuation and Quotations:</vt:lpstr>
    </vt:vector>
  </TitlesOfParts>
  <Company>Issaquah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mistakes + reminders</dc:title>
  <dc:creator>Smith, Kyle    SHS - Staff</dc:creator>
  <cp:lastModifiedBy>Smith, Kyle    SHS - Staff</cp:lastModifiedBy>
  <cp:revision>13</cp:revision>
  <dcterms:created xsi:type="dcterms:W3CDTF">2019-04-04T17:38:45Z</dcterms:created>
  <dcterms:modified xsi:type="dcterms:W3CDTF">2019-04-04T21:58:00Z</dcterms:modified>
</cp:coreProperties>
</file>