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handoutMasterIdLst>
    <p:handoutMasterId r:id="rId45"/>
  </p:handoutMasterIdLst>
  <p:sldIdLst>
    <p:sldId id="258" r:id="rId3"/>
    <p:sldId id="257" r:id="rId4"/>
    <p:sldId id="295" r:id="rId5"/>
    <p:sldId id="260" r:id="rId6"/>
    <p:sldId id="287" r:id="rId7"/>
    <p:sldId id="291" r:id="rId8"/>
    <p:sldId id="261" r:id="rId9"/>
    <p:sldId id="312" r:id="rId10"/>
    <p:sldId id="311" r:id="rId11"/>
    <p:sldId id="262" r:id="rId12"/>
    <p:sldId id="267" r:id="rId13"/>
    <p:sldId id="289" r:id="rId14"/>
    <p:sldId id="290" r:id="rId15"/>
    <p:sldId id="298" r:id="rId16"/>
    <p:sldId id="300" r:id="rId17"/>
    <p:sldId id="301" r:id="rId18"/>
    <p:sldId id="313" r:id="rId19"/>
    <p:sldId id="310" r:id="rId20"/>
    <p:sldId id="305" r:id="rId21"/>
    <p:sldId id="299" r:id="rId22"/>
    <p:sldId id="266" r:id="rId23"/>
    <p:sldId id="265" r:id="rId24"/>
    <p:sldId id="302" r:id="rId25"/>
    <p:sldId id="293" r:id="rId26"/>
    <p:sldId id="315" r:id="rId27"/>
    <p:sldId id="275" r:id="rId28"/>
    <p:sldId id="280" r:id="rId29"/>
    <p:sldId id="281" r:id="rId30"/>
    <p:sldId id="282" r:id="rId31"/>
    <p:sldId id="284" r:id="rId32"/>
    <p:sldId id="294" r:id="rId33"/>
    <p:sldId id="314" r:id="rId34"/>
    <p:sldId id="272" r:id="rId35"/>
    <p:sldId id="277" r:id="rId36"/>
    <p:sldId id="306" r:id="rId37"/>
    <p:sldId id="307" r:id="rId38"/>
    <p:sldId id="318" r:id="rId39"/>
    <p:sldId id="316" r:id="rId40"/>
    <p:sldId id="273" r:id="rId41"/>
    <p:sldId id="278" r:id="rId42"/>
    <p:sldId id="279"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p:cViewPr varScale="1">
        <p:scale>
          <a:sx n="68" d="100"/>
          <a:sy n="68" d="100"/>
        </p:scale>
        <p:origin x="9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EBCFCF-2D1F-423E-88B6-4AE9416CD9BE}" type="datetimeFigureOut">
              <a:rPr lang="en-US" smtClean="0"/>
              <a:t>3/24/2020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7FAB1C-65C3-42FA-A495-DA51B561DE1E}" type="slidenum">
              <a:rPr lang="en-US" smtClean="0"/>
              <a:t>‹#›</a:t>
            </a:fld>
            <a:endParaRPr lang="en-US"/>
          </a:p>
        </p:txBody>
      </p:sp>
    </p:spTree>
    <p:extLst>
      <p:ext uri="{BB962C8B-B14F-4D97-AF65-F5344CB8AC3E}">
        <p14:creationId xmlns:p14="http://schemas.microsoft.com/office/powerpoint/2010/main" val="36164373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0-15T14:41:00.8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18389 7329 0,'26'0'15,"-26"26"1,26-26-16,-26 27 15,0-1-15,53-26 16,-53 0 46,27 0-46,-1 0-16,27 0 16,0 0-16,53 0 15,-27 0-15,54 26 16,-28-26-16,-25 0 15,52 0-15,-52 0 16,-1 0-16,27 0 16,-80 0-16,1 0 15,-1 0-15,27 0 16,-27 0-16,27 27 15,-26-27-15,52 0 16,-26 0-16,27 0 16,-54 0-16,27 0 15,-53 0-15,26 0 16,1 0-16,-1 0 15,27 0 1,-26 0 0,26 26-16,26-26 15,0 0-15,-26 0 16,-53 0-16,53 0 15,-53 0 1,27 0-16,-27 0 62</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0-15T14:46:02.8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7461 4339 0,'53'0'125,"53"0"-110,-27 26-15,54 1 16,-27-27-16,-27 26 15,0-26-15,1 27 16,-1-27-16,0 0 16,1 0-16,-1 0 15,-52 0 1,26 0-16,-1 0 15,1 0-15,-53 0 16,53 0-16,-26 0 16,-27 0-16,53 0 15,0 0-15,-27 0 16,27 26-16,0-26 15,-53 0-15,53 0 16,-53 0-16,26 0 16,-26 0-16,27 0 15,-27 0 1,26 0-16,1 0 15,-1 0-15,27 0 16,-27 0-16,1 0 16,26 0-16,-53 0 15,53 0-15,-27 0 16,-26 0-16,53 0 15,-26 0-15,25 0 16,1 0-16,0 0 16,27 0-16,-27 0 15,0 0 1,-27 0-16,27 0 15,-53 0-15,53 0 16,-53 0-16,26 0 16,1 0-16,-1 0 15,1 0-15,-27 0 16,53 0-16,-53 0 15,26 0-15,-26 0 16,26 0-16,-26 0 16,27 0-16,-1 0 15,1 0-15,-27 0 16,26 0-16,1 0 15,-27 0-15,26 0 16,-26 0 0,27 0-1,-1 0 1,-26 0 15,27 0-15,-27 0-16,26 0 15,-26 0 1,27 0-16,-1 0 15,-26 0-15,26 0 16,-26 0 296,53 0-312,27-26 16,-54 26-16,27-27 15,-26 27-15,-27 0 16,26 0-16,-26 0 15,26 0 1,1 0 0,-27 0 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EA2831-02B4-4DF4-98E2-304EB5433E52}" type="datetimeFigureOut">
              <a:rPr lang="en-US" smtClean="0"/>
              <a:t>3/24/2020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CF8A72-7475-4225-9F43-EBEEEAA781A9}" type="slidenum">
              <a:rPr lang="en-US" smtClean="0"/>
              <a:t>‹#›</a:t>
            </a:fld>
            <a:endParaRPr lang="en-US"/>
          </a:p>
        </p:txBody>
      </p:sp>
    </p:spTree>
    <p:extLst>
      <p:ext uri="{BB962C8B-B14F-4D97-AF65-F5344CB8AC3E}">
        <p14:creationId xmlns:p14="http://schemas.microsoft.com/office/powerpoint/2010/main" val="70748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11</a:t>
            </a:fld>
            <a:endParaRPr lang="en-US"/>
          </a:p>
        </p:txBody>
      </p:sp>
    </p:spTree>
    <p:extLst>
      <p:ext uri="{BB962C8B-B14F-4D97-AF65-F5344CB8AC3E}">
        <p14:creationId xmlns:p14="http://schemas.microsoft.com/office/powerpoint/2010/main" val="218937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https://theintercept.com/2019/02/27/the-secrets-of-american-power-unitary-executive-theory-guantanamo-bay-prison-and-extraordinary-rendition/ </a:t>
            </a:r>
          </a:p>
        </p:txBody>
      </p:sp>
      <p:sp>
        <p:nvSpPr>
          <p:cNvPr id="4" name="Slide Number Placeholder 3"/>
          <p:cNvSpPr>
            <a:spLocks noGrp="1"/>
          </p:cNvSpPr>
          <p:nvPr>
            <p:ph type="sldNum" sz="quarter" idx="10"/>
          </p:nvPr>
        </p:nvSpPr>
        <p:spPr/>
        <p:txBody>
          <a:bodyPr/>
          <a:lstStyle/>
          <a:p>
            <a:fld id="{C3CF8A72-7475-4225-9F43-EBEEEAA781A9}" type="slidenum">
              <a:rPr lang="en-US" smtClean="0"/>
              <a:t>14</a:t>
            </a:fld>
            <a:endParaRPr lang="en-US"/>
          </a:p>
        </p:txBody>
      </p:sp>
    </p:spTree>
    <p:extLst>
      <p:ext uri="{BB962C8B-B14F-4D97-AF65-F5344CB8AC3E}">
        <p14:creationId xmlns:p14="http://schemas.microsoft.com/office/powerpoint/2010/main" val="245054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https://theintercept.com/2019/02/27/the-secrets-of-american-power-unitary-executive-theory-guantanamo-bay-prison-and-extraordinary-rendition/ </a:t>
            </a:r>
          </a:p>
        </p:txBody>
      </p:sp>
      <p:sp>
        <p:nvSpPr>
          <p:cNvPr id="4" name="Slide Number Placeholder 3"/>
          <p:cNvSpPr>
            <a:spLocks noGrp="1"/>
          </p:cNvSpPr>
          <p:nvPr>
            <p:ph type="sldNum" sz="quarter" idx="10"/>
          </p:nvPr>
        </p:nvSpPr>
        <p:spPr/>
        <p:txBody>
          <a:bodyPr/>
          <a:lstStyle/>
          <a:p>
            <a:fld id="{C3CF8A72-7475-4225-9F43-EBEEEAA781A9}" type="slidenum">
              <a:rPr lang="en-US" smtClean="0"/>
              <a:t>16</a:t>
            </a:fld>
            <a:endParaRPr lang="en-US"/>
          </a:p>
        </p:txBody>
      </p:sp>
    </p:spTree>
    <p:extLst>
      <p:ext uri="{BB962C8B-B14F-4D97-AF65-F5344CB8AC3E}">
        <p14:creationId xmlns:p14="http://schemas.microsoft.com/office/powerpoint/2010/main" val="425788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https://theintercept.com/2019/02/27/the-secrets-of-american-power-unitary-executive-theory-guantanamo-bay-prison-and-extraordinary-rendition/</a:t>
            </a:r>
          </a:p>
        </p:txBody>
      </p:sp>
      <p:sp>
        <p:nvSpPr>
          <p:cNvPr id="4" name="Slide Number Placeholder 3"/>
          <p:cNvSpPr>
            <a:spLocks noGrp="1"/>
          </p:cNvSpPr>
          <p:nvPr>
            <p:ph type="sldNum" sz="quarter" idx="10"/>
          </p:nvPr>
        </p:nvSpPr>
        <p:spPr/>
        <p:txBody>
          <a:bodyPr/>
          <a:lstStyle/>
          <a:p>
            <a:fld id="{C3CF8A72-7475-4225-9F43-EBEEEAA781A9}" type="slidenum">
              <a:rPr lang="en-US" smtClean="0"/>
              <a:t>20</a:t>
            </a:fld>
            <a:endParaRPr lang="en-US"/>
          </a:p>
        </p:txBody>
      </p:sp>
    </p:spTree>
    <p:extLst>
      <p:ext uri="{BB962C8B-B14F-4D97-AF65-F5344CB8AC3E}">
        <p14:creationId xmlns:p14="http://schemas.microsoft.com/office/powerpoint/2010/main" val="66464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https://medium.com/war-is-boring/guess-who-else-tortured-people-like-the-cia-did-soviets-and-nazis-e65357a309b9 </a:t>
            </a:r>
          </a:p>
        </p:txBody>
      </p:sp>
      <p:sp>
        <p:nvSpPr>
          <p:cNvPr id="4" name="Slide Number Placeholder 3"/>
          <p:cNvSpPr>
            <a:spLocks noGrp="1"/>
          </p:cNvSpPr>
          <p:nvPr>
            <p:ph type="sldNum" sz="quarter" idx="10"/>
          </p:nvPr>
        </p:nvSpPr>
        <p:spPr/>
        <p:txBody>
          <a:bodyPr/>
          <a:lstStyle/>
          <a:p>
            <a:fld id="{C3CF8A72-7475-4225-9F43-EBEEEAA781A9}" type="slidenum">
              <a:rPr lang="en-US" smtClean="0"/>
              <a:t>21</a:t>
            </a:fld>
            <a:endParaRPr lang="en-US"/>
          </a:p>
        </p:txBody>
      </p:sp>
    </p:spTree>
    <p:extLst>
      <p:ext uri="{BB962C8B-B14F-4D97-AF65-F5344CB8AC3E}">
        <p14:creationId xmlns:p14="http://schemas.microsoft.com/office/powerpoint/2010/main" val="271251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36</a:t>
            </a:fld>
            <a:endParaRPr lang="en-US"/>
          </a:p>
        </p:txBody>
      </p:sp>
    </p:spTree>
    <p:extLst>
      <p:ext uri="{BB962C8B-B14F-4D97-AF65-F5344CB8AC3E}">
        <p14:creationId xmlns:p14="http://schemas.microsoft.com/office/powerpoint/2010/main" val="244927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1E25516-77AD-4BCA-9A81-A717715CE595}" type="datetimeFigureOut">
              <a:rPr lang="en-US" smtClean="0"/>
              <a:t>3/24/2020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7D19554C-041C-4019-BA2E-C904CAF5C8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E25516-77AD-4BCA-9A81-A717715CE595}"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9554C-041C-4019-BA2E-C904CAF5C8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1E25516-77AD-4BCA-9A81-A717715CE595}" type="datetimeFigureOut">
              <a:rPr lang="en-US" smtClean="0"/>
              <a:t>3/24/2020</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7D19554C-041C-4019-BA2E-C904CAF5C8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11AF5-A514-44D8-A4FC-A915BF7A41BD}"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269715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11AF5-A514-44D8-A4FC-A915BF7A41BD}"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266178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E11AF5-A514-44D8-A4FC-A915BF7A41BD}"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420632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E11AF5-A514-44D8-A4FC-A915BF7A41BD}"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3632677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E11AF5-A514-44D8-A4FC-A915BF7A41BD}"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97230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E11AF5-A514-44D8-A4FC-A915BF7A41BD}"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179103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11AF5-A514-44D8-A4FC-A915BF7A41BD}"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227737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11AF5-A514-44D8-A4FC-A915BF7A41BD}"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271659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1E25516-77AD-4BCA-9A81-A717715CE595}"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19554C-041C-4019-BA2E-C904CAF5C84F}"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11AF5-A514-44D8-A4FC-A915BF7A41BD}"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1506785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11AF5-A514-44D8-A4FC-A915BF7A41BD}"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3837948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11AF5-A514-44D8-A4FC-A915BF7A41BD}"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AF04-7303-44AA-B0E3-20E1592260BC}" type="slidenum">
              <a:rPr lang="en-US" smtClean="0"/>
              <a:t>‹#›</a:t>
            </a:fld>
            <a:endParaRPr lang="en-US"/>
          </a:p>
        </p:txBody>
      </p:sp>
    </p:spTree>
    <p:extLst>
      <p:ext uri="{BB962C8B-B14F-4D97-AF65-F5344CB8AC3E}">
        <p14:creationId xmlns:p14="http://schemas.microsoft.com/office/powerpoint/2010/main" val="31351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1E25516-77AD-4BCA-9A81-A717715CE595}" type="datetimeFigureOut">
              <a:rPr lang="en-US" smtClean="0"/>
              <a:t>3/24/2020</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7D19554C-041C-4019-BA2E-C904CAF5C84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1E25516-77AD-4BCA-9A81-A717715CE595}" type="datetimeFigureOut">
              <a:rPr lang="en-US" smtClean="0"/>
              <a:t>3/24/2020</a:t>
            </a:fld>
            <a:endParaRPr lang="en-US"/>
          </a:p>
        </p:txBody>
      </p:sp>
      <p:sp>
        <p:nvSpPr>
          <p:cNvPr id="10" name="Slide Number Placeholder 9"/>
          <p:cNvSpPr>
            <a:spLocks noGrp="1"/>
          </p:cNvSpPr>
          <p:nvPr>
            <p:ph type="sldNum" sz="quarter" idx="16"/>
          </p:nvPr>
        </p:nvSpPr>
        <p:spPr/>
        <p:txBody>
          <a:bodyPr rtlCol="0"/>
          <a:lstStyle/>
          <a:p>
            <a:fld id="{7D19554C-041C-4019-BA2E-C904CAF5C84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1E25516-77AD-4BCA-9A81-A717715CE595}" type="datetimeFigureOut">
              <a:rPr lang="en-US" smtClean="0"/>
              <a:t>3/24/2020</a:t>
            </a:fld>
            <a:endParaRPr lang="en-US"/>
          </a:p>
        </p:txBody>
      </p:sp>
      <p:sp>
        <p:nvSpPr>
          <p:cNvPr id="12" name="Slide Number Placeholder 11"/>
          <p:cNvSpPr>
            <a:spLocks noGrp="1"/>
          </p:cNvSpPr>
          <p:nvPr>
            <p:ph type="sldNum" sz="quarter" idx="16"/>
          </p:nvPr>
        </p:nvSpPr>
        <p:spPr/>
        <p:txBody>
          <a:bodyPr rtlCol="0"/>
          <a:lstStyle/>
          <a:p>
            <a:fld id="{7D19554C-041C-4019-BA2E-C904CAF5C84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1E25516-77AD-4BCA-9A81-A717715CE595}"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D19554C-041C-4019-BA2E-C904CAF5C8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25516-77AD-4BCA-9A81-A717715CE595}"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D19554C-041C-4019-BA2E-C904CAF5C8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1E25516-77AD-4BCA-9A81-A717715CE595}"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D19554C-041C-4019-BA2E-C904CAF5C84F}"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71E25516-77AD-4BCA-9A81-A717715CE595}" type="datetimeFigureOut">
              <a:rPr lang="en-US" smtClean="0"/>
              <a:t>3/24/2020</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7D19554C-041C-4019-BA2E-C904CAF5C84F}"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71E25516-77AD-4BCA-9A81-A717715CE595}" type="datetimeFigureOut">
              <a:rPr lang="en-US" smtClean="0"/>
              <a:t>3/24/2020</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D19554C-041C-4019-BA2E-C904CAF5C8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11AF5-A514-44D8-A4FC-A915BF7A41BD}" type="datetimeFigureOut">
              <a:rPr lang="en-US" smtClean="0"/>
              <a:t>3/24/2020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EAF04-7303-44AA-B0E3-20E1592260BC}" type="slidenum">
              <a:rPr lang="en-US" smtClean="0"/>
              <a:t>‹#›</a:t>
            </a:fld>
            <a:endParaRPr lang="en-US"/>
          </a:p>
        </p:txBody>
      </p:sp>
    </p:spTree>
    <p:extLst>
      <p:ext uri="{BB962C8B-B14F-4D97-AF65-F5344CB8AC3E}">
        <p14:creationId xmlns:p14="http://schemas.microsoft.com/office/powerpoint/2010/main" val="1350765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EX8WeZU2w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46.png"/><Relationship Id="rId4" Type="http://schemas.microsoft.com/office/2007/relationships/hdphoto" Target="../media/hdphoto4.wdp"/><Relationship Id="rId9"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hyperlink" Target="https://www.theguardian.com/world/blog/2011/sep/30/anwar-al-awlaki-yemen-live" TargetMode="External"/><Relationship Id="rId7" Type="http://schemas.openxmlformats.org/officeDocument/2006/relationships/image" Target="../media/image50.jpeg"/><Relationship Id="rId2" Type="http://schemas.openxmlformats.org/officeDocument/2006/relationships/hyperlink" Target="http://www.salon.com/2010/04/07/assassinations_2/"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www.motherjones.com/mojo/2012/07/aclu-sues-awlaki-khan-death" TargetMode="External"/><Relationship Id="rId4" Type="http://schemas.openxmlformats.org/officeDocument/2006/relationships/hyperlink" Target="http://www.nytimes.com/2010/12/08/world/middleeast/08killing.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809997">
            <a:off x="5282037" y="2374335"/>
            <a:ext cx="7189696" cy="1454640"/>
          </a:xfrm>
        </p:spPr>
        <p:txBody>
          <a:bodyPr>
            <a:noAutofit/>
          </a:bodyPr>
          <a:lstStyle/>
          <a:p>
            <a:r>
              <a:rPr lang="en-US" sz="11500" cap="none" dirty="0"/>
              <a:t>2.10 to 3.6</a:t>
            </a:r>
          </a:p>
        </p:txBody>
      </p:sp>
      <p:sp>
        <p:nvSpPr>
          <p:cNvPr id="3" name="Subtitle 2"/>
          <p:cNvSpPr>
            <a:spLocks noGrp="1"/>
          </p:cNvSpPr>
          <p:nvPr>
            <p:ph type="subTitle" idx="1"/>
          </p:nvPr>
        </p:nvSpPr>
        <p:spPr>
          <a:xfrm>
            <a:off x="8610600" y="6050037"/>
            <a:ext cx="3479799" cy="685800"/>
          </a:xfrm>
        </p:spPr>
        <p:txBody>
          <a:bodyPr/>
          <a:lstStyle/>
          <a:p>
            <a:r>
              <a:rPr lang="en-US" i="1" dirty="0"/>
              <a:t>1984</a:t>
            </a:r>
            <a:r>
              <a:rPr lang="en-US" dirty="0"/>
              <a:t> by George Orwell</a:t>
            </a:r>
          </a:p>
        </p:txBody>
      </p:sp>
      <p:pic>
        <p:nvPicPr>
          <p:cNvPr id="4" name="Picture 2" descr="Image result for winston smi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21546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O'brien 198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208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3.2 </a:t>
            </a:r>
            <a:r>
              <a:rPr lang="en-US" sz="5400" dirty="0"/>
              <a:t>(240-260)</a:t>
            </a:r>
          </a:p>
        </p:txBody>
      </p:sp>
      <p:sp>
        <p:nvSpPr>
          <p:cNvPr id="3" name="Content Placeholder 2"/>
          <p:cNvSpPr>
            <a:spLocks noGrp="1"/>
          </p:cNvSpPr>
          <p:nvPr>
            <p:ph sz="quarter" idx="1"/>
          </p:nvPr>
        </p:nvSpPr>
        <p:spPr>
          <a:xfrm>
            <a:off x="816864" y="1727199"/>
            <a:ext cx="5507736" cy="4944533"/>
          </a:xfrm>
        </p:spPr>
        <p:txBody>
          <a:bodyPr>
            <a:normAutofit/>
          </a:bodyPr>
          <a:lstStyle/>
          <a:p>
            <a:pPr marL="457200" indent="-457200">
              <a:buFont typeface="+mj-lt"/>
              <a:buAutoNum type="arabicPeriod"/>
            </a:pPr>
            <a:r>
              <a:rPr lang="en-US" sz="3200" b="1" dirty="0"/>
              <a:t>How is Winston tortured at the Ministry of Love?</a:t>
            </a:r>
          </a:p>
          <a:p>
            <a:pPr marL="777240" lvl="1" indent="-457200">
              <a:buFont typeface="+mj-lt"/>
              <a:buAutoNum type="arabicPeriod"/>
            </a:pPr>
            <a:r>
              <a:rPr lang="en-US" sz="2900" b="1" dirty="0"/>
              <a:t>By the guards?</a:t>
            </a:r>
          </a:p>
          <a:p>
            <a:pPr marL="777240" lvl="1" indent="-457200">
              <a:buFont typeface="+mj-lt"/>
              <a:buAutoNum type="arabicPeriod"/>
            </a:pPr>
            <a:r>
              <a:rPr lang="en-US" sz="2900" b="1" dirty="0"/>
              <a:t>By O’Brien?</a:t>
            </a:r>
          </a:p>
          <a:p>
            <a:pPr marL="457200" indent="-457200">
              <a:buFont typeface="+mj-lt"/>
              <a:buAutoNum type="arabicPeriod"/>
            </a:pPr>
            <a:r>
              <a:rPr lang="en-US" sz="3200" b="1" dirty="0"/>
              <a:t>How is his torture managed? </a:t>
            </a:r>
          </a:p>
          <a:p>
            <a:pPr marL="457200" indent="-457200">
              <a:buFont typeface="+mj-lt"/>
              <a:buAutoNum type="arabicPeriod"/>
            </a:pPr>
            <a:r>
              <a:rPr lang="en-US" sz="3200" b="1" dirty="0"/>
              <a:t>How does O’Brien’s </a:t>
            </a:r>
            <a:br>
              <a:rPr lang="en-US" sz="3200" b="1" dirty="0"/>
            </a:br>
            <a:r>
              <a:rPr lang="en-US" sz="3200" b="1" dirty="0"/>
              <a:t>character develop?</a:t>
            </a:r>
          </a:p>
        </p:txBody>
      </p:sp>
      <p:pic>
        <p:nvPicPr>
          <p:cNvPr id="4" name="Picture 3"/>
          <p:cNvPicPr>
            <a:picLocks noChangeAspect="1"/>
          </p:cNvPicPr>
          <p:nvPr/>
        </p:nvPicPr>
        <p:blipFill>
          <a:blip r:embed="rId2"/>
          <a:stretch>
            <a:fillRect/>
          </a:stretch>
        </p:blipFill>
        <p:spPr>
          <a:xfrm>
            <a:off x="5207906" y="2424448"/>
            <a:ext cx="6715123" cy="3550033"/>
          </a:xfrm>
          <a:prstGeom prst="rect">
            <a:avLst/>
          </a:prstGeom>
        </p:spPr>
      </p:pic>
    </p:spTree>
    <p:extLst>
      <p:ext uri="{BB962C8B-B14F-4D97-AF65-F5344CB8AC3E}">
        <p14:creationId xmlns:p14="http://schemas.microsoft.com/office/powerpoint/2010/main" val="235676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C.I.A. Torture Programs</a:t>
            </a:r>
          </a:p>
        </p:txBody>
      </p:sp>
      <p:sp>
        <p:nvSpPr>
          <p:cNvPr id="3" name="Content Placeholder 2"/>
          <p:cNvSpPr>
            <a:spLocks noGrp="1"/>
          </p:cNvSpPr>
          <p:nvPr>
            <p:ph sz="quarter" idx="1"/>
          </p:nvPr>
        </p:nvSpPr>
        <p:spPr>
          <a:xfrm>
            <a:off x="395655" y="1600200"/>
            <a:ext cx="11641014" cy="5257800"/>
          </a:xfrm>
        </p:spPr>
        <p:txBody>
          <a:bodyPr>
            <a:normAutofit fontScale="92500" lnSpcReduction="20000"/>
          </a:bodyPr>
          <a:lstStyle/>
          <a:p>
            <a:r>
              <a:rPr lang="en-US" dirty="0"/>
              <a:t>“</a:t>
            </a:r>
            <a:r>
              <a:rPr lang="en-US" u="sng" dirty="0"/>
              <a:t>The Committee Study of the Central Intelligence Agency's Detention and Interrogation Program</a:t>
            </a:r>
            <a:r>
              <a:rPr lang="en-US" dirty="0"/>
              <a:t>” is </a:t>
            </a:r>
            <a:r>
              <a:rPr lang="en-US" dirty="0">
                <a:solidFill>
                  <a:schemeClr val="accent1"/>
                </a:solidFill>
              </a:rPr>
              <a:t>a report compiled by the bipartisan United States Senate Select Committee on Intelligence</a:t>
            </a:r>
            <a:r>
              <a:rPr lang="en-US" dirty="0"/>
              <a:t> (SSCI) </a:t>
            </a:r>
            <a:r>
              <a:rPr lang="en-US" dirty="0">
                <a:solidFill>
                  <a:schemeClr val="accent1"/>
                </a:solidFill>
              </a:rPr>
              <a:t>about the CIA’s Detention and Interrogation Program</a:t>
            </a:r>
            <a:r>
              <a:rPr lang="en-US" dirty="0"/>
              <a:t> and its use of various forms of torture ("</a:t>
            </a:r>
            <a:r>
              <a:rPr lang="en-US" dirty="0">
                <a:solidFill>
                  <a:schemeClr val="accent1"/>
                </a:solidFill>
              </a:rPr>
              <a:t>enhanced interrogation techniques</a:t>
            </a:r>
            <a:r>
              <a:rPr lang="en-US" dirty="0"/>
              <a:t>") on detainees between 2001 and 2006.The report details actions by CIA officials including:</a:t>
            </a:r>
          </a:p>
          <a:p>
            <a:pPr lvl="1"/>
            <a:r>
              <a:rPr lang="en-US" dirty="0">
                <a:solidFill>
                  <a:schemeClr val="accent6"/>
                </a:solidFill>
                <a:effectLst>
                  <a:outerShdw blurRad="38100" dist="38100" dir="2700000" algn="tl">
                    <a:srgbClr val="000000">
                      <a:alpha val="43137"/>
                    </a:srgbClr>
                  </a:outerShdw>
                </a:effectLst>
              </a:rPr>
              <a:t>torturing prisoners</a:t>
            </a:r>
            <a:r>
              <a:rPr lang="en-US" dirty="0"/>
              <a:t>, including </a:t>
            </a:r>
            <a:r>
              <a:rPr lang="en-US" dirty="0">
                <a:hlinkClick r:id="rId3"/>
              </a:rPr>
              <a:t>waterboarding</a:t>
            </a:r>
            <a:r>
              <a:rPr lang="en-US" dirty="0"/>
              <a:t>;</a:t>
            </a:r>
          </a:p>
          <a:p>
            <a:pPr lvl="1"/>
            <a:r>
              <a:rPr lang="en-US" dirty="0">
                <a:solidFill>
                  <a:schemeClr val="accent4"/>
                </a:solidFill>
                <a:effectLst>
                  <a:outerShdw blurRad="38100" dist="38100" dir="2700000" algn="tl">
                    <a:srgbClr val="000000">
                      <a:alpha val="43137"/>
                    </a:srgbClr>
                  </a:outerShdw>
                </a:effectLst>
              </a:rPr>
              <a:t>providing false information about classified CIA </a:t>
            </a:r>
            <a:br>
              <a:rPr lang="en-US" dirty="0">
                <a:solidFill>
                  <a:schemeClr val="accent4"/>
                </a:solidFill>
                <a:effectLst>
                  <a:outerShdw blurRad="38100" dist="38100" dir="2700000" algn="tl">
                    <a:srgbClr val="000000">
                      <a:alpha val="43137"/>
                    </a:srgbClr>
                  </a:outerShdw>
                </a:effectLst>
              </a:rPr>
            </a:br>
            <a:r>
              <a:rPr lang="en-US" dirty="0">
                <a:solidFill>
                  <a:schemeClr val="accent4"/>
                </a:solidFill>
                <a:effectLst>
                  <a:outerShdw blurRad="38100" dist="38100" dir="2700000" algn="tl">
                    <a:srgbClr val="000000">
                      <a:alpha val="43137"/>
                    </a:srgbClr>
                  </a:outerShdw>
                </a:effectLst>
              </a:rPr>
              <a:t>programs</a:t>
            </a:r>
            <a:r>
              <a:rPr lang="en-US" dirty="0"/>
              <a:t>; </a:t>
            </a:r>
          </a:p>
          <a:p>
            <a:pPr lvl="1"/>
            <a:r>
              <a:rPr lang="en-US" dirty="0">
                <a:solidFill>
                  <a:schemeClr val="accent6"/>
                </a:solidFill>
                <a:effectLst>
                  <a:outerShdw blurRad="38100" dist="38100" dir="2700000" algn="tl">
                    <a:srgbClr val="000000">
                      <a:alpha val="43137"/>
                    </a:srgbClr>
                  </a:outerShdw>
                </a:effectLst>
              </a:rPr>
              <a:t>impeding government oversight</a:t>
            </a:r>
            <a:r>
              <a:rPr lang="en-US" dirty="0"/>
              <a:t>; </a:t>
            </a:r>
          </a:p>
          <a:p>
            <a:pPr lvl="1"/>
            <a:r>
              <a:rPr lang="en-US" dirty="0">
                <a:solidFill>
                  <a:schemeClr val="accent4"/>
                </a:solidFill>
                <a:effectLst>
                  <a:outerShdw blurRad="38100" dist="38100" dir="2700000" algn="tl">
                    <a:srgbClr val="000000">
                      <a:alpha val="43137"/>
                    </a:srgbClr>
                  </a:outerShdw>
                </a:effectLst>
              </a:rPr>
              <a:t>that more detainees were subjected to torture than was </a:t>
            </a:r>
            <a:br>
              <a:rPr lang="en-US" dirty="0">
                <a:solidFill>
                  <a:schemeClr val="accent4"/>
                </a:solidFill>
                <a:effectLst>
                  <a:outerShdw blurRad="38100" dist="38100" dir="2700000" algn="tl">
                    <a:srgbClr val="000000">
                      <a:alpha val="43137"/>
                    </a:srgbClr>
                  </a:outerShdw>
                </a:effectLst>
              </a:rPr>
            </a:br>
            <a:r>
              <a:rPr lang="en-US" dirty="0">
                <a:solidFill>
                  <a:schemeClr val="accent4"/>
                </a:solidFill>
                <a:effectLst>
                  <a:outerShdw blurRad="38100" dist="38100" dir="2700000" algn="tl">
                    <a:srgbClr val="000000">
                      <a:alpha val="43137"/>
                    </a:srgbClr>
                  </a:outerShdw>
                </a:effectLst>
              </a:rPr>
              <a:t>disclosed</a:t>
            </a:r>
            <a:r>
              <a:rPr lang="en-US" dirty="0"/>
              <a:t>; </a:t>
            </a:r>
          </a:p>
          <a:p>
            <a:pPr lvl="1"/>
            <a:r>
              <a:rPr lang="en-US" dirty="0">
                <a:solidFill>
                  <a:schemeClr val="accent6"/>
                </a:solidFill>
                <a:effectLst>
                  <a:outerShdw blurRad="38100" dist="38100" dir="2700000" algn="tl">
                    <a:srgbClr val="000000">
                      <a:alpha val="43137"/>
                    </a:srgbClr>
                  </a:outerShdw>
                </a:effectLst>
              </a:rPr>
              <a:t>that more forms of torture were used than previously </a:t>
            </a:r>
            <a:br>
              <a:rPr lang="en-US" dirty="0">
                <a:solidFill>
                  <a:schemeClr val="accent6"/>
                </a:solidFill>
                <a:effectLst>
                  <a:outerShdw blurRad="38100" dist="38100" dir="2700000" algn="tl">
                    <a:srgbClr val="000000">
                      <a:alpha val="43137"/>
                    </a:srgbClr>
                  </a:outerShdw>
                </a:effectLst>
              </a:rPr>
            </a:br>
            <a:r>
              <a:rPr lang="en-US" dirty="0">
                <a:solidFill>
                  <a:schemeClr val="accent6"/>
                </a:solidFill>
                <a:effectLst>
                  <a:outerShdw blurRad="38100" dist="38100" dir="2700000" algn="tl">
                    <a:srgbClr val="000000">
                      <a:alpha val="43137"/>
                    </a:srgbClr>
                  </a:outerShdw>
                </a:effectLst>
              </a:rPr>
              <a:t>disclosed</a:t>
            </a:r>
            <a:r>
              <a:rPr lang="en-US" dirty="0"/>
              <a:t>; </a:t>
            </a:r>
          </a:p>
          <a:p>
            <a:pPr lvl="1"/>
            <a:r>
              <a:rPr lang="en-US" dirty="0">
                <a:solidFill>
                  <a:schemeClr val="accent4"/>
                </a:solidFill>
                <a:effectLst>
                  <a:outerShdw blurRad="38100" dist="38100" dir="2700000" algn="tl">
                    <a:srgbClr val="000000">
                      <a:alpha val="43137"/>
                    </a:srgbClr>
                  </a:outerShdw>
                </a:effectLst>
              </a:rPr>
              <a:t>and mismanaging the torture program</a:t>
            </a:r>
            <a:r>
              <a:rPr lang="en-US" dirty="0"/>
              <a:t>.</a:t>
            </a:r>
          </a:p>
        </p:txBody>
      </p:sp>
      <p:pic>
        <p:nvPicPr>
          <p:cNvPr id="1026" name="Picture 2" descr="Image result for c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cia tortur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3896" y="3506407"/>
            <a:ext cx="4262031" cy="296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8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C.I.A. Torture Programs</a:t>
            </a:r>
          </a:p>
        </p:txBody>
      </p:sp>
      <p:pic>
        <p:nvPicPr>
          <p:cNvPr id="1026" name="Picture 2" descr="Image result for ci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ia torture"/>
          <p:cNvPicPr>
            <a:picLocks noGrp="1" noChangeAspect="1" noChangeArrowheads="1"/>
          </p:cNvPicPr>
          <p:nvPr>
            <p:ph sz="quarter" idx="1"/>
          </p:nvPr>
        </p:nvPicPr>
        <p:blipFill rotWithShape="1">
          <a:blip r:embed="rId3" cstate="screen">
            <a:extLst>
              <a:ext uri="{28A0092B-C50C-407E-A947-70E740481C1C}">
                <a14:useLocalDpi xmlns:a14="http://schemas.microsoft.com/office/drawing/2010/main"/>
              </a:ext>
            </a:extLst>
          </a:blip>
          <a:srcRect/>
          <a:stretch/>
        </p:blipFill>
        <p:spPr bwMode="auto">
          <a:xfrm>
            <a:off x="7999189" y="1600200"/>
            <a:ext cx="3688875" cy="5138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a tortu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776" y="1600200"/>
            <a:ext cx="57150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ia tortu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61183" y="3979926"/>
            <a:ext cx="4905248" cy="275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0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C.I.A. Torture Programs</a:t>
            </a:r>
          </a:p>
        </p:txBody>
      </p:sp>
      <p:sp>
        <p:nvSpPr>
          <p:cNvPr id="3" name="Content Placeholder 2"/>
          <p:cNvSpPr>
            <a:spLocks noGrp="1"/>
          </p:cNvSpPr>
          <p:nvPr>
            <p:ph sz="quarter" idx="1"/>
          </p:nvPr>
        </p:nvSpPr>
        <p:spPr>
          <a:xfrm>
            <a:off x="395655" y="1600200"/>
            <a:ext cx="11641014" cy="5257800"/>
          </a:xfrm>
        </p:spPr>
        <p:txBody>
          <a:bodyPr>
            <a:normAutofit fontScale="77500" lnSpcReduction="20000"/>
          </a:bodyPr>
          <a:lstStyle/>
          <a:p>
            <a:r>
              <a:rPr lang="en-US" dirty="0"/>
              <a:t>“</a:t>
            </a:r>
            <a:r>
              <a:rPr lang="en-US" u="sng" dirty="0"/>
              <a:t>The Committee Study of the Central Intelligence Agency's Detention and Interrogation Program</a:t>
            </a:r>
            <a:r>
              <a:rPr lang="en-US" dirty="0"/>
              <a:t>” is </a:t>
            </a:r>
            <a:r>
              <a:rPr lang="en-US" dirty="0">
                <a:solidFill>
                  <a:schemeClr val="accent1"/>
                </a:solidFill>
              </a:rPr>
              <a:t>a report compiled by the bipartisan United States Senate Select Committee on Intelligence</a:t>
            </a:r>
            <a:r>
              <a:rPr lang="en-US" dirty="0"/>
              <a:t> (SSCI) </a:t>
            </a:r>
            <a:r>
              <a:rPr lang="en-US" dirty="0">
                <a:solidFill>
                  <a:schemeClr val="accent1"/>
                </a:solidFill>
              </a:rPr>
              <a:t>about the CIA’s Detention and Interrogation Program</a:t>
            </a:r>
            <a:r>
              <a:rPr lang="en-US" dirty="0"/>
              <a:t> and its use of various forms of torture ("</a:t>
            </a:r>
            <a:r>
              <a:rPr lang="en-US" dirty="0">
                <a:solidFill>
                  <a:schemeClr val="accent1"/>
                </a:solidFill>
              </a:rPr>
              <a:t>enhanced interrogation techniques</a:t>
            </a:r>
            <a:r>
              <a:rPr lang="en-US" dirty="0"/>
              <a:t>") on detainees between 2001 and 2006.The report details actions by CIA officials including:</a:t>
            </a:r>
          </a:p>
          <a:p>
            <a:pPr lvl="1"/>
            <a:r>
              <a:rPr lang="en-US" dirty="0"/>
              <a:t>The Senate report admits that torture was not an effective way of gathering intelligence: “At no time did the CIA’s coercive interrogation techniques lead to the collection of imminent threat intelligence,” stated committee chair Sen. Dianne Feinstein.</a:t>
            </a:r>
          </a:p>
          <a:p>
            <a:pPr lvl="1"/>
            <a:r>
              <a:rPr lang="en-US" dirty="0"/>
              <a:t>The CIA and its allies say the opposite. “The documents will demonstrate that the program was effective in saving American and allied lives and in preventing another mass casualty attack on American soil,” former CIA director George J. Tenet shot back.</a:t>
            </a:r>
          </a:p>
          <a:p>
            <a:pPr lvl="1"/>
            <a:r>
              <a:rPr lang="en-US" sz="3300" b="1" dirty="0">
                <a:solidFill>
                  <a:schemeClr val="accent1"/>
                </a:solidFill>
              </a:rPr>
              <a:t>Both miss the point. Torture isn’t about secretly collecting information. It never has been. Torture only works when it isn’t secret. Fear is only effective when it spreads. Terrorism only works when it happens in public</a:t>
            </a:r>
            <a:r>
              <a:rPr lang="en-US" sz="3300" dirty="0"/>
              <a:t>.</a:t>
            </a:r>
          </a:p>
          <a:p>
            <a:pPr lvl="1"/>
            <a:r>
              <a:rPr lang="en-US" dirty="0"/>
              <a:t>The Nazis and Soviets understood this. The world’s most brutal dictators—to whom the CIA outsourced some of its torture—also understand it.</a:t>
            </a:r>
          </a:p>
        </p:txBody>
      </p:sp>
      <p:pic>
        <p:nvPicPr>
          <p:cNvPr id="1026" name="Picture 2" descr="Image result for ci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4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uantanamo bay"/>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46885" y="3647917"/>
            <a:ext cx="6356546" cy="3210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800" b="1" dirty="0"/>
              <a:t>Guantanamo Bay, </a:t>
            </a:r>
            <a:r>
              <a:rPr lang="en-US" sz="4800" b="1" dirty="0">
                <a:solidFill>
                  <a:schemeClr val="accent1"/>
                </a:solidFill>
              </a:rPr>
              <a:t>Pentagon Prison in</a:t>
            </a:r>
            <a:r>
              <a:rPr lang="en-US" sz="4800" b="1" dirty="0"/>
              <a:t> </a:t>
            </a:r>
            <a:r>
              <a:rPr lang="en-US" sz="4800" b="1" u="sng" dirty="0">
                <a:solidFill>
                  <a:schemeClr val="accent1"/>
                </a:solidFill>
              </a:rPr>
              <a:t>Cuba</a:t>
            </a:r>
          </a:p>
        </p:txBody>
      </p:sp>
      <p:sp>
        <p:nvSpPr>
          <p:cNvPr id="3" name="Content Placeholder 2"/>
          <p:cNvSpPr>
            <a:spLocks noGrp="1"/>
          </p:cNvSpPr>
          <p:nvPr>
            <p:ph sz="quarter" idx="1"/>
          </p:nvPr>
        </p:nvSpPr>
        <p:spPr>
          <a:xfrm>
            <a:off x="457200" y="1468315"/>
            <a:ext cx="8502162" cy="3597461"/>
          </a:xfrm>
        </p:spPr>
        <p:txBody>
          <a:bodyPr>
            <a:normAutofit lnSpcReduction="10000"/>
          </a:bodyPr>
          <a:lstStyle/>
          <a:p>
            <a:r>
              <a:rPr lang="en-US" sz="1800" dirty="0"/>
              <a:t>Over the 17 long years of the prison’s use for detention of prisoners (merely </a:t>
            </a:r>
            <a:r>
              <a:rPr lang="en-US" sz="1800" b="1" dirty="0"/>
              <a:t>suspected</a:t>
            </a:r>
            <a:r>
              <a:rPr lang="en-US" sz="1800" dirty="0"/>
              <a:t> of having something to do with terrorism): 780 men have passed through its walls. Today, 40 of those men remain; 39 of whom will </a:t>
            </a:r>
            <a:r>
              <a:rPr lang="en-US" sz="1800" b="1" dirty="0">
                <a:solidFill>
                  <a:schemeClr val="accent1"/>
                </a:solidFill>
              </a:rPr>
              <a:t>never leave or face a judge</a:t>
            </a:r>
            <a:r>
              <a:rPr lang="en-US" sz="1800" dirty="0"/>
              <a:t>. </a:t>
            </a:r>
          </a:p>
          <a:p>
            <a:r>
              <a:rPr lang="en-US" sz="1800" b="1" dirty="0"/>
              <a:t>Men being held at GTMO are </a:t>
            </a:r>
            <a:r>
              <a:rPr lang="en-US" sz="2000" b="1" dirty="0">
                <a:solidFill>
                  <a:schemeClr val="accent1"/>
                </a:solidFill>
              </a:rPr>
              <a:t>not</a:t>
            </a:r>
            <a:r>
              <a:rPr lang="en-US" sz="1800" b="1" dirty="0"/>
              <a:t> “criminals” (who have legal protections under US law) or “Prisoners of War” (who have legal protections under international law). The Pentagon and CIA called them “Enemy Combatants” </a:t>
            </a:r>
            <a:r>
              <a:rPr lang="en-US" sz="1800" b="1" dirty="0">
                <a:solidFill>
                  <a:schemeClr val="accent1"/>
                </a:solidFill>
              </a:rPr>
              <a:t>and made them technically “Intelligence Assets,” not people. </a:t>
            </a:r>
          </a:p>
          <a:p>
            <a:r>
              <a:rPr lang="en-US" sz="1600" dirty="0"/>
              <a:t>The US did this to limit the prisoners’, some younger than 18 years old, legal status and ‘remove them from the battlefield’ in order to make them available </a:t>
            </a:r>
            <a:br>
              <a:rPr lang="en-US" sz="1600" dirty="0"/>
            </a:br>
            <a:r>
              <a:rPr lang="en-US" sz="1600" dirty="0"/>
              <a:t>for horribly harsh and cruel “</a:t>
            </a:r>
            <a:r>
              <a:rPr lang="en-US" sz="1600" b="1" dirty="0"/>
              <a:t>advanced interrogations</a:t>
            </a:r>
            <a:r>
              <a:rPr lang="en-US" sz="1600" dirty="0"/>
              <a:t>.”</a:t>
            </a:r>
          </a:p>
          <a:p>
            <a:r>
              <a:rPr lang="en-US" sz="1600" dirty="0"/>
              <a:t>It was designed in a way to forgo a political contest. </a:t>
            </a:r>
            <a:br>
              <a:rPr lang="en-US" sz="1600" dirty="0"/>
            </a:br>
            <a:r>
              <a:rPr lang="en-US" sz="1600" dirty="0"/>
              <a:t>When things are hidden when things are subverted, </a:t>
            </a:r>
            <a:br>
              <a:rPr lang="en-US" sz="1600" dirty="0"/>
            </a:br>
            <a:r>
              <a:rPr lang="en-US" sz="1600" dirty="0"/>
              <a:t>democratic processes can’t play out.</a:t>
            </a:r>
          </a:p>
        </p:txBody>
      </p:sp>
      <p:pic>
        <p:nvPicPr>
          <p:cNvPr id="2052" name="Picture 4" descr="Image result for guantanamo ba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62646" y="1219201"/>
            <a:ext cx="3329354" cy="2392494"/>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0849709" y="600807"/>
            <a:ext cx="1090324" cy="246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199" y="4897315"/>
            <a:ext cx="5317959" cy="1960685"/>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a:solidFill>
                  <a:schemeClr val="accent1"/>
                </a:solidFill>
              </a:rPr>
              <a:t>“The way that the human body was rendered in these opinions was not necessarily as a human body, but as a type of valuable informational asset. And so when you strip out any type of humanity, when you strip out things like the Geneva Conventions and you strip out other norms of warfare and you’re left with creating new ones, it is easy to remove the human body from that and see that only as a type of threat.” </a:t>
            </a:r>
            <a:endParaRPr lang="en-US" sz="1600" b="1" dirty="0">
              <a:solidFill>
                <a:schemeClr val="accent1"/>
              </a:solidFill>
            </a:endParaRPr>
          </a:p>
        </p:txBody>
      </p:sp>
    </p:spTree>
    <p:extLst>
      <p:ext uri="{BB962C8B-B14F-4D97-AF65-F5344CB8AC3E}">
        <p14:creationId xmlns:p14="http://schemas.microsoft.com/office/powerpoint/2010/main" val="275792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Guantanamo Bay, </a:t>
            </a:r>
            <a:r>
              <a:rPr lang="en-US" sz="4800" b="1" dirty="0">
                <a:solidFill>
                  <a:schemeClr val="accent1"/>
                </a:solidFill>
              </a:rPr>
              <a:t>Pentagon Prison in</a:t>
            </a:r>
            <a:r>
              <a:rPr lang="en-US" sz="4800" b="1" dirty="0"/>
              <a:t> </a:t>
            </a:r>
            <a:r>
              <a:rPr lang="en-US" sz="4800" b="1" u="sng" dirty="0">
                <a:solidFill>
                  <a:schemeClr val="accent1"/>
                </a:solidFill>
              </a:rPr>
              <a:t>Cuba</a:t>
            </a:r>
          </a:p>
        </p:txBody>
      </p:sp>
      <p:sp>
        <p:nvSpPr>
          <p:cNvPr id="3" name="Content Placeholder 2"/>
          <p:cNvSpPr>
            <a:spLocks noGrp="1"/>
          </p:cNvSpPr>
          <p:nvPr>
            <p:ph sz="quarter" idx="1"/>
          </p:nvPr>
        </p:nvSpPr>
        <p:spPr>
          <a:xfrm>
            <a:off x="457200" y="1600200"/>
            <a:ext cx="11230864" cy="4774223"/>
          </a:xfrm>
        </p:spPr>
        <p:txBody>
          <a:bodyPr>
            <a:normAutofit fontScale="77500" lnSpcReduction="20000"/>
          </a:bodyPr>
          <a:lstStyle/>
          <a:p>
            <a:r>
              <a:rPr lang="en-US" b="1" dirty="0"/>
              <a:t>Jeremy </a:t>
            </a:r>
            <a:r>
              <a:rPr lang="en-US" b="1" dirty="0" err="1"/>
              <a:t>Scahill</a:t>
            </a:r>
            <a:r>
              <a:rPr lang="en-US" dirty="0"/>
              <a:t>, </a:t>
            </a:r>
            <a:r>
              <a:rPr lang="en-US" i="1" dirty="0"/>
              <a:t>Intercept</a:t>
            </a:r>
            <a:r>
              <a:rPr lang="en-US" dirty="0"/>
              <a:t> Reporter</a:t>
            </a:r>
            <a:r>
              <a:rPr lang="en-US" b="1" dirty="0"/>
              <a:t>: </a:t>
            </a:r>
            <a:r>
              <a:rPr lang="en-US" b="1" dirty="0">
                <a:solidFill>
                  <a:schemeClr val="accent1"/>
                </a:solidFill>
              </a:rPr>
              <a:t>What does it mean that Guantanamo is still open, holding prisoners? Is this prison, as we have known its existence post-9/11, is it ever going to close?</a:t>
            </a:r>
          </a:p>
          <a:p>
            <a:r>
              <a:rPr lang="en-US" b="1" dirty="0"/>
              <a:t>Carol Rosenberg, </a:t>
            </a:r>
            <a:r>
              <a:rPr lang="en-US" dirty="0"/>
              <a:t>Miami Harold/NYT reporter</a:t>
            </a:r>
            <a:r>
              <a:rPr lang="en-US" b="1" dirty="0"/>
              <a:t>: </a:t>
            </a:r>
            <a:r>
              <a:rPr lang="en-US" dirty="0"/>
              <a:t>Because Congress has said that you can’t move them to the United States and forbidden anyone who’s held as a detainee at Guantanamo to be transferred to the United States for any reason for trial, for detention, for medical care. The reality is it sounds very much like it’ll exist until the last detainee dies and they can shut it down. </a:t>
            </a:r>
            <a:r>
              <a:rPr lang="en-US" b="1" dirty="0">
                <a:solidFill>
                  <a:schemeClr val="accent1"/>
                </a:solidFill>
              </a:rPr>
              <a:t>If you hold people as indefinite detainees in the war on terror, don’t charge them with crimes, or if you have a lifetime convict like Ali Hamza </a:t>
            </a:r>
            <a:r>
              <a:rPr lang="en-US" b="1" dirty="0" err="1">
                <a:solidFill>
                  <a:schemeClr val="accent1"/>
                </a:solidFill>
              </a:rPr>
              <a:t>Bahlul</a:t>
            </a:r>
            <a:r>
              <a:rPr lang="en-US" b="1" dirty="0">
                <a:solidFill>
                  <a:schemeClr val="accent1"/>
                </a:solidFill>
              </a:rPr>
              <a:t>, it doesn’t go away. Many of these men aren’t chargeable. They’re not accused of being criminals. </a:t>
            </a:r>
            <a:r>
              <a:rPr lang="en-US" dirty="0"/>
              <a:t>They’re accused of being foot soldiers for an enemy force which currently has no leader to surrender. You know, that’s the way war’s end. So, if you’re asking how Guantanamo ends, I have no idea. What is Guantanamo today? Guantanamo today is 40 detainees, </a:t>
            </a:r>
            <a:r>
              <a:rPr lang="en-US" b="1" dirty="0">
                <a:solidFill>
                  <a:schemeClr val="accent1"/>
                </a:solidFill>
              </a:rPr>
              <a:t>one of them convicted</a:t>
            </a:r>
            <a:r>
              <a:rPr lang="en-US" dirty="0"/>
              <a:t>, and a revolving force of about 1,400 U.S. troops coming down there without family on nine-month tours going to the beaches and bars of the base on weekends and then going home and going back to their lives. </a:t>
            </a:r>
            <a:r>
              <a:rPr lang="en-US" b="1" dirty="0">
                <a:solidFill>
                  <a:schemeClr val="accent1"/>
                </a:solidFill>
              </a:rPr>
              <a:t>And it’s a temporary prison, which really has no capacity to be shut down.</a:t>
            </a:r>
          </a:p>
          <a:p>
            <a:endParaRPr lang="en-US" sz="1600" dirty="0"/>
          </a:p>
        </p:txBody>
      </p:sp>
      <p:pic>
        <p:nvPicPr>
          <p:cNvPr id="7" name="Picture 6"/>
          <p:cNvPicPr>
            <a:picLocks noChangeAspect="1"/>
          </p:cNvPicPr>
          <p:nvPr/>
        </p:nvPicPr>
        <p:blipFill>
          <a:blip r:embed="rId2"/>
          <a:stretch>
            <a:fillRect/>
          </a:stretch>
        </p:blipFill>
        <p:spPr>
          <a:xfrm>
            <a:off x="6356838" y="6053204"/>
            <a:ext cx="5760251" cy="760834"/>
          </a:xfrm>
          <a:prstGeom prst="rect">
            <a:avLst/>
          </a:prstGeom>
        </p:spPr>
      </p:pic>
    </p:spTree>
    <p:extLst>
      <p:ext uri="{BB962C8B-B14F-4D97-AF65-F5344CB8AC3E}">
        <p14:creationId xmlns:p14="http://schemas.microsoft.com/office/powerpoint/2010/main" val="214799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Image result for cia tortu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98090" y="4220308"/>
            <a:ext cx="3788291" cy="2637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b="1" dirty="0"/>
              <a:t>Guantanamo Bay, </a:t>
            </a:r>
            <a:r>
              <a:rPr lang="en-US" sz="4800" b="1" dirty="0">
                <a:solidFill>
                  <a:schemeClr val="accent1"/>
                </a:solidFill>
              </a:rPr>
              <a:t>Pentagon Prison</a:t>
            </a:r>
            <a:endParaRPr lang="en-US" sz="4800" b="1" u="sng" dirty="0">
              <a:solidFill>
                <a:schemeClr val="accent1"/>
              </a:solidFill>
            </a:endParaRPr>
          </a:p>
        </p:txBody>
      </p:sp>
      <p:sp>
        <p:nvSpPr>
          <p:cNvPr id="3" name="Content Placeholder 2"/>
          <p:cNvSpPr>
            <a:spLocks noGrp="1"/>
          </p:cNvSpPr>
          <p:nvPr>
            <p:ph sz="quarter" idx="1"/>
          </p:nvPr>
        </p:nvSpPr>
        <p:spPr>
          <a:xfrm>
            <a:off x="528397" y="1521032"/>
            <a:ext cx="11411635" cy="2699276"/>
          </a:xfrm>
        </p:spPr>
        <p:txBody>
          <a:bodyPr>
            <a:normAutofit lnSpcReduction="10000"/>
          </a:bodyPr>
          <a:lstStyle/>
          <a:p>
            <a:r>
              <a:rPr lang="en-US" sz="3600" dirty="0"/>
              <a:t>What does the distinction between </a:t>
            </a:r>
            <a:r>
              <a:rPr lang="en-US" sz="3600" b="1" dirty="0"/>
              <a:t>“</a:t>
            </a:r>
            <a:r>
              <a:rPr lang="en-US" sz="3600" b="1" dirty="0">
                <a:solidFill>
                  <a:schemeClr val="accent1"/>
                </a:solidFill>
              </a:rPr>
              <a:t>criminal</a:t>
            </a:r>
            <a:r>
              <a:rPr lang="en-US" sz="3600" b="1" dirty="0"/>
              <a:t>,” “</a:t>
            </a:r>
            <a:r>
              <a:rPr lang="en-US" sz="3600" b="1" dirty="0">
                <a:solidFill>
                  <a:schemeClr val="accent1"/>
                </a:solidFill>
              </a:rPr>
              <a:t>Prisoner of War</a:t>
            </a:r>
            <a:r>
              <a:rPr lang="en-US" sz="3600" b="1" dirty="0"/>
              <a:t>,” </a:t>
            </a:r>
            <a:r>
              <a:rPr lang="en-US" sz="3600" dirty="0"/>
              <a:t>and</a:t>
            </a:r>
            <a:r>
              <a:rPr lang="en-US" sz="3600" b="1" dirty="0"/>
              <a:t> “</a:t>
            </a:r>
            <a:r>
              <a:rPr lang="en-US" sz="3600" b="1" dirty="0">
                <a:solidFill>
                  <a:schemeClr val="accent1"/>
                </a:solidFill>
              </a:rPr>
              <a:t>Enemy Combatant</a:t>
            </a:r>
            <a:r>
              <a:rPr lang="en-US" sz="3600" b="1" dirty="0"/>
              <a:t>”</a:t>
            </a:r>
            <a:r>
              <a:rPr lang="en-US" sz="3600" dirty="0"/>
              <a:t> reveal about the power of </a:t>
            </a:r>
            <a:r>
              <a:rPr lang="en-US" sz="3600" b="1" dirty="0"/>
              <a:t>language</a:t>
            </a:r>
            <a:r>
              <a:rPr lang="en-US" sz="3600" dirty="0"/>
              <a:t> to </a:t>
            </a:r>
            <a:r>
              <a:rPr lang="en-US" sz="3600" b="1" dirty="0">
                <a:solidFill>
                  <a:schemeClr val="accent1"/>
                </a:solidFill>
              </a:rPr>
              <a:t>dehumanize</a:t>
            </a:r>
            <a:r>
              <a:rPr lang="en-US" sz="3600" dirty="0"/>
              <a:t>?</a:t>
            </a:r>
            <a:r>
              <a:rPr lang="en-US" sz="3600" b="1" dirty="0"/>
              <a:t> </a:t>
            </a:r>
          </a:p>
          <a:p>
            <a:pPr lvl="1"/>
            <a:r>
              <a:rPr lang="en-US" sz="3300" b="1" u="sng" dirty="0"/>
              <a:t>Bonus</a:t>
            </a:r>
            <a:r>
              <a:rPr lang="en-US" sz="3300" b="1" dirty="0"/>
              <a:t>: </a:t>
            </a:r>
            <a:r>
              <a:rPr lang="en-US" sz="3300" dirty="0"/>
              <a:t>What do these terms reveal about the intersection between legal frameworks (“the law”) and </a:t>
            </a:r>
            <a:r>
              <a:rPr lang="en-US" sz="3300" b="1" dirty="0"/>
              <a:t>language</a:t>
            </a:r>
            <a:r>
              <a:rPr lang="en-US" sz="3300" dirty="0"/>
              <a:t>?</a:t>
            </a:r>
          </a:p>
        </p:txBody>
      </p:sp>
      <p:pic>
        <p:nvPicPr>
          <p:cNvPr id="9" name="Picture 8"/>
          <p:cNvPicPr>
            <a:picLocks noChangeAspect="1"/>
          </p:cNvPicPr>
          <p:nvPr/>
        </p:nvPicPr>
        <p:blipFill>
          <a:blip r:embed="rId4"/>
          <a:stretch>
            <a:fillRect/>
          </a:stretch>
        </p:blipFill>
        <p:spPr>
          <a:xfrm>
            <a:off x="5262459" y="5610283"/>
            <a:ext cx="6723891" cy="1151002"/>
          </a:xfrm>
          <a:prstGeom prst="rect">
            <a:avLst/>
          </a:prstGeom>
          <a:ln>
            <a:solidFill>
              <a:schemeClr val="tx1"/>
            </a:solidFill>
          </a:ln>
        </p:spPr>
      </p:pic>
      <p:pic>
        <p:nvPicPr>
          <p:cNvPr id="11" name="Content Placeholder 3"/>
          <p:cNvPicPr>
            <a:picLocks noChangeAspect="1"/>
          </p:cNvPicPr>
          <p:nvPr/>
        </p:nvPicPr>
        <p:blipFill>
          <a:blip r:embed="rId5"/>
          <a:stretch>
            <a:fillRect/>
          </a:stretch>
        </p:blipFill>
        <p:spPr>
          <a:xfrm>
            <a:off x="5262460" y="4308099"/>
            <a:ext cx="6723890" cy="1198471"/>
          </a:xfrm>
          <a:prstGeom prst="rect">
            <a:avLst/>
          </a:prstGeom>
          <a:ln>
            <a:solidFill>
              <a:schemeClr val="tx1"/>
            </a:solidFill>
          </a:ln>
        </p:spPr>
      </p:pic>
      <p:pic>
        <p:nvPicPr>
          <p:cNvPr id="5" name="Graphic 4" descr="Brontosaurus">
            <a:extLst>
              <a:ext uri="{FF2B5EF4-FFF2-40B4-BE49-F238E27FC236}">
                <a16:creationId xmlns:a16="http://schemas.microsoft.com/office/drawing/2014/main" id="{17DF97C8-EE7F-4120-95C1-09370872579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19169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a:stretch>
            <a:fillRect/>
          </a:stretch>
        </p:blipFill>
        <p:spPr>
          <a:xfrm>
            <a:off x="1314096" y="1721885"/>
            <a:ext cx="5077534" cy="4410691"/>
          </a:xfrm>
          <a:prstGeom prst="rect">
            <a:avLst/>
          </a:prstGeom>
        </p:spPr>
      </p:pic>
      <p:pic>
        <p:nvPicPr>
          <p:cNvPr id="7" name="Picture 6"/>
          <p:cNvPicPr>
            <a:picLocks noChangeAspect="1"/>
          </p:cNvPicPr>
          <p:nvPr/>
        </p:nvPicPr>
        <p:blipFill>
          <a:blip r:embed="rId3"/>
          <a:stretch>
            <a:fillRect/>
          </a:stretch>
        </p:blipFill>
        <p:spPr>
          <a:xfrm>
            <a:off x="5809455" y="4566718"/>
            <a:ext cx="5696745" cy="2191056"/>
          </a:xfrm>
          <a:prstGeom prst="rect">
            <a:avLst/>
          </a:prstGeom>
        </p:spPr>
      </p:pic>
      <p:pic>
        <p:nvPicPr>
          <p:cNvPr id="8" name="Picture 7"/>
          <p:cNvPicPr>
            <a:picLocks noChangeAspect="1"/>
          </p:cNvPicPr>
          <p:nvPr/>
        </p:nvPicPr>
        <p:blipFill>
          <a:blip r:embed="rId4"/>
          <a:stretch>
            <a:fillRect/>
          </a:stretch>
        </p:blipFill>
        <p:spPr>
          <a:xfrm>
            <a:off x="4935555" y="1969985"/>
            <a:ext cx="7014605" cy="922974"/>
          </a:xfrm>
          <a:prstGeom prst="rect">
            <a:avLst/>
          </a:prstGeom>
        </p:spPr>
      </p:pic>
    </p:spTree>
    <p:extLst>
      <p:ext uri="{BB962C8B-B14F-4D97-AF65-F5344CB8AC3E}">
        <p14:creationId xmlns:p14="http://schemas.microsoft.com/office/powerpoint/2010/main" val="410074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816864" y="1777365"/>
            <a:ext cx="8229600" cy="1466850"/>
          </a:xfrm>
          <a:prstGeom prst="rect">
            <a:avLst/>
          </a:prstGeom>
        </p:spPr>
      </p:pic>
      <p:pic>
        <p:nvPicPr>
          <p:cNvPr id="5" name="Picture 4"/>
          <p:cNvPicPr>
            <a:picLocks noChangeAspect="1"/>
          </p:cNvPicPr>
          <p:nvPr/>
        </p:nvPicPr>
        <p:blipFill>
          <a:blip r:embed="rId3"/>
          <a:stretch>
            <a:fillRect/>
          </a:stretch>
        </p:blipFill>
        <p:spPr>
          <a:xfrm>
            <a:off x="3102864" y="3374707"/>
            <a:ext cx="8791575" cy="1504950"/>
          </a:xfrm>
          <a:prstGeom prst="rect">
            <a:avLst/>
          </a:prstGeom>
        </p:spPr>
      </p:pic>
      <p:pic>
        <p:nvPicPr>
          <p:cNvPr id="6" name="Picture 5"/>
          <p:cNvPicPr>
            <a:picLocks noChangeAspect="1"/>
          </p:cNvPicPr>
          <p:nvPr/>
        </p:nvPicPr>
        <p:blipFill>
          <a:blip r:embed="rId4"/>
          <a:stretch>
            <a:fillRect/>
          </a:stretch>
        </p:blipFill>
        <p:spPr>
          <a:xfrm>
            <a:off x="816864" y="5010150"/>
            <a:ext cx="8705850" cy="1028700"/>
          </a:xfrm>
          <a:prstGeom prst="rect">
            <a:avLst/>
          </a:prstGeom>
        </p:spPr>
      </p:pic>
    </p:spTree>
    <p:extLst>
      <p:ext uri="{BB962C8B-B14F-4D97-AF65-F5344CB8AC3E}">
        <p14:creationId xmlns:p14="http://schemas.microsoft.com/office/powerpoint/2010/main" val="340309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techniques to use legal language to obfuscate truth</a:t>
            </a:r>
          </a:p>
        </p:txBody>
      </p:sp>
      <p:sp>
        <p:nvSpPr>
          <p:cNvPr id="3" name="Content Placeholder 2"/>
          <p:cNvSpPr>
            <a:spLocks noGrp="1"/>
          </p:cNvSpPr>
          <p:nvPr>
            <p:ph sz="quarter" idx="1"/>
          </p:nvPr>
        </p:nvSpPr>
        <p:spPr>
          <a:xfrm>
            <a:off x="816863" y="1600200"/>
            <a:ext cx="11166589" cy="5257800"/>
          </a:xfrm>
        </p:spPr>
        <p:txBody>
          <a:bodyPr>
            <a:normAutofit fontScale="77500" lnSpcReduction="20000"/>
          </a:bodyPr>
          <a:lstStyle/>
          <a:p>
            <a:r>
              <a:rPr lang="en-US" sz="3100" dirty="0"/>
              <a:t>The CIA’s Legal Group, Counterterrorist Center, identified in the documents as “CTC/LGL,” has “</a:t>
            </a:r>
            <a:r>
              <a:rPr lang="en-US" sz="3100" dirty="0">
                <a:solidFill>
                  <a:schemeClr val="accent6"/>
                </a:solidFill>
              </a:rPr>
              <a:t>emphasized that we should not/not rule out any method of interrogation whatsoever</a:t>
            </a:r>
            <a:r>
              <a:rPr lang="en-US" sz="3100" dirty="0"/>
              <a:t>,” the cable explains, but adds that headquarters “</a:t>
            </a:r>
            <a:r>
              <a:rPr lang="en-US" sz="3100" dirty="0">
                <a:solidFill>
                  <a:schemeClr val="accent6"/>
                </a:solidFill>
              </a:rPr>
              <a:t>will need to document in advance the legal analysis for such methods, to ensure that our officers are protected</a:t>
            </a:r>
            <a:r>
              <a:rPr lang="en-US" sz="3100" dirty="0"/>
              <a:t>.”</a:t>
            </a:r>
          </a:p>
          <a:p>
            <a:r>
              <a:rPr lang="en-US" sz="3100" dirty="0"/>
              <a:t>“In short,” the cable concludes, “rule out nothing whatsoever that you believe may be effective; rather, come on back and we will get you the approvals. CTC/LGL officers remain available 24/7 to ensure immediate assistance and documentation on any proposals. … We lawfully may employ methods that even the Israelis may not.”</a:t>
            </a:r>
          </a:p>
          <a:p>
            <a:pPr lvl="1"/>
            <a:r>
              <a:rPr lang="en-US" sz="4100" dirty="0"/>
              <a:t>“</a:t>
            </a:r>
            <a:r>
              <a:rPr lang="en-US" sz="4100" b="1" dirty="0"/>
              <a:t>enhanced interrogation techniques</a:t>
            </a:r>
            <a:r>
              <a:rPr lang="en-US" sz="4100" dirty="0"/>
              <a:t>” = </a:t>
            </a:r>
            <a:r>
              <a:rPr lang="en-US" sz="4100" b="1" dirty="0"/>
              <a:t>torture</a:t>
            </a:r>
          </a:p>
          <a:p>
            <a:r>
              <a:rPr lang="en-US" sz="3100" dirty="0"/>
              <a:t>Enhanced measures were designed to move Mohammed “</a:t>
            </a:r>
            <a:r>
              <a:rPr lang="en-US" sz="3100" dirty="0">
                <a:solidFill>
                  <a:schemeClr val="accent6"/>
                </a:solidFill>
              </a:rPr>
              <a:t>toward a feeling of helplessness and hopelessness</a:t>
            </a:r>
            <a:r>
              <a:rPr lang="en-US" sz="3100" dirty="0"/>
              <a:t>,” a cable states. Rather than engage in a battle of wills with the detainee, interrogators wanted to set Mohammed’s will against itself in a losing battle. Typically during waterboarding, detainees would fail to manage their breathing and emotions. They panicked. They lost. The CIA psychologists called this progress.</a:t>
            </a:r>
          </a:p>
          <a:p>
            <a:endParaRPr lang="en-US" dirty="0"/>
          </a:p>
        </p:txBody>
      </p:sp>
    </p:spTree>
    <p:extLst>
      <p:ext uri="{BB962C8B-B14F-4D97-AF65-F5344CB8AC3E}">
        <p14:creationId xmlns:p14="http://schemas.microsoft.com/office/powerpoint/2010/main" val="25837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2.10</a:t>
            </a:r>
          </a:p>
        </p:txBody>
      </p:sp>
      <p:sp>
        <p:nvSpPr>
          <p:cNvPr id="3" name="Content Placeholder 2"/>
          <p:cNvSpPr>
            <a:spLocks noGrp="1"/>
          </p:cNvSpPr>
          <p:nvPr>
            <p:ph sz="quarter" idx="1"/>
          </p:nvPr>
        </p:nvSpPr>
        <p:spPr>
          <a:xfrm>
            <a:off x="816864" y="1727200"/>
            <a:ext cx="7011918" cy="4890662"/>
          </a:xfrm>
        </p:spPr>
        <p:txBody>
          <a:bodyPr>
            <a:normAutofit fontScale="92500" lnSpcReduction="20000"/>
          </a:bodyPr>
          <a:lstStyle/>
          <a:p>
            <a:pPr marL="457200" indent="-457200">
              <a:buFont typeface="+mj-lt"/>
              <a:buAutoNum type="arabicPeriod"/>
            </a:pPr>
            <a:r>
              <a:rPr lang="en-US" sz="3600" b="1" dirty="0"/>
              <a:t>What is the deal with the </a:t>
            </a:r>
            <a:r>
              <a:rPr lang="en-US" sz="3600" dirty="0"/>
              <a:t>“</a:t>
            </a:r>
            <a:r>
              <a:rPr lang="en-US" sz="3600" b="1" dirty="0"/>
              <a:t>beautiful</a:t>
            </a:r>
            <a:r>
              <a:rPr lang="en-US" sz="3600" dirty="0"/>
              <a:t>”</a:t>
            </a:r>
            <a:r>
              <a:rPr lang="en-US" sz="3600" b="1" dirty="0"/>
              <a:t> Prole? Why does Winston find her attractive? </a:t>
            </a:r>
            <a:r>
              <a:rPr lang="en-US" sz="3600" dirty="0"/>
              <a:t>(219-20).</a:t>
            </a:r>
          </a:p>
          <a:p>
            <a:pPr marL="777240" lvl="1" indent="-457200">
              <a:buFont typeface="+mj-lt"/>
              <a:buAutoNum type="arabicPeriod"/>
            </a:pPr>
            <a:r>
              <a:rPr lang="en-US" sz="3300" u="sng" dirty="0">
                <a:solidFill>
                  <a:schemeClr val="accent1"/>
                </a:solidFill>
              </a:rPr>
              <a:t>Lit analysis</a:t>
            </a:r>
            <a:r>
              <a:rPr lang="en-US" sz="3300" b="1" dirty="0"/>
              <a:t>: What is Orwell’s purpose for including this? </a:t>
            </a:r>
          </a:p>
          <a:p>
            <a:pPr marL="777240" lvl="1" indent="-457200">
              <a:buFont typeface="+mj-lt"/>
              <a:buAutoNum type="arabicPeriod"/>
            </a:pPr>
            <a:r>
              <a:rPr lang="en-US" sz="3300" b="1" dirty="0"/>
              <a:t>Is the language Orwell uses about </a:t>
            </a:r>
            <a:r>
              <a:rPr lang="en-US" sz="3300" b="1"/>
              <a:t>women misogynistic? </a:t>
            </a:r>
            <a:endParaRPr lang="en-US" sz="3300" b="1" dirty="0"/>
          </a:p>
          <a:p>
            <a:pPr marL="457200" indent="-457200">
              <a:buFont typeface="+mj-lt"/>
              <a:buAutoNum type="arabicPeriod"/>
            </a:pPr>
            <a:r>
              <a:rPr lang="en-US" sz="3900" b="1" dirty="0"/>
              <a:t>Where was the telescreen?</a:t>
            </a:r>
          </a:p>
          <a:p>
            <a:pPr marL="457200" indent="-457200">
              <a:buFont typeface="+mj-lt"/>
              <a:buAutoNum type="arabicPeriod"/>
            </a:pPr>
            <a:r>
              <a:rPr lang="en-US" sz="3600" b="1" dirty="0"/>
              <a:t>Who betrayed Winston and Julia?</a:t>
            </a:r>
          </a:p>
          <a:p>
            <a:pPr marL="777240" lvl="1" indent="-457200">
              <a:buFont typeface="+mj-lt"/>
              <a:buAutoNum type="arabicPeriod"/>
            </a:pPr>
            <a:r>
              <a:rPr lang="en-US" sz="3300" b="1" dirty="0"/>
              <a:t>What questions does this leave us with?</a:t>
            </a:r>
          </a:p>
          <a:p>
            <a:endParaRPr lang="en-US" sz="3200" dirty="0"/>
          </a:p>
        </p:txBody>
      </p:sp>
      <p:pic>
        <p:nvPicPr>
          <p:cNvPr id="5" name="Picture 4"/>
          <p:cNvPicPr>
            <a:picLocks noChangeAspect="1"/>
          </p:cNvPicPr>
          <p:nvPr/>
        </p:nvPicPr>
        <p:blipFill>
          <a:blip r:embed="rId2"/>
          <a:stretch>
            <a:fillRect/>
          </a:stretch>
        </p:blipFill>
        <p:spPr>
          <a:xfrm>
            <a:off x="7828782" y="355600"/>
            <a:ext cx="4098383" cy="3063353"/>
          </a:xfrm>
          <a:prstGeom prst="rect">
            <a:avLst/>
          </a:prstGeom>
        </p:spPr>
      </p:pic>
      <p:pic>
        <p:nvPicPr>
          <p:cNvPr id="6" name="Picture 5"/>
          <p:cNvPicPr>
            <a:picLocks noChangeAspect="1"/>
          </p:cNvPicPr>
          <p:nvPr/>
        </p:nvPicPr>
        <p:blipFill>
          <a:blip r:embed="rId3"/>
          <a:stretch>
            <a:fillRect/>
          </a:stretch>
        </p:blipFill>
        <p:spPr>
          <a:xfrm>
            <a:off x="7828782" y="3729690"/>
            <a:ext cx="4098383" cy="2888172"/>
          </a:xfrm>
          <a:prstGeom prst="rect">
            <a:avLst/>
          </a:prstGeom>
        </p:spPr>
      </p:pic>
    </p:spTree>
    <p:extLst>
      <p:ext uri="{BB962C8B-B14F-4D97-AF65-F5344CB8AC3E}">
        <p14:creationId xmlns:p14="http://schemas.microsoft.com/office/powerpoint/2010/main" val="1945970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C.I.A. Torture Programs: </a:t>
            </a:r>
            <a:r>
              <a:rPr lang="en-US" b="1" dirty="0">
                <a:solidFill>
                  <a:schemeClr val="accent1"/>
                </a:solidFill>
              </a:rPr>
              <a:t>“Black Sites”</a:t>
            </a:r>
          </a:p>
        </p:txBody>
      </p:sp>
      <p:sp>
        <p:nvSpPr>
          <p:cNvPr id="3" name="Content Placeholder 2"/>
          <p:cNvSpPr>
            <a:spLocks noGrp="1"/>
          </p:cNvSpPr>
          <p:nvPr>
            <p:ph sz="quarter" idx="1"/>
          </p:nvPr>
        </p:nvSpPr>
        <p:spPr>
          <a:xfrm>
            <a:off x="395655" y="1600200"/>
            <a:ext cx="11641014" cy="5257800"/>
          </a:xfrm>
        </p:spPr>
        <p:txBody>
          <a:bodyPr>
            <a:normAutofit/>
          </a:bodyPr>
          <a:lstStyle/>
          <a:p>
            <a:r>
              <a:rPr lang="en-US" sz="2400" dirty="0"/>
              <a:t>U.S. </a:t>
            </a:r>
            <a:r>
              <a:rPr lang="en-US" sz="2800" b="1" dirty="0"/>
              <a:t>forever-wars</a:t>
            </a:r>
            <a:r>
              <a:rPr lang="en-US" sz="2400" dirty="0"/>
              <a:t> have relied on constructing regimes of secrecy in order to circumvent democratic processes — to “</a:t>
            </a:r>
            <a:r>
              <a:rPr lang="en-US" sz="2400" b="1" dirty="0">
                <a:solidFill>
                  <a:srgbClr val="C00000"/>
                </a:solidFill>
              </a:rPr>
              <a:t>operate on the dark side</a:t>
            </a:r>
            <a:r>
              <a:rPr lang="en-US" sz="2400" dirty="0"/>
              <a:t>,” as Dick Cheney once infamously said. In these hidden spaces, anything is possible: the Geneva Convention is rendered meaningless, and a vast network of systematic kidnappings and brutal torture can blossom in remote corners of the globe.</a:t>
            </a:r>
          </a:p>
        </p:txBody>
      </p:sp>
      <p:pic>
        <p:nvPicPr>
          <p:cNvPr id="1026" name="Picture 2" descr="Image result for c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082562" y="3484300"/>
            <a:ext cx="7962900" cy="1933575"/>
          </a:xfrm>
          <a:prstGeom prst="rect">
            <a:avLst/>
          </a:prstGeom>
        </p:spPr>
      </p:pic>
      <p:pic>
        <p:nvPicPr>
          <p:cNvPr id="6" name="Picture 5"/>
          <p:cNvPicPr>
            <a:picLocks noChangeAspect="1"/>
          </p:cNvPicPr>
          <p:nvPr/>
        </p:nvPicPr>
        <p:blipFill>
          <a:blip r:embed="rId5"/>
          <a:stretch>
            <a:fillRect/>
          </a:stretch>
        </p:blipFill>
        <p:spPr>
          <a:xfrm>
            <a:off x="395655" y="5608375"/>
            <a:ext cx="8905875" cy="1009650"/>
          </a:xfrm>
          <a:prstGeom prst="rect">
            <a:avLst/>
          </a:prstGeom>
        </p:spPr>
      </p:pic>
    </p:spTree>
    <p:extLst>
      <p:ext uri="{BB962C8B-B14F-4D97-AF65-F5344CB8AC3E}">
        <p14:creationId xmlns:p14="http://schemas.microsoft.com/office/powerpoint/2010/main" val="295715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a:t>
            </a:r>
            <a:r>
              <a:rPr lang="en-US" sz="4800" dirty="0">
                <a:solidFill>
                  <a:schemeClr val="accent1"/>
                </a:solidFill>
              </a:rPr>
              <a:t>240-241, 243</a:t>
            </a:r>
            <a:r>
              <a:rPr lang="en-US" sz="4800" dirty="0"/>
              <a:t>) </a:t>
            </a:r>
            <a:r>
              <a:rPr lang="en-US" sz="4000" dirty="0"/>
              <a:t>Nazi and Soviet “</a:t>
            </a:r>
            <a:r>
              <a:rPr lang="en-US" sz="4000" dirty="0">
                <a:solidFill>
                  <a:schemeClr val="accent1"/>
                </a:solidFill>
              </a:rPr>
              <a:t>Efficiency</a:t>
            </a:r>
            <a:r>
              <a:rPr lang="en-US" sz="4000" dirty="0"/>
              <a:t>”</a:t>
            </a:r>
            <a:r>
              <a:rPr lang="en-US" sz="4800" dirty="0"/>
              <a:t> </a:t>
            </a:r>
          </a:p>
        </p:txBody>
      </p:sp>
      <p:sp>
        <p:nvSpPr>
          <p:cNvPr id="3" name="Content Placeholder 2"/>
          <p:cNvSpPr>
            <a:spLocks noGrp="1"/>
          </p:cNvSpPr>
          <p:nvPr>
            <p:ph sz="quarter" idx="1"/>
          </p:nvPr>
        </p:nvSpPr>
        <p:spPr>
          <a:xfrm>
            <a:off x="354563" y="1565031"/>
            <a:ext cx="8156395" cy="5106701"/>
          </a:xfrm>
        </p:spPr>
        <p:txBody>
          <a:bodyPr>
            <a:normAutofit/>
          </a:bodyPr>
          <a:lstStyle/>
          <a:p>
            <a:pPr marL="0" indent="0">
              <a:buNone/>
            </a:pPr>
            <a:r>
              <a:rPr lang="en-US" sz="2400" dirty="0"/>
              <a:t>The Soviet Union was good at torture. But the Soviets excelled at torture because they understood its usefulness. “</a:t>
            </a:r>
            <a:r>
              <a:rPr lang="en-US" sz="2400" b="1" dirty="0">
                <a:solidFill>
                  <a:schemeClr val="accent1"/>
                </a:solidFill>
              </a:rPr>
              <a:t>Our task is not only to destroy you physically</a:t>
            </a:r>
            <a:r>
              <a:rPr lang="en-US" sz="2400" dirty="0"/>
              <a:t>,” a Stalinist interrogator explained to a prisoner in 1948. “</a:t>
            </a:r>
            <a:r>
              <a:rPr lang="en-US" sz="2400" b="1" dirty="0">
                <a:solidFill>
                  <a:schemeClr val="accent1"/>
                </a:solidFill>
              </a:rPr>
              <a:t>But also to smash you morally before the eyes of the society</a:t>
            </a:r>
            <a:r>
              <a:rPr lang="en-US" sz="2400" dirty="0"/>
              <a:t>.”</a:t>
            </a:r>
          </a:p>
          <a:p>
            <a:pPr marL="0" indent="0">
              <a:buNone/>
            </a:pPr>
            <a:r>
              <a:rPr lang="en-US" sz="2400" dirty="0"/>
              <a:t>“Of course it is sinister,” wrote Andrew Meier, the author of “The Lost Spy: An American in Stalin’s Secret Service,” via email. “It’s venomous, even. Stalin [was] all about optimization. </a:t>
            </a:r>
            <a:r>
              <a:rPr lang="en-US" sz="2400" b="1" dirty="0">
                <a:solidFill>
                  <a:schemeClr val="accent1"/>
                </a:solidFill>
              </a:rPr>
              <a:t>Take the gulag, the greatest example, and achievement, of Soviet optimization</a:t>
            </a:r>
            <a:r>
              <a:rPr lang="en-US" sz="2400" dirty="0"/>
              <a:t>. The lords of the gulag had charts and charts [based off medical research and experimentation] about </a:t>
            </a:r>
            <a:r>
              <a:rPr lang="en-US" sz="2400" b="1" dirty="0">
                <a:solidFill>
                  <a:schemeClr val="accent1"/>
                </a:solidFill>
              </a:rPr>
              <a:t>minimum food intake and maximum work output</a:t>
            </a:r>
            <a:r>
              <a:rPr lang="en-US" sz="2400" dirty="0"/>
              <a: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0958" y="1421648"/>
            <a:ext cx="3530196" cy="1866282"/>
          </a:xfrm>
          <a:prstGeom prst="rect">
            <a:avLst/>
          </a:prstGeom>
        </p:spPr>
      </p:pic>
      <p:pic>
        <p:nvPicPr>
          <p:cNvPr id="3074" name="Picture 2" descr="Image result for nazi experiment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10958" y="3974122"/>
            <a:ext cx="3530196" cy="277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8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11" y="1661746"/>
            <a:ext cx="4152991" cy="2195530"/>
          </a:xfrm>
          <a:prstGeom prst="rect">
            <a:avLst/>
          </a:prstGeom>
        </p:spPr>
      </p:pic>
      <p:sp>
        <p:nvSpPr>
          <p:cNvPr id="2" name="Title 1"/>
          <p:cNvSpPr>
            <a:spLocks noGrp="1"/>
          </p:cNvSpPr>
          <p:nvPr>
            <p:ph type="title"/>
          </p:nvPr>
        </p:nvSpPr>
        <p:spPr/>
        <p:txBody>
          <a:bodyPr>
            <a:noAutofit/>
          </a:bodyPr>
          <a:lstStyle/>
          <a:p>
            <a:r>
              <a:rPr lang="en-US" sz="8800" dirty="0"/>
              <a:t>3.2 </a:t>
            </a:r>
            <a:r>
              <a:rPr lang="en-US" sz="5400" dirty="0"/>
              <a:t>(240-260)</a:t>
            </a:r>
          </a:p>
        </p:txBody>
      </p:sp>
      <p:sp>
        <p:nvSpPr>
          <p:cNvPr id="3" name="Content Placeholder 2"/>
          <p:cNvSpPr>
            <a:spLocks noGrp="1"/>
          </p:cNvSpPr>
          <p:nvPr>
            <p:ph sz="quarter" idx="1"/>
          </p:nvPr>
        </p:nvSpPr>
        <p:spPr>
          <a:xfrm>
            <a:off x="589547" y="1661746"/>
            <a:ext cx="7110664" cy="5196254"/>
          </a:xfrm>
        </p:spPr>
        <p:txBody>
          <a:bodyPr>
            <a:normAutofit fontScale="85000" lnSpcReduction="20000"/>
          </a:bodyPr>
          <a:lstStyle/>
          <a:p>
            <a:pPr marL="742950" indent="-742950">
              <a:buFont typeface="+mj-lt"/>
              <a:buAutoNum type="arabicParenR"/>
            </a:pPr>
            <a:r>
              <a:rPr lang="en-US" sz="3200" b="1" dirty="0"/>
              <a:t>Does O’Brien know the ‘real’ history of the world?  What might happen if the Party forgets the real history of the world?  Would it matter?</a:t>
            </a:r>
          </a:p>
          <a:p>
            <a:pPr marL="742950" indent="-742950">
              <a:buFont typeface="+mj-lt"/>
              <a:buAutoNum type="arabicParenR"/>
            </a:pPr>
            <a:r>
              <a:rPr lang="en-US" sz="3200" b="1" dirty="0"/>
              <a:t>What point is O’Brien trying to make about Martyrs, the Inquisition, heresy, and the totalitarians? </a:t>
            </a:r>
            <a:r>
              <a:rPr lang="en-US" sz="3200" dirty="0"/>
              <a:t>(253-5).</a:t>
            </a:r>
            <a:endParaRPr lang="en-US" sz="3200" b="1" dirty="0"/>
          </a:p>
          <a:p>
            <a:pPr marL="742950" indent="-742950">
              <a:buFont typeface="+mj-lt"/>
              <a:buAutoNum type="arabicParenR"/>
            </a:pPr>
            <a:r>
              <a:rPr lang="en-US" sz="3200" b="1" dirty="0"/>
              <a:t>What is the Party trying to avoid by doing things differently?</a:t>
            </a:r>
          </a:p>
          <a:p>
            <a:pPr marL="742950" indent="-742950">
              <a:buFont typeface="+mj-lt"/>
              <a:buAutoNum type="arabicParenR"/>
            </a:pPr>
            <a:r>
              <a:rPr lang="en-US" sz="3200" b="1" dirty="0"/>
              <a:t>Why does O’Brien demand Winston submit of his own free will?</a:t>
            </a:r>
          </a:p>
          <a:p>
            <a:pPr marL="742950" indent="-742950">
              <a:buFont typeface="+mj-lt"/>
              <a:buAutoNum type="arabicParenR"/>
            </a:pPr>
            <a:r>
              <a:rPr lang="en-US" sz="3200" b="1" dirty="0"/>
              <a:t>2+2=__? Is Winston actually crazy?</a:t>
            </a:r>
          </a:p>
          <a:p>
            <a:pPr marL="742950" indent="-742950">
              <a:buFont typeface="+mj-lt"/>
              <a:buAutoNum type="arabicParenR"/>
            </a:pPr>
            <a:r>
              <a:rPr lang="en-US" sz="3200" b="1" dirty="0"/>
              <a:t>What would you have asked O’Brien? </a:t>
            </a:r>
            <a:r>
              <a:rPr lang="en-US" sz="3200" dirty="0"/>
              <a:t>(259).</a:t>
            </a:r>
          </a:p>
        </p:txBody>
      </p:sp>
      <p:pic>
        <p:nvPicPr>
          <p:cNvPr id="5" name="Picture 4"/>
          <p:cNvPicPr>
            <a:picLocks noChangeAspect="1"/>
          </p:cNvPicPr>
          <p:nvPr/>
        </p:nvPicPr>
        <p:blipFill>
          <a:blip r:embed="rId3"/>
          <a:stretch>
            <a:fillRect/>
          </a:stretch>
        </p:blipFill>
        <p:spPr>
          <a:xfrm>
            <a:off x="8115041" y="4011521"/>
            <a:ext cx="3323331" cy="2692234"/>
          </a:xfrm>
          <a:prstGeom prst="rect">
            <a:avLst/>
          </a:prstGeom>
        </p:spPr>
      </p:pic>
    </p:spTree>
    <p:extLst>
      <p:ext uri="{BB962C8B-B14F-4D97-AF65-F5344CB8AC3E}">
        <p14:creationId xmlns:p14="http://schemas.microsoft.com/office/powerpoint/2010/main" val="244690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3.2-3.3 </a:t>
            </a:r>
            <a:r>
              <a:rPr lang="en-US" sz="5400" i="1" dirty="0">
                <a:solidFill>
                  <a:schemeClr val="accent1"/>
                </a:solidFill>
              </a:rPr>
              <a:t>O’Brien Said </a:t>
            </a:r>
            <a:r>
              <a:rPr lang="en-US" sz="5400" i="1" dirty="0" err="1">
                <a:solidFill>
                  <a:schemeClr val="accent1"/>
                </a:solidFill>
              </a:rPr>
              <a:t>Whaaaa</a:t>
            </a:r>
            <a:r>
              <a:rPr lang="en-US" sz="5400" i="1" dirty="0">
                <a:solidFill>
                  <a:schemeClr val="accent1"/>
                </a:solidFill>
              </a:rPr>
              <a:t>?</a:t>
            </a:r>
            <a:endParaRPr lang="en-US" sz="3200" dirty="0"/>
          </a:p>
        </p:txBody>
      </p:sp>
      <p:sp>
        <p:nvSpPr>
          <p:cNvPr id="3" name="Content Placeholder 2"/>
          <p:cNvSpPr>
            <a:spLocks noGrp="1"/>
          </p:cNvSpPr>
          <p:nvPr>
            <p:ph sz="quarter" idx="1"/>
          </p:nvPr>
        </p:nvSpPr>
        <p:spPr>
          <a:xfrm>
            <a:off x="445169" y="1468316"/>
            <a:ext cx="11582708" cy="5389684"/>
          </a:xfrm>
        </p:spPr>
        <p:txBody>
          <a:bodyPr>
            <a:normAutofit/>
          </a:bodyPr>
          <a:lstStyle/>
          <a:p>
            <a:pPr marL="0" indent="0" algn="ctr">
              <a:buNone/>
            </a:pPr>
            <a:r>
              <a:rPr lang="en-US" sz="3200" b="1" dirty="0"/>
              <a:t>Pick </a:t>
            </a:r>
            <a:r>
              <a:rPr lang="en-US" sz="3200" b="1" dirty="0">
                <a:solidFill>
                  <a:schemeClr val="accent1"/>
                </a:solidFill>
              </a:rPr>
              <a:t>2</a:t>
            </a:r>
            <a:r>
              <a:rPr lang="en-US" sz="3200" b="1" dirty="0"/>
              <a:t> O’Brien quotes and explain/analyze them:</a:t>
            </a:r>
          </a:p>
          <a:p>
            <a:pPr marL="514350" indent="-514350">
              <a:buFont typeface="+mj-lt"/>
              <a:buAutoNum type="arabicPeriod"/>
            </a:pPr>
            <a:r>
              <a:rPr lang="en-US" sz="3400" b="1" dirty="0"/>
              <a:t>“The thought is all we care about.” (253).</a:t>
            </a:r>
          </a:p>
          <a:p>
            <a:pPr marL="514350" indent="-514350">
              <a:buFont typeface="+mj-lt"/>
              <a:buAutoNum type="arabicPeriod"/>
            </a:pPr>
            <a:r>
              <a:rPr lang="en-US" sz="3400" b="1" dirty="0">
                <a:solidFill>
                  <a:srgbClr val="C00000"/>
                </a:solidFill>
              </a:rPr>
              <a:t>“But we make the brain perfect before we blow it out. The command of the old despotisms was ‘Thou shalt not.’ The command of the totalitarians was ‘Thou shalt.’ Our command is ‘THOU ART.’” (255). </a:t>
            </a:r>
            <a:endParaRPr lang="en-US" sz="3400" dirty="0">
              <a:solidFill>
                <a:srgbClr val="0070C0"/>
              </a:solidFill>
            </a:endParaRPr>
          </a:p>
          <a:p>
            <a:pPr marL="514350" indent="-514350">
              <a:buFont typeface="+mj-lt"/>
              <a:buAutoNum type="arabicPeriod"/>
            </a:pPr>
            <a:r>
              <a:rPr lang="en-US" sz="3400" dirty="0"/>
              <a:t>“</a:t>
            </a:r>
            <a:r>
              <a:rPr lang="en-US" sz="3400" b="1" dirty="0"/>
              <a:t>’You do not exist,’ said O’Brien” (259). </a:t>
            </a:r>
            <a:endParaRPr lang="en-US" sz="3400" dirty="0">
              <a:solidFill>
                <a:srgbClr val="0070C0"/>
              </a:solidFill>
            </a:endParaRPr>
          </a:p>
          <a:p>
            <a:pPr marL="514350" indent="-514350">
              <a:buFont typeface="+mj-lt"/>
              <a:buAutoNum type="arabicPeriod"/>
            </a:pPr>
            <a:r>
              <a:rPr lang="en-US" sz="3400" b="1" dirty="0">
                <a:solidFill>
                  <a:srgbClr val="C00000"/>
                </a:solidFill>
              </a:rPr>
              <a:t>“The object of persecution is persecution.  The object of torture is torture.  The object of power is power.” (263).</a:t>
            </a:r>
          </a:p>
          <a:p>
            <a:pPr marL="514350" indent="-514350">
              <a:buFont typeface="+mj-lt"/>
              <a:buAutoNum type="arabicPeriod"/>
            </a:pPr>
            <a:endParaRPr lang="en-US" sz="3400" dirty="0"/>
          </a:p>
        </p:txBody>
      </p:sp>
    </p:spTree>
    <p:extLst>
      <p:ext uri="{BB962C8B-B14F-4D97-AF65-F5344CB8AC3E}">
        <p14:creationId xmlns:p14="http://schemas.microsoft.com/office/powerpoint/2010/main" val="165911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3.2-3.3 </a:t>
            </a:r>
            <a:r>
              <a:rPr lang="en-US" sz="5400" dirty="0"/>
              <a:t>According to O’Brien…</a:t>
            </a:r>
            <a:endParaRPr lang="en-US" sz="3200" dirty="0"/>
          </a:p>
        </p:txBody>
      </p:sp>
      <p:sp>
        <p:nvSpPr>
          <p:cNvPr id="3" name="Content Placeholder 2"/>
          <p:cNvSpPr>
            <a:spLocks noGrp="1"/>
          </p:cNvSpPr>
          <p:nvPr>
            <p:ph sz="quarter" idx="1"/>
          </p:nvPr>
        </p:nvSpPr>
        <p:spPr>
          <a:xfrm>
            <a:off x="659424" y="1468316"/>
            <a:ext cx="6605926" cy="5310554"/>
          </a:xfrm>
        </p:spPr>
        <p:txBody>
          <a:bodyPr anchor="ctr">
            <a:normAutofit/>
          </a:bodyPr>
          <a:lstStyle/>
          <a:p>
            <a:pPr marL="0" indent="0" algn="ctr">
              <a:buNone/>
            </a:pPr>
            <a:r>
              <a:rPr lang="en-US" sz="4400" b="1" i="1" dirty="0"/>
              <a:t>What is Power (to the Party)?</a:t>
            </a:r>
          </a:p>
          <a:p>
            <a:pPr marL="0" indent="0" algn="ctr">
              <a:buNone/>
            </a:pPr>
            <a:endParaRPr lang="en-US" sz="4400" b="1" i="1" dirty="0"/>
          </a:p>
          <a:p>
            <a:pPr marL="0" indent="0" algn="ctr">
              <a:buNone/>
            </a:pPr>
            <a:r>
              <a:rPr lang="en-US" sz="4400" b="1" i="1" dirty="0"/>
              <a:t>What is truth/reality?</a:t>
            </a:r>
          </a:p>
          <a:p>
            <a:pPr marL="0" indent="0" algn="ctr">
              <a:buNone/>
            </a:pPr>
            <a:endParaRPr lang="en-US" sz="4400" b="1" i="1" dirty="0"/>
          </a:p>
          <a:p>
            <a:pPr marL="0" indent="0" algn="ctr">
              <a:buNone/>
            </a:pPr>
            <a:r>
              <a:rPr lang="en-US" sz="4400" b="1" i="1" dirty="0"/>
              <a:t>Is O’Brien right? </a:t>
            </a:r>
            <a:r>
              <a:rPr lang="en-US" sz="4400" i="1" dirty="0"/>
              <a:t>(248-9).</a:t>
            </a:r>
            <a:r>
              <a:rPr lang="en-US" sz="4400" b="1" i="1" dirty="0"/>
              <a:t> What’s Orwell’s purpose?</a:t>
            </a:r>
          </a:p>
        </p:txBody>
      </p:sp>
      <p:pic>
        <p:nvPicPr>
          <p:cNvPr id="4" name="Picture 3"/>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7265350" y="1600200"/>
            <a:ext cx="4238397" cy="2742533"/>
          </a:xfrm>
          <a:prstGeom prst="rect">
            <a:avLst/>
          </a:prstGeom>
        </p:spPr>
      </p:pic>
      <p:pic>
        <p:nvPicPr>
          <p:cNvPr id="5" name="Picture 4"/>
          <p:cNvPicPr>
            <a:picLocks noChangeAspect="1"/>
          </p:cNvPicPr>
          <p:nvPr/>
        </p:nvPicPr>
        <p:blipFill>
          <a:blip r:embed="rId4"/>
          <a:stretch>
            <a:fillRect/>
          </a:stretch>
        </p:blipFill>
        <p:spPr>
          <a:xfrm>
            <a:off x="7722884" y="4089400"/>
            <a:ext cx="3323331" cy="2692234"/>
          </a:xfrm>
          <a:prstGeom prst="rect">
            <a:avLst/>
          </a:prstGeom>
        </p:spPr>
      </p:pic>
    </p:spTree>
    <p:extLst>
      <p:ext uri="{BB962C8B-B14F-4D97-AF65-F5344CB8AC3E}">
        <p14:creationId xmlns:p14="http://schemas.microsoft.com/office/powerpoint/2010/main" val="34695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Theme: Truth</a:t>
            </a:r>
          </a:p>
        </p:txBody>
      </p:sp>
      <p:sp>
        <p:nvSpPr>
          <p:cNvPr id="3" name="Content Placeholder 2"/>
          <p:cNvSpPr>
            <a:spLocks noGrp="1"/>
          </p:cNvSpPr>
          <p:nvPr>
            <p:ph sz="quarter" idx="1"/>
          </p:nvPr>
        </p:nvSpPr>
        <p:spPr>
          <a:xfrm>
            <a:off x="816864" y="1600200"/>
            <a:ext cx="10871200" cy="5138928"/>
          </a:xfrm>
        </p:spPr>
        <p:txBody>
          <a:bodyPr>
            <a:normAutofit fontScale="92500" lnSpcReduction="20000"/>
          </a:bodyPr>
          <a:lstStyle/>
          <a:p>
            <a:pPr marL="0" indent="0">
              <a:buNone/>
            </a:pPr>
            <a:r>
              <a:rPr lang="en-US" sz="3600" b="1" u="sng" dirty="0"/>
              <a:t>Yale University Language &amp; Propaganda expert Jason Stanley:</a:t>
            </a:r>
            <a:br>
              <a:rPr lang="en-US" sz="3600" b="1" u="sng" dirty="0"/>
            </a:br>
            <a:r>
              <a:rPr lang="en-US" sz="3600" dirty="0"/>
              <a:t>	“</a:t>
            </a:r>
            <a:r>
              <a:rPr lang="en-US" sz="3200" dirty="0"/>
              <a:t>[Truth is] important because </a:t>
            </a:r>
            <a:r>
              <a:rPr lang="en-US" sz="3200" b="1" dirty="0">
                <a:solidFill>
                  <a:schemeClr val="accent5"/>
                </a:solidFill>
              </a:rPr>
              <a:t>truth is the heart of liberal democracy</a:t>
            </a:r>
            <a:r>
              <a:rPr lang="en-US" sz="3200" dirty="0"/>
              <a:t>. The two ideals of liberal democracy are liberty and equality. If your belief system is shot through with lies, you’re not free. Nobody thinks of the citizens of North Korea as free, </a:t>
            </a:r>
            <a:r>
              <a:rPr lang="en-US" sz="3200" b="1" dirty="0">
                <a:solidFill>
                  <a:schemeClr val="accent5"/>
                </a:solidFill>
              </a:rPr>
              <a:t>because their actions are controlled by lies</a:t>
            </a:r>
            <a:r>
              <a:rPr lang="en-US" sz="3200" dirty="0"/>
              <a:t>.</a:t>
            </a:r>
            <a:br>
              <a:rPr lang="en-US" sz="3200" dirty="0"/>
            </a:br>
            <a:r>
              <a:rPr lang="en-US" sz="3200" dirty="0"/>
              <a:t>	Truth is required to act freely. </a:t>
            </a:r>
            <a:r>
              <a:rPr lang="en-US" sz="3200" b="1" dirty="0">
                <a:solidFill>
                  <a:schemeClr val="accent5"/>
                </a:solidFill>
              </a:rPr>
              <a:t>Freedom requires knowledge, and in order to act freely in the world, you need to know what the world is and know what you’re doing. You only know what you’re doing if you have access to the truth</a:t>
            </a:r>
            <a:r>
              <a:rPr lang="en-US" sz="3200" dirty="0"/>
              <a:t>. So freedom requires truth, and so to smash freedom you must smash truth.”</a:t>
            </a:r>
            <a:endParaRPr lang="en-US" sz="4400" dirty="0"/>
          </a:p>
          <a:p>
            <a:r>
              <a:rPr lang="en-US" b="1" dirty="0">
                <a:solidFill>
                  <a:schemeClr val="accent1"/>
                </a:solidFill>
              </a:rPr>
              <a:t>How does this idea relate to O’Brien and the Party? </a:t>
            </a:r>
            <a:r>
              <a:rPr lang="en-US" b="1" i="1" dirty="0">
                <a:solidFill>
                  <a:schemeClr val="accent1"/>
                </a:solidFill>
              </a:rPr>
              <a:t>1984</a:t>
            </a:r>
            <a:r>
              <a:rPr lang="en-US" b="1" dirty="0">
                <a:solidFill>
                  <a:schemeClr val="accent1"/>
                </a:solidFill>
              </a:rPr>
              <a:t>?</a:t>
            </a:r>
          </a:p>
        </p:txBody>
      </p:sp>
    </p:spTree>
    <p:extLst>
      <p:ext uri="{BB962C8B-B14F-4D97-AF65-F5344CB8AC3E}">
        <p14:creationId xmlns:p14="http://schemas.microsoft.com/office/powerpoint/2010/main" val="189350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82027" y="2173465"/>
            <a:ext cx="6654597" cy="2490537"/>
          </a:xfrm>
        </p:spPr>
        <p:txBody>
          <a:bodyPr anchor="ctr">
            <a:normAutofit/>
          </a:bodyPr>
          <a:lstStyle/>
          <a:p>
            <a:pPr algn="ctr"/>
            <a:r>
              <a:rPr lang="en-US" sz="6600" b="1" dirty="0">
                <a:solidFill>
                  <a:schemeClr val="accent1"/>
                </a:solidFill>
                <a:effectLst>
                  <a:outerShdw blurRad="38100" dist="38100" dir="2700000" algn="tl">
                    <a:srgbClr val="000000">
                      <a:alpha val="43137"/>
                    </a:srgbClr>
                  </a:outerShdw>
                </a:effectLst>
              </a:rPr>
              <a:t>O’Brien &amp; the Party on power:</a:t>
            </a:r>
          </a:p>
        </p:txBody>
      </p:sp>
      <p:sp>
        <p:nvSpPr>
          <p:cNvPr id="3" name="Content Placeholder 2"/>
          <p:cNvSpPr>
            <a:spLocks noGrp="1"/>
          </p:cNvSpPr>
          <p:nvPr>
            <p:ph idx="1"/>
          </p:nvPr>
        </p:nvSpPr>
        <p:spPr>
          <a:xfrm>
            <a:off x="2490540" y="91439"/>
            <a:ext cx="9701459" cy="6654596"/>
          </a:xfrm>
        </p:spPr>
        <p:txBody>
          <a:bodyPr>
            <a:noAutofit/>
          </a:bodyPr>
          <a:lstStyle/>
          <a:p>
            <a:pPr marL="0" indent="0">
              <a:buNone/>
            </a:pPr>
            <a:r>
              <a:rPr lang="en-US" sz="2400" b="1" dirty="0"/>
              <a:t>’The real power, the power we have to fight for night and day, is not the power over things, but over men… How does one man assert his power over another, Winston?’</a:t>
            </a:r>
          </a:p>
          <a:p>
            <a:pPr marL="0" indent="0">
              <a:buNone/>
            </a:pPr>
            <a:r>
              <a:rPr lang="en-US" sz="2400" b="1" dirty="0"/>
              <a:t>Winston thought. ‘By making him suffer,’ he said.</a:t>
            </a:r>
          </a:p>
          <a:p>
            <a:pPr marL="0" indent="0">
              <a:buNone/>
            </a:pPr>
            <a:r>
              <a:rPr lang="en-US" sz="2400" b="1" dirty="0"/>
              <a:t>‘Exactly.  </a:t>
            </a:r>
            <a:r>
              <a:rPr lang="en-US" sz="2400" b="1" u="sng" dirty="0"/>
              <a:t>By making him suffer</a:t>
            </a:r>
            <a:r>
              <a:rPr lang="en-US" sz="2400" b="1" dirty="0"/>
              <a:t>.  Obedience is not enough.  </a:t>
            </a:r>
            <a:r>
              <a:rPr lang="en-US" sz="2400" b="1" u="sng" dirty="0"/>
              <a:t>Unless he is suffering, how can you be sure that he is obeying your will and not his own? Power is in inflicting pain and humiliation</a:t>
            </a:r>
            <a:r>
              <a:rPr lang="en-US" sz="2400" b="1" dirty="0"/>
              <a:t>.  Power is in tearing human minds to pieces and putting them together again in new shapes of your own choosing.’ (266).</a:t>
            </a:r>
          </a:p>
          <a:p>
            <a:pPr marL="0" indent="0">
              <a:buNone/>
            </a:pPr>
            <a:endParaRPr lang="en-US" sz="2400" b="1" dirty="0"/>
          </a:p>
          <a:p>
            <a:pPr marL="0" indent="0" algn="r">
              <a:buNone/>
            </a:pPr>
            <a:r>
              <a:rPr lang="en-US" sz="2400" b="1" dirty="0">
                <a:solidFill>
                  <a:schemeClr val="accent6"/>
                </a:solidFill>
              </a:rPr>
              <a:t>‘The more the Party is powerful, the less it will be tolerant; the weaker the opposition, the tighter the despotism.’ (268).</a:t>
            </a:r>
          </a:p>
          <a:p>
            <a:pPr marL="0" indent="0" algn="r">
              <a:buNone/>
            </a:pPr>
            <a:endParaRPr lang="en-US" sz="2400" b="1" dirty="0">
              <a:solidFill>
                <a:schemeClr val="accent6"/>
              </a:solidFill>
            </a:endParaRPr>
          </a:p>
          <a:p>
            <a:pPr marL="0" indent="0">
              <a:buNone/>
            </a:pPr>
            <a:r>
              <a:rPr lang="en-US" sz="2400" b="1" dirty="0"/>
              <a:t>“The second thing for you to realize is that power is power over human beings. Over the body—but above all over the mind.  Power over matter—external reality, as you would call it—is not important.” (264).</a:t>
            </a:r>
          </a:p>
        </p:txBody>
      </p:sp>
    </p:spTree>
    <p:extLst>
      <p:ext uri="{BB962C8B-B14F-4D97-AF65-F5344CB8AC3E}">
        <p14:creationId xmlns:p14="http://schemas.microsoft.com/office/powerpoint/2010/main" val="343104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i="1" dirty="0">
                <a:solidFill>
                  <a:schemeClr val="accent1"/>
                </a:solidFill>
                <a:effectLst>
                  <a:outerShdw blurRad="38100" dist="38100" dir="2700000" algn="tl">
                    <a:srgbClr val="000000">
                      <a:alpha val="43137"/>
                    </a:srgbClr>
                  </a:outerShdw>
                </a:effectLst>
              </a:rPr>
              <a:t>2+2=5</a:t>
            </a:r>
          </a:p>
        </p:txBody>
      </p:sp>
      <p:sp>
        <p:nvSpPr>
          <p:cNvPr id="3" name="Content Placeholder 2"/>
          <p:cNvSpPr>
            <a:spLocks noGrp="1"/>
          </p:cNvSpPr>
          <p:nvPr>
            <p:ph sz="quarter" idx="1"/>
          </p:nvPr>
        </p:nvSpPr>
        <p:spPr>
          <a:xfrm>
            <a:off x="816864" y="1600199"/>
            <a:ext cx="10871200" cy="5052527"/>
          </a:xfrm>
        </p:spPr>
        <p:txBody>
          <a:bodyPr/>
          <a:lstStyle/>
          <a:p>
            <a:pPr marL="0" indent="0" algn="ctr">
              <a:buNone/>
            </a:pPr>
            <a:r>
              <a:rPr lang="en-US" b="1" dirty="0">
                <a:effectLst>
                  <a:outerShdw blurRad="38100" dist="38100" dir="2700000" algn="tl">
                    <a:srgbClr val="000000">
                      <a:alpha val="43137"/>
                    </a:srgbClr>
                  </a:outerShdw>
                </a:effectLst>
              </a:rPr>
              <a:t>Explain the meaning, purpose, and effect of the repetition of “2+2=5”</a:t>
            </a:r>
          </a:p>
          <a:p>
            <a:r>
              <a:rPr lang="en-US" dirty="0"/>
              <a:t>New (?) Literary Device: </a:t>
            </a:r>
            <a:r>
              <a:rPr lang="en-US" sz="3600" b="1" u="sng" dirty="0">
                <a:solidFill>
                  <a:schemeClr val="accent1"/>
                </a:solidFill>
              </a:rPr>
              <a:t>Motif</a:t>
            </a:r>
          </a:p>
          <a:p>
            <a:pPr lvl="1"/>
            <a:r>
              <a:rPr lang="en-US" dirty="0"/>
              <a:t>There are three types: (</a:t>
            </a:r>
            <a:r>
              <a:rPr lang="en-US" b="1" dirty="0">
                <a:solidFill>
                  <a:srgbClr val="C00000"/>
                </a:solidFill>
              </a:rPr>
              <a:t>1</a:t>
            </a:r>
            <a:r>
              <a:rPr lang="en-US" dirty="0"/>
              <a:t>) a reoccurring object, (</a:t>
            </a:r>
            <a:r>
              <a:rPr lang="en-US" b="1" dirty="0">
                <a:solidFill>
                  <a:srgbClr val="C00000"/>
                </a:solidFill>
              </a:rPr>
              <a:t>2</a:t>
            </a:r>
            <a:r>
              <a:rPr lang="en-US" dirty="0"/>
              <a:t>) reoccurring literary devices, or (</a:t>
            </a:r>
            <a:r>
              <a:rPr lang="en-US" b="1" dirty="0">
                <a:solidFill>
                  <a:srgbClr val="C00000"/>
                </a:solidFill>
              </a:rPr>
              <a:t>3</a:t>
            </a:r>
            <a:r>
              <a:rPr lang="en-US" dirty="0"/>
              <a:t>) reoccurring plot structures in literature that figuratively represents another idea or, always related to the theme or the author’s purpose. Motifs appear in different contexts or be dynamic, separating them from symbolism or antithesis.</a:t>
            </a:r>
          </a:p>
        </p:txBody>
      </p:sp>
    </p:spTree>
    <p:extLst>
      <p:ext uri="{BB962C8B-B14F-4D97-AF65-F5344CB8AC3E}">
        <p14:creationId xmlns:p14="http://schemas.microsoft.com/office/powerpoint/2010/main" val="28781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38200" y="87924"/>
            <a:ext cx="10515600" cy="6770076"/>
          </a:xfrm>
        </p:spPr>
        <p:txBody>
          <a:bodyPr>
            <a:normAutofit/>
          </a:bodyPr>
          <a:lstStyle/>
          <a:p>
            <a:pPr marL="0" indent="0">
              <a:buNone/>
            </a:pPr>
            <a:r>
              <a:rPr lang="en-US" b="1" dirty="0">
                <a:solidFill>
                  <a:schemeClr val="accent2"/>
                </a:solidFill>
                <a:latin typeface="Georgia" panose="02040502050405020303" pitchFamily="18" charset="0"/>
              </a:rPr>
              <a:t>Motif</a:t>
            </a:r>
            <a:r>
              <a:rPr lang="en-US" dirty="0">
                <a:latin typeface="Georgia" panose="02040502050405020303" pitchFamily="18" charset="0"/>
              </a:rPr>
              <a:t>:</a:t>
            </a:r>
          </a:p>
          <a:p>
            <a:r>
              <a:rPr lang="en-US" dirty="0">
                <a:latin typeface="Georgia" panose="02040502050405020303" pitchFamily="18" charset="0"/>
              </a:rPr>
              <a:t>A (1) reoccurring object, (2) </a:t>
            </a:r>
            <a:r>
              <a:rPr lang="en-US" b="1" dirty="0">
                <a:solidFill>
                  <a:schemeClr val="accent2"/>
                </a:solidFill>
                <a:latin typeface="Georgia" panose="02040502050405020303" pitchFamily="18" charset="0"/>
              </a:rPr>
              <a:t>literary device**, or </a:t>
            </a:r>
            <a:r>
              <a:rPr lang="en-US" dirty="0">
                <a:latin typeface="Georgia" panose="02040502050405020303" pitchFamily="18" charset="0"/>
              </a:rPr>
              <a:t>(3)</a:t>
            </a:r>
            <a:r>
              <a:rPr lang="en-US" b="1" dirty="0">
                <a:solidFill>
                  <a:schemeClr val="accent2"/>
                </a:solidFill>
                <a:latin typeface="Georgia" panose="02040502050405020303" pitchFamily="18" charset="0"/>
              </a:rPr>
              <a:t> plot structure**</a:t>
            </a:r>
            <a:r>
              <a:rPr lang="en-US" dirty="0">
                <a:solidFill>
                  <a:schemeClr val="accent2"/>
                </a:solidFill>
                <a:latin typeface="Georgia" panose="02040502050405020303" pitchFamily="18" charset="0"/>
              </a:rPr>
              <a:t> </a:t>
            </a:r>
            <a:r>
              <a:rPr lang="en-US" dirty="0">
                <a:latin typeface="Georgia" panose="02040502050405020303" pitchFamily="18" charset="0"/>
              </a:rPr>
              <a:t>in literature that figuratively represents another idea or thing, </a:t>
            </a:r>
            <a:r>
              <a:rPr lang="en-US" b="1" dirty="0">
                <a:latin typeface="Georgia" panose="02040502050405020303" pitchFamily="18" charset="0"/>
              </a:rPr>
              <a:t>always related to the theme or the author’s purpose</a:t>
            </a:r>
            <a:r>
              <a:rPr lang="en-US" dirty="0">
                <a:latin typeface="Georgia" panose="02040502050405020303" pitchFamily="18" charset="0"/>
              </a:rPr>
              <a:t>.</a:t>
            </a:r>
          </a:p>
          <a:p>
            <a:pPr lvl="1"/>
            <a:r>
              <a:rPr lang="en-US" b="1" dirty="0">
                <a:solidFill>
                  <a:schemeClr val="accent2"/>
                </a:solidFill>
                <a:latin typeface="Georgia" panose="02040502050405020303" pitchFamily="18" charset="0"/>
              </a:rPr>
              <a:t>Motifs appear in different contexts (i.e. water appearing in different ways) or be dynamic</a:t>
            </a:r>
          </a:p>
          <a:p>
            <a:pPr lvl="1"/>
            <a:r>
              <a:rPr lang="en-US" b="1" dirty="0">
                <a:solidFill>
                  <a:schemeClr val="accent2"/>
                </a:solidFill>
                <a:latin typeface="Georgia" panose="02040502050405020303" pitchFamily="18" charset="0"/>
              </a:rPr>
              <a:t>Motifs can be reoccurring literary devices </a:t>
            </a:r>
          </a:p>
          <a:p>
            <a:pPr lvl="1"/>
            <a:endParaRPr lang="en-US" dirty="0">
              <a:latin typeface="Georgia" panose="02040502050405020303" pitchFamily="18" charset="0"/>
            </a:endParaRPr>
          </a:p>
          <a:p>
            <a:pPr marL="0" indent="0">
              <a:buNone/>
            </a:pPr>
            <a:r>
              <a:rPr lang="en-US" b="1" dirty="0">
                <a:latin typeface="Georgia" panose="02040502050405020303" pitchFamily="18" charset="0"/>
              </a:rPr>
              <a:t>Three different types of </a:t>
            </a:r>
            <a:r>
              <a:rPr lang="en-US" b="1" dirty="0">
                <a:solidFill>
                  <a:schemeClr val="accent2"/>
                </a:solidFill>
                <a:latin typeface="Georgia" panose="02040502050405020303" pitchFamily="18" charset="0"/>
              </a:rPr>
              <a:t>Motifs</a:t>
            </a:r>
            <a:r>
              <a:rPr lang="en-US" b="1" dirty="0">
                <a:latin typeface="Georgia" panose="02040502050405020303" pitchFamily="18" charset="0"/>
              </a:rPr>
              <a:t>:</a:t>
            </a:r>
          </a:p>
          <a:p>
            <a:pPr marL="514350" indent="-514350">
              <a:buFont typeface="+mj-lt"/>
              <a:buAutoNum type="arabicPeriod"/>
            </a:pPr>
            <a:r>
              <a:rPr lang="en-US" dirty="0">
                <a:latin typeface="Georgia" panose="02040502050405020303" pitchFamily="18" charset="0"/>
              </a:rPr>
              <a:t>Reoccurring Dynamic Objects*</a:t>
            </a:r>
          </a:p>
          <a:p>
            <a:pPr marL="834390" lvl="1" indent="-514350">
              <a:buFont typeface="+mj-lt"/>
              <a:buAutoNum type="arabicPeriod"/>
            </a:pPr>
            <a:r>
              <a:rPr lang="en-US" sz="1600" dirty="0">
                <a:latin typeface="Georgia" panose="02040502050405020303" pitchFamily="18" charset="0"/>
              </a:rPr>
              <a:t>*Difference between a motif and symbol is that symbols are static and never ideas</a:t>
            </a:r>
          </a:p>
          <a:p>
            <a:pPr marL="514350" indent="-514350">
              <a:buFont typeface="+mj-lt"/>
              <a:buAutoNum type="arabicPeriod"/>
            </a:pPr>
            <a:r>
              <a:rPr lang="en-US" dirty="0">
                <a:latin typeface="Georgia" panose="02040502050405020303" pitchFamily="18" charset="0"/>
              </a:rPr>
              <a:t>Literary/Language Devices</a:t>
            </a:r>
          </a:p>
          <a:p>
            <a:pPr marL="514350" indent="-514350">
              <a:buFont typeface="+mj-lt"/>
              <a:buAutoNum type="arabicPeriod"/>
            </a:pPr>
            <a:r>
              <a:rPr lang="en-US" dirty="0">
                <a:latin typeface="Georgia" panose="02040502050405020303" pitchFamily="18" charset="0"/>
              </a:rPr>
              <a:t>Plot Structures</a:t>
            </a:r>
          </a:p>
        </p:txBody>
      </p:sp>
    </p:spTree>
    <p:extLst>
      <p:ext uri="{BB962C8B-B14F-4D97-AF65-F5344CB8AC3E}">
        <p14:creationId xmlns:p14="http://schemas.microsoft.com/office/powerpoint/2010/main" val="1181013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40031"/>
          </a:xfrm>
        </p:spPr>
        <p:txBody>
          <a:bodyPr>
            <a:normAutofit/>
          </a:bodyPr>
          <a:lstStyle/>
          <a:p>
            <a:r>
              <a:rPr lang="en-US" sz="4000" dirty="0">
                <a:latin typeface="Georgia" panose="02040502050405020303" pitchFamily="18" charset="0"/>
              </a:rPr>
              <a:t>2. Repetition of Literary/Language Devices</a:t>
            </a:r>
          </a:p>
        </p:txBody>
      </p:sp>
      <p:sp>
        <p:nvSpPr>
          <p:cNvPr id="3" name="Content Placeholder 2"/>
          <p:cNvSpPr>
            <a:spLocks noGrp="1"/>
          </p:cNvSpPr>
          <p:nvPr>
            <p:ph idx="1"/>
          </p:nvPr>
        </p:nvSpPr>
        <p:spPr>
          <a:xfrm>
            <a:off x="332510" y="1632857"/>
            <a:ext cx="8657111" cy="5095544"/>
          </a:xfrm>
        </p:spPr>
        <p:txBody>
          <a:bodyPr>
            <a:normAutofit fontScale="92500" lnSpcReduction="10000"/>
          </a:bodyPr>
          <a:lstStyle/>
          <a:p>
            <a:pPr marL="0" indent="0">
              <a:buNone/>
            </a:pPr>
            <a:r>
              <a:rPr lang="en-US" sz="2600" b="1" i="1" dirty="0">
                <a:solidFill>
                  <a:schemeClr val="accent3"/>
                </a:solidFill>
                <a:latin typeface="Georgia" panose="02040502050405020303" pitchFamily="18" charset="0"/>
              </a:rPr>
              <a:t>Slaughterhouse Five</a:t>
            </a:r>
            <a:r>
              <a:rPr lang="en-US" sz="2600" dirty="0">
                <a:solidFill>
                  <a:schemeClr val="accent3"/>
                </a:solidFill>
                <a:latin typeface="Georgia" panose="02040502050405020303" pitchFamily="18" charset="0"/>
              </a:rPr>
              <a:t> </a:t>
            </a:r>
            <a:r>
              <a:rPr lang="en-US" sz="2600" dirty="0">
                <a:latin typeface="Georgia" panose="02040502050405020303" pitchFamily="18" charset="0"/>
              </a:rPr>
              <a:t>is a satirical anti-war novel about a man who is ‘stuck in time’ and keeps ending up at the bombing of Dresden during WWII.</a:t>
            </a:r>
          </a:p>
          <a:p>
            <a:pPr marL="0" indent="0">
              <a:buNone/>
            </a:pPr>
            <a:r>
              <a:rPr lang="en-US" sz="2600" dirty="0">
                <a:latin typeface="Georgia" panose="02040502050405020303" pitchFamily="18" charset="0"/>
              </a:rPr>
              <a:t>The phrase “</a:t>
            </a:r>
            <a:r>
              <a:rPr lang="en-US" sz="3600" b="1" u="sng" dirty="0">
                <a:solidFill>
                  <a:schemeClr val="accent3"/>
                </a:solidFill>
                <a:latin typeface="Georgia" panose="02040502050405020303" pitchFamily="18" charset="0"/>
              </a:rPr>
              <a:t>So it goes.</a:t>
            </a:r>
            <a:r>
              <a:rPr lang="en-US" sz="2600" dirty="0">
                <a:latin typeface="Georgia" panose="02040502050405020303" pitchFamily="18" charset="0"/>
              </a:rPr>
              <a:t>” appears </a:t>
            </a:r>
            <a:r>
              <a:rPr lang="en-US" sz="4400" dirty="0">
                <a:latin typeface="Georgia" panose="02040502050405020303" pitchFamily="18" charset="0"/>
              </a:rPr>
              <a:t>99 times </a:t>
            </a:r>
            <a:r>
              <a:rPr lang="en-US" sz="2600" dirty="0">
                <a:latin typeface="Georgia" panose="02040502050405020303" pitchFamily="18" charset="0"/>
              </a:rPr>
              <a:t>over the 105 page novel.</a:t>
            </a:r>
          </a:p>
          <a:p>
            <a:pPr marL="0" indent="0">
              <a:buNone/>
            </a:pPr>
            <a:endParaRPr lang="en-US" sz="2600" dirty="0">
              <a:latin typeface="Georgia" panose="02040502050405020303" pitchFamily="18" charset="0"/>
            </a:endParaRPr>
          </a:p>
          <a:p>
            <a:pPr marL="0" indent="0" algn="ctr">
              <a:buNone/>
            </a:pPr>
            <a:r>
              <a:rPr lang="en-US" sz="2600" dirty="0">
                <a:latin typeface="Georgia" panose="02040502050405020303" pitchFamily="18" charset="0"/>
              </a:rPr>
              <a:t>Look at your page with random pieces of </a:t>
            </a:r>
            <a:r>
              <a:rPr lang="en-US" sz="2600" b="1" i="1" dirty="0">
                <a:solidFill>
                  <a:schemeClr val="accent3"/>
                </a:solidFill>
                <a:latin typeface="Georgia" panose="02040502050405020303" pitchFamily="18" charset="0"/>
              </a:rPr>
              <a:t>Slaughterhouse Five</a:t>
            </a:r>
            <a:r>
              <a:rPr lang="en-US" sz="2600" dirty="0">
                <a:latin typeface="Georgia" panose="02040502050405020303" pitchFamily="18" charset="0"/>
              </a:rPr>
              <a:t>: </a:t>
            </a:r>
            <a:r>
              <a:rPr lang="en-US" sz="2600" b="1" dirty="0">
                <a:latin typeface="Georgia" panose="02040502050405020303" pitchFamily="18" charset="0"/>
              </a:rPr>
              <a:t>How does Kurt Vonnegut use the motif of “</a:t>
            </a:r>
            <a:r>
              <a:rPr lang="en-US" sz="2600" b="1" dirty="0">
                <a:solidFill>
                  <a:schemeClr val="accent3"/>
                </a:solidFill>
                <a:latin typeface="Georgia" panose="02040502050405020303" pitchFamily="18" charset="0"/>
              </a:rPr>
              <a:t>So it goes.</a:t>
            </a:r>
            <a:r>
              <a:rPr lang="en-US" sz="2600" b="1" dirty="0">
                <a:latin typeface="Georgia" panose="02040502050405020303" pitchFamily="18" charset="0"/>
              </a:rPr>
              <a:t>” to build his anti-war message?</a:t>
            </a:r>
          </a:p>
          <a:p>
            <a:pPr marL="0" indent="0" algn="ctr">
              <a:buNone/>
            </a:pPr>
            <a:endParaRPr lang="en-US" sz="2600" b="1" dirty="0">
              <a:latin typeface="Georgia" panose="02040502050405020303" pitchFamily="18" charset="0"/>
            </a:endParaRPr>
          </a:p>
          <a:p>
            <a:pPr marL="0" indent="0" algn="ctr">
              <a:buNone/>
            </a:pPr>
            <a:r>
              <a:rPr lang="en-US" sz="3900" b="1" u="sng" dirty="0">
                <a:solidFill>
                  <a:schemeClr val="accent1"/>
                </a:solidFill>
                <a:latin typeface="Georgia" panose="02040502050405020303" pitchFamily="18" charset="0"/>
              </a:rPr>
              <a:t>Write a thesis about 2+2=5 in </a:t>
            </a:r>
            <a:r>
              <a:rPr lang="en-US" sz="3900" b="1" i="1" u="sng" dirty="0">
                <a:solidFill>
                  <a:schemeClr val="accent1"/>
                </a:solidFill>
                <a:latin typeface="Georgia" panose="02040502050405020303" pitchFamily="18" charset="0"/>
              </a:rPr>
              <a:t>1984</a:t>
            </a:r>
            <a:r>
              <a:rPr lang="en-US" sz="3900" b="1" u="sng" dirty="0">
                <a:solidFill>
                  <a:schemeClr val="accent1"/>
                </a:solidFill>
                <a:latin typeface="Georgia" panose="02040502050405020303" pitchFamily="18" charset="0"/>
              </a:rPr>
              <a:t>, as it relates to truth/freedom.</a:t>
            </a:r>
          </a:p>
        </p:txBody>
      </p:sp>
      <p:pic>
        <p:nvPicPr>
          <p:cNvPr id="3074" name="Picture 2" descr="Image result for slaughterhouse fiv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67752" y="2027580"/>
            <a:ext cx="2901742" cy="470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1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1"/>
            <a:ext cx="11210524" cy="4789794"/>
          </a:xfrm>
        </p:spPr>
        <p:txBody>
          <a:bodyPr>
            <a:normAutofit/>
          </a:bodyPr>
          <a:lstStyle/>
          <a:p>
            <a:pPr marL="45720" indent="0" algn="ctr">
              <a:buNone/>
            </a:pPr>
            <a:r>
              <a:rPr lang="en-US" sz="3200" dirty="0"/>
              <a:t>Create a poster that includes specific facts, and quotes to </a:t>
            </a:r>
            <a:r>
              <a:rPr lang="en-US" sz="3200" u="sng" dirty="0">
                <a:solidFill>
                  <a:schemeClr val="accent4"/>
                </a:solidFill>
              </a:rPr>
              <a:t>summarize and analyze</a:t>
            </a:r>
            <a:r>
              <a:rPr lang="en-US" sz="3200" dirty="0"/>
              <a:t> your topic from section ONE and TWO of </a:t>
            </a:r>
            <a:r>
              <a:rPr lang="en-US" sz="3200" i="1" dirty="0"/>
              <a:t>1984</a:t>
            </a:r>
            <a:r>
              <a:rPr lang="en-US" sz="3200" dirty="0"/>
              <a:t>. Finalize your work with what you believe Orwell’s purpose is (</a:t>
            </a:r>
            <a:r>
              <a:rPr lang="en-US" sz="3200" u="sng" dirty="0">
                <a:solidFill>
                  <a:schemeClr val="accent4"/>
                </a:solidFill>
              </a:rPr>
              <a:t>feel free to conjecture</a:t>
            </a:r>
            <a:r>
              <a:rPr lang="en-US" sz="3200" dirty="0"/>
              <a:t>).</a:t>
            </a:r>
          </a:p>
          <a:p>
            <a:pPr marL="834390" lvl="1" indent="-514350">
              <a:buFont typeface="+mj-lt"/>
              <a:buAutoNum type="arabicPeriod"/>
            </a:pPr>
            <a:r>
              <a:rPr lang="en-US" sz="3000" dirty="0"/>
              <a:t>The importance of Language</a:t>
            </a:r>
          </a:p>
          <a:p>
            <a:pPr marL="834390" lvl="1" indent="-514350">
              <a:buFont typeface="+mj-lt"/>
              <a:buAutoNum type="arabicPeriod"/>
            </a:pPr>
            <a:r>
              <a:rPr lang="en-US" sz="3000" dirty="0"/>
              <a:t>Privacy and Totalitarianism</a:t>
            </a:r>
          </a:p>
          <a:p>
            <a:pPr marL="834390" lvl="1" indent="-514350">
              <a:buFont typeface="+mj-lt"/>
              <a:buAutoNum type="arabicPeriod"/>
            </a:pPr>
            <a:r>
              <a:rPr lang="en-US" sz="3000" dirty="0"/>
              <a:t>Revisionist History/Truth</a:t>
            </a:r>
          </a:p>
          <a:p>
            <a:pPr marL="834390" lvl="1" indent="-514350">
              <a:buFont typeface="+mj-lt"/>
              <a:buAutoNum type="arabicPeriod"/>
            </a:pPr>
            <a:r>
              <a:rPr lang="en-US" sz="3000" dirty="0"/>
              <a:t>The Value of Sex to Humanity</a:t>
            </a:r>
          </a:p>
          <a:p>
            <a:pPr marL="834390" lvl="1" indent="-514350">
              <a:buFont typeface="+mj-lt"/>
              <a:buAutoNum type="arabicPeriod"/>
            </a:pPr>
            <a:endParaRPr lang="en-US" sz="2600" dirty="0"/>
          </a:p>
        </p:txBody>
      </p:sp>
      <p:sp>
        <p:nvSpPr>
          <p:cNvPr id="3" name="Title 2"/>
          <p:cNvSpPr>
            <a:spLocks noGrp="1"/>
          </p:cNvSpPr>
          <p:nvPr>
            <p:ph type="title"/>
          </p:nvPr>
        </p:nvSpPr>
        <p:spPr>
          <a:xfrm>
            <a:off x="507999" y="82328"/>
            <a:ext cx="11175013" cy="1160859"/>
          </a:xfrm>
        </p:spPr>
        <p:txBody>
          <a:bodyPr>
            <a:normAutofit/>
          </a:bodyPr>
          <a:lstStyle/>
          <a:p>
            <a:r>
              <a:rPr lang="en-US" sz="5400" b="1" dirty="0"/>
              <a:t>ONE</a:t>
            </a:r>
            <a:r>
              <a:rPr lang="en-US" sz="5400" dirty="0"/>
              <a:t> + </a:t>
            </a:r>
            <a:r>
              <a:rPr lang="en-US" sz="5400" b="1" dirty="0"/>
              <a:t>TWO</a:t>
            </a:r>
            <a:r>
              <a:rPr lang="en-US" sz="5400" dirty="0"/>
              <a:t> </a:t>
            </a:r>
            <a:r>
              <a:rPr lang="en-US" sz="4000" cap="none" dirty="0"/>
              <a:t>[salient points]</a:t>
            </a:r>
            <a:r>
              <a:rPr lang="en-US" sz="5400" dirty="0"/>
              <a:t> </a:t>
            </a:r>
            <a:r>
              <a:rPr lang="en-US" sz="5400" b="1" dirty="0"/>
              <a:t>review</a:t>
            </a:r>
            <a:r>
              <a:rPr lang="en-US" sz="5400" dirty="0"/>
              <a:t>:</a:t>
            </a:r>
          </a:p>
        </p:txBody>
      </p:sp>
      <p:pic>
        <p:nvPicPr>
          <p:cNvPr id="4" name="Picture 2" descr="Image result for winston smit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62259" y="3367453"/>
            <a:ext cx="2540869" cy="33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3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o it go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43091" y="3327432"/>
            <a:ext cx="5648909" cy="35305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o it go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88302" y="4624754"/>
            <a:ext cx="2254789" cy="223324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838200" y="1586204"/>
            <a:ext cx="6501063" cy="4753050"/>
          </a:xfrm>
        </p:spPr>
        <p:txBody>
          <a:bodyPr>
            <a:normAutofit fontScale="92500" lnSpcReduction="10000"/>
          </a:bodyPr>
          <a:lstStyle/>
          <a:p>
            <a:pPr marL="0" indent="0">
              <a:buNone/>
            </a:pPr>
            <a:r>
              <a:rPr lang="en-US" dirty="0">
                <a:latin typeface="Georgia" panose="02040502050405020303" pitchFamily="18" charset="0"/>
              </a:rPr>
              <a:t>To call something a </a:t>
            </a:r>
            <a:r>
              <a:rPr lang="en-US" b="1" dirty="0">
                <a:solidFill>
                  <a:schemeClr val="accent3"/>
                </a:solidFill>
                <a:effectLst>
                  <a:outerShdw blurRad="38100" dist="38100" dir="2700000" algn="tl">
                    <a:srgbClr val="000000">
                      <a:alpha val="43137"/>
                    </a:srgbClr>
                  </a:outerShdw>
                </a:effectLst>
                <a:latin typeface="Georgia" panose="02040502050405020303" pitchFamily="18" charset="0"/>
              </a:rPr>
              <a:t>motif</a:t>
            </a:r>
            <a:r>
              <a:rPr lang="en-US" dirty="0">
                <a:latin typeface="Georgia" panose="02040502050405020303" pitchFamily="18" charset="0"/>
              </a:rPr>
              <a:t>, it needs to: </a:t>
            </a:r>
          </a:p>
          <a:p>
            <a:r>
              <a:rPr lang="en-US" dirty="0">
                <a:latin typeface="Georgia" panose="02040502050405020303" pitchFamily="18" charset="0"/>
              </a:rPr>
              <a:t>repeat many times, </a:t>
            </a:r>
          </a:p>
          <a:p>
            <a:pPr lvl="1"/>
            <a:r>
              <a:rPr lang="en-US" b="1" dirty="0">
                <a:latin typeface="Georgia" panose="02040502050405020303" pitchFamily="18" charset="0"/>
              </a:rPr>
              <a:t>Does 2+2=5?</a:t>
            </a:r>
          </a:p>
          <a:p>
            <a:r>
              <a:rPr lang="en-US" dirty="0">
                <a:latin typeface="Georgia" panose="02040502050405020303" pitchFamily="18" charset="0"/>
              </a:rPr>
              <a:t>appear in different contexts/be dynamic, </a:t>
            </a:r>
          </a:p>
          <a:p>
            <a:pPr lvl="1"/>
            <a:r>
              <a:rPr lang="en-US" b="1" dirty="0">
                <a:latin typeface="Georgia" panose="02040502050405020303" pitchFamily="18" charset="0"/>
              </a:rPr>
              <a:t>Does 2+2=5?</a:t>
            </a:r>
          </a:p>
          <a:p>
            <a:r>
              <a:rPr lang="en-US" dirty="0">
                <a:latin typeface="Georgia" panose="02040502050405020303" pitchFamily="18" charset="0"/>
              </a:rPr>
              <a:t>and be related to the author’s </a:t>
            </a:r>
            <a:br>
              <a:rPr lang="en-US" dirty="0">
                <a:latin typeface="Georgia" panose="02040502050405020303" pitchFamily="18" charset="0"/>
              </a:rPr>
            </a:br>
            <a:r>
              <a:rPr lang="en-US" dirty="0">
                <a:latin typeface="Georgia" panose="02040502050405020303" pitchFamily="18" charset="0"/>
              </a:rPr>
              <a:t>purpose. </a:t>
            </a:r>
          </a:p>
          <a:p>
            <a:pPr lvl="1"/>
            <a:r>
              <a:rPr lang="en-US" b="1" dirty="0">
                <a:latin typeface="Georgia" panose="02040502050405020303" pitchFamily="18" charset="0"/>
              </a:rPr>
              <a:t>What thematic </a:t>
            </a:r>
            <a:br>
              <a:rPr lang="en-US" b="1" dirty="0">
                <a:latin typeface="Georgia" panose="02040502050405020303" pitchFamily="18" charset="0"/>
              </a:rPr>
            </a:br>
            <a:r>
              <a:rPr lang="en-US" b="1" dirty="0">
                <a:latin typeface="Georgia" panose="02040502050405020303" pitchFamily="18" charset="0"/>
              </a:rPr>
              <a:t>purpose is Orwell</a:t>
            </a:r>
            <a:br>
              <a:rPr lang="en-US" b="1" dirty="0">
                <a:latin typeface="Georgia" panose="02040502050405020303" pitchFamily="18" charset="0"/>
              </a:rPr>
            </a:br>
            <a:r>
              <a:rPr lang="en-US" b="1" dirty="0">
                <a:latin typeface="Georgia" panose="02040502050405020303" pitchFamily="18" charset="0"/>
              </a:rPr>
              <a:t>addressing? </a:t>
            </a:r>
          </a:p>
        </p:txBody>
      </p:sp>
      <p:pic>
        <p:nvPicPr>
          <p:cNvPr id="2054" name="Picture 6" descr="Image result for so it go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3629" y="1747935"/>
            <a:ext cx="3687832" cy="141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0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Theme: Truth</a:t>
            </a:r>
          </a:p>
        </p:txBody>
      </p:sp>
      <p:sp>
        <p:nvSpPr>
          <p:cNvPr id="3" name="Content Placeholder 2"/>
          <p:cNvSpPr>
            <a:spLocks noGrp="1"/>
          </p:cNvSpPr>
          <p:nvPr>
            <p:ph sz="quarter" idx="1"/>
          </p:nvPr>
        </p:nvSpPr>
        <p:spPr>
          <a:xfrm>
            <a:off x="816864" y="1600200"/>
            <a:ext cx="10871200" cy="5138928"/>
          </a:xfrm>
        </p:spPr>
        <p:txBody>
          <a:bodyPr>
            <a:normAutofit fontScale="92500" lnSpcReduction="20000"/>
          </a:bodyPr>
          <a:lstStyle/>
          <a:p>
            <a:pPr marL="0" indent="0">
              <a:buNone/>
            </a:pPr>
            <a:r>
              <a:rPr lang="en-US" sz="3600" b="1" u="sng" dirty="0"/>
              <a:t>Yale University Language &amp; Propaganda expert Jason Stanley:</a:t>
            </a:r>
            <a:br>
              <a:rPr lang="en-US" sz="3600" b="1" u="sng" dirty="0"/>
            </a:br>
            <a:r>
              <a:rPr lang="en-US" sz="3600" dirty="0"/>
              <a:t>	“</a:t>
            </a:r>
            <a:r>
              <a:rPr lang="en-US" sz="3200" dirty="0"/>
              <a:t>[Truth is] important because </a:t>
            </a:r>
            <a:r>
              <a:rPr lang="en-US" sz="3200" b="1" dirty="0">
                <a:solidFill>
                  <a:schemeClr val="accent5"/>
                </a:solidFill>
              </a:rPr>
              <a:t>truth is the heart of liberal democracy</a:t>
            </a:r>
            <a:r>
              <a:rPr lang="en-US" sz="3200" dirty="0"/>
              <a:t>. The two ideals of liberal democracy are liberty and equality. If your belief system is shot through with lies, you’re not free. Nobody thinks of the citizens of North Korea as free, </a:t>
            </a:r>
            <a:r>
              <a:rPr lang="en-US" sz="3200" b="1" dirty="0">
                <a:solidFill>
                  <a:schemeClr val="accent5"/>
                </a:solidFill>
              </a:rPr>
              <a:t>because their actions are controlled by lies</a:t>
            </a:r>
            <a:r>
              <a:rPr lang="en-US" sz="3200" dirty="0"/>
              <a:t>.</a:t>
            </a:r>
            <a:br>
              <a:rPr lang="en-US" sz="3200" dirty="0"/>
            </a:br>
            <a:r>
              <a:rPr lang="en-US" sz="3200" dirty="0"/>
              <a:t>	Truth is required to act freely. </a:t>
            </a:r>
            <a:r>
              <a:rPr lang="en-US" sz="3200" b="1" dirty="0">
                <a:solidFill>
                  <a:schemeClr val="accent5"/>
                </a:solidFill>
              </a:rPr>
              <a:t>Freedom requires knowledge, and in order to act freely in the world, you need to know what the world is and know what you’re doing. You only know what you’re doing if you have access to the truth</a:t>
            </a:r>
            <a:r>
              <a:rPr lang="en-US" sz="3200" dirty="0"/>
              <a:t>. So freedom requires truth, and so to smash freedom you must smash truth.”</a:t>
            </a:r>
            <a:endParaRPr lang="en-US" sz="4400" dirty="0"/>
          </a:p>
          <a:p>
            <a:r>
              <a:rPr lang="en-US" b="1" dirty="0">
                <a:solidFill>
                  <a:schemeClr val="accent1"/>
                </a:solidFill>
              </a:rPr>
              <a:t>How does this idea relate to O’Brien and the Party? </a:t>
            </a:r>
            <a:r>
              <a:rPr lang="en-US" b="1" i="1" dirty="0">
                <a:solidFill>
                  <a:schemeClr val="accent1"/>
                </a:solidFill>
              </a:rPr>
              <a:t>1984</a:t>
            </a:r>
            <a:r>
              <a:rPr lang="en-US" b="1" dirty="0">
                <a:solidFill>
                  <a:schemeClr val="accent1"/>
                </a:solidFill>
              </a:rPr>
              <a:t>?</a:t>
            </a:r>
          </a:p>
        </p:txBody>
      </p:sp>
    </p:spTree>
    <p:extLst>
      <p:ext uri="{BB962C8B-B14F-4D97-AF65-F5344CB8AC3E}">
        <p14:creationId xmlns:p14="http://schemas.microsoft.com/office/powerpoint/2010/main" val="51308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Paragraph Outline</a:t>
            </a:r>
          </a:p>
        </p:txBody>
      </p:sp>
      <p:sp>
        <p:nvSpPr>
          <p:cNvPr id="3" name="Content Placeholder 2"/>
          <p:cNvSpPr>
            <a:spLocks noGrp="1"/>
          </p:cNvSpPr>
          <p:nvPr>
            <p:ph sz="quarter" idx="1"/>
          </p:nvPr>
        </p:nvSpPr>
        <p:spPr/>
        <p:txBody>
          <a:bodyPr/>
          <a:lstStyle/>
          <a:p>
            <a:r>
              <a:rPr lang="en-US" b="1" dirty="0"/>
              <a:t>Practice taking your arguments/analysis to their logical extension by writing a thesis-driven (paragraph outline) for a </a:t>
            </a:r>
            <a:r>
              <a:rPr lang="en-US" b="1" dirty="0">
                <a:solidFill>
                  <a:srgbClr val="C00000"/>
                </a:solidFill>
              </a:rPr>
              <a:t>2+2=5 motif</a:t>
            </a:r>
            <a:r>
              <a:rPr lang="en-US" b="1" dirty="0"/>
              <a:t> paragraph.</a:t>
            </a:r>
          </a:p>
          <a:p>
            <a:pPr lvl="1"/>
            <a:r>
              <a:rPr lang="en-US" b="1" dirty="0"/>
              <a:t>Write a thesis about </a:t>
            </a:r>
            <a:r>
              <a:rPr lang="en-US" b="1" dirty="0">
                <a:solidFill>
                  <a:srgbClr val="C00000"/>
                </a:solidFill>
              </a:rPr>
              <a:t>2+2=5 (or </a:t>
            </a:r>
            <a:br>
              <a:rPr lang="en-US" b="1" dirty="0">
                <a:solidFill>
                  <a:srgbClr val="C00000"/>
                </a:solidFill>
              </a:rPr>
            </a:br>
            <a:r>
              <a:rPr lang="en-US" b="1" dirty="0">
                <a:solidFill>
                  <a:srgbClr val="C00000"/>
                </a:solidFill>
              </a:rPr>
              <a:t>doublethink)</a:t>
            </a:r>
            <a:r>
              <a:rPr lang="en-US" b="1" dirty="0"/>
              <a:t> in 1984, as it </a:t>
            </a:r>
            <a:br>
              <a:rPr lang="en-US" b="1" dirty="0"/>
            </a:br>
            <a:r>
              <a:rPr lang="en-US" b="1" dirty="0"/>
              <a:t>relates to truth/freedom.</a:t>
            </a:r>
          </a:p>
          <a:p>
            <a:pPr lvl="1"/>
            <a:r>
              <a:rPr lang="en-US" b="1" dirty="0"/>
              <a:t>Use three quotes as evidence.</a:t>
            </a:r>
          </a:p>
          <a:p>
            <a:pPr lvl="1"/>
            <a:r>
              <a:rPr lang="en-US" b="1" dirty="0"/>
              <a:t>3 pieces of analysis each.</a:t>
            </a:r>
          </a:p>
          <a:p>
            <a:pPr lvl="1"/>
            <a:endParaRPr lang="en-US" b="1" dirty="0"/>
          </a:p>
        </p:txBody>
      </p:sp>
      <p:pic>
        <p:nvPicPr>
          <p:cNvPr id="4" name="Picture 3"/>
          <p:cNvPicPr>
            <a:picLocks noChangeAspect="1"/>
          </p:cNvPicPr>
          <p:nvPr/>
        </p:nvPicPr>
        <p:blipFill>
          <a:blip r:embed="rId2"/>
          <a:stretch>
            <a:fillRect/>
          </a:stretch>
        </p:blipFill>
        <p:spPr>
          <a:xfrm>
            <a:off x="6038069" y="2752205"/>
            <a:ext cx="5953956" cy="3724795"/>
          </a:xfrm>
          <a:prstGeom prst="rect">
            <a:avLst/>
          </a:prstGeom>
        </p:spPr>
      </p:pic>
    </p:spTree>
    <p:extLst>
      <p:ext uri="{BB962C8B-B14F-4D97-AF65-F5344CB8AC3E}">
        <p14:creationId xmlns:p14="http://schemas.microsoft.com/office/powerpoint/2010/main" val="217113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3.4 </a:t>
            </a:r>
            <a:r>
              <a:rPr lang="en-US" sz="5400" dirty="0"/>
              <a:t>(274-282)</a:t>
            </a:r>
          </a:p>
        </p:txBody>
      </p:sp>
      <p:sp>
        <p:nvSpPr>
          <p:cNvPr id="3" name="Content Placeholder 2"/>
          <p:cNvSpPr>
            <a:spLocks noGrp="1"/>
          </p:cNvSpPr>
          <p:nvPr>
            <p:ph sz="quarter" idx="1"/>
          </p:nvPr>
        </p:nvSpPr>
        <p:spPr>
          <a:xfrm>
            <a:off x="816863" y="1661746"/>
            <a:ext cx="10463667" cy="5117123"/>
          </a:xfrm>
        </p:spPr>
        <p:txBody>
          <a:bodyPr>
            <a:normAutofit/>
          </a:bodyPr>
          <a:lstStyle/>
          <a:p>
            <a:pPr marL="514350" indent="-514350">
              <a:buAutoNum type="arabicParenR"/>
            </a:pPr>
            <a:r>
              <a:rPr lang="en-US" sz="3200" b="1" dirty="0"/>
              <a:t>Beetle Metaphor!!</a:t>
            </a:r>
          </a:p>
          <a:p>
            <a:pPr marL="514350" indent="-514350">
              <a:buAutoNum type="arabicParenR"/>
            </a:pPr>
            <a:r>
              <a:rPr lang="en-US" sz="3200" b="1" dirty="0"/>
              <a:t>Is there a ‘real’ world where ‘real’ things happen?</a:t>
            </a:r>
          </a:p>
          <a:p>
            <a:pPr marL="514350" indent="-514350">
              <a:buAutoNum type="arabicParenR"/>
            </a:pPr>
            <a:r>
              <a:rPr lang="en-US" sz="3200" b="1" dirty="0">
                <a:solidFill>
                  <a:srgbClr val="C00000"/>
                </a:solidFill>
              </a:rPr>
              <a:t>Explain: “Stupidity was as necessary as intelligence, and as difficult to attain.” (279).</a:t>
            </a:r>
          </a:p>
          <a:p>
            <a:pPr marL="742950" indent="-742950">
              <a:buFont typeface="+mj-lt"/>
              <a:buAutoNum type="arabicParenR"/>
            </a:pPr>
            <a:endParaRPr lang="en-US" sz="3200" b="1" dirty="0"/>
          </a:p>
        </p:txBody>
      </p:sp>
      <p:pic>
        <p:nvPicPr>
          <p:cNvPr id="4" name="Picture 3"/>
          <p:cNvPicPr>
            <a:picLocks noChangeAspect="1"/>
          </p:cNvPicPr>
          <p:nvPr/>
        </p:nvPicPr>
        <p:blipFill>
          <a:blip r:embed="rId2"/>
          <a:stretch>
            <a:fillRect/>
          </a:stretch>
        </p:blipFill>
        <p:spPr>
          <a:xfrm>
            <a:off x="6325198" y="3768972"/>
            <a:ext cx="5461331" cy="3009897"/>
          </a:xfrm>
          <a:prstGeom prst="rect">
            <a:avLst/>
          </a:prstGeom>
        </p:spPr>
      </p:pic>
    </p:spTree>
    <p:extLst>
      <p:ext uri="{BB962C8B-B14F-4D97-AF65-F5344CB8AC3E}">
        <p14:creationId xmlns:p14="http://schemas.microsoft.com/office/powerpoint/2010/main" val="503076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3.5 </a:t>
            </a:r>
            <a:r>
              <a:rPr lang="en-US" sz="5400" dirty="0"/>
              <a:t>(282-287)</a:t>
            </a:r>
          </a:p>
        </p:txBody>
      </p:sp>
      <p:sp>
        <p:nvSpPr>
          <p:cNvPr id="3" name="Content Placeholder 2"/>
          <p:cNvSpPr>
            <a:spLocks noGrp="1"/>
          </p:cNvSpPr>
          <p:nvPr>
            <p:ph sz="quarter" idx="1"/>
          </p:nvPr>
        </p:nvSpPr>
        <p:spPr>
          <a:xfrm>
            <a:off x="816864" y="1661746"/>
            <a:ext cx="4492254" cy="5117123"/>
          </a:xfrm>
        </p:spPr>
        <p:txBody>
          <a:bodyPr>
            <a:normAutofit/>
          </a:bodyPr>
          <a:lstStyle/>
          <a:p>
            <a:pPr marL="742950" indent="-742950">
              <a:buFont typeface="+mj-lt"/>
              <a:buAutoNum type="arabicParenR"/>
            </a:pPr>
            <a:r>
              <a:rPr lang="en-US" sz="2800" b="1" dirty="0"/>
              <a:t>What is Room 101 like?</a:t>
            </a:r>
          </a:p>
          <a:p>
            <a:pPr marL="742950" indent="-742950">
              <a:buFont typeface="+mj-lt"/>
              <a:buAutoNum type="arabicParenR"/>
            </a:pPr>
            <a:r>
              <a:rPr lang="en-US" sz="2800" b="1" dirty="0"/>
              <a:t>Why was it true that “what happens to you in here is forever”? (290).</a:t>
            </a:r>
          </a:p>
          <a:p>
            <a:pPr marL="742950" indent="-742950">
              <a:buFont typeface="+mj-lt"/>
              <a:buAutoNum type="arabicParenR"/>
            </a:pPr>
            <a:r>
              <a:rPr lang="en-US" sz="2800" b="1" dirty="0"/>
              <a:t>Does Winston betray Julia? Can love conquer all? Can it conquer the Party?</a:t>
            </a:r>
          </a:p>
        </p:txBody>
      </p:sp>
      <p:pic>
        <p:nvPicPr>
          <p:cNvPr id="5" name="Picture 4"/>
          <p:cNvPicPr>
            <a:picLocks noChangeAspect="1"/>
          </p:cNvPicPr>
          <p:nvPr/>
        </p:nvPicPr>
        <p:blipFill>
          <a:blip r:embed="rId2"/>
          <a:stretch>
            <a:fillRect/>
          </a:stretch>
        </p:blipFill>
        <p:spPr>
          <a:xfrm>
            <a:off x="5467739" y="2409107"/>
            <a:ext cx="6572692" cy="3622400"/>
          </a:xfrm>
          <a:prstGeom prst="rect">
            <a:avLst/>
          </a:prstGeom>
        </p:spPr>
      </p:pic>
    </p:spTree>
    <p:extLst>
      <p:ext uri="{BB962C8B-B14F-4D97-AF65-F5344CB8AC3E}">
        <p14:creationId xmlns:p14="http://schemas.microsoft.com/office/powerpoint/2010/main" val="2305913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634490"/>
          </a:xfrm>
        </p:spPr>
        <p:txBody>
          <a:bodyPr>
            <a:noAutofit/>
          </a:bodyPr>
          <a:lstStyle/>
          <a:p>
            <a:pPr algn="ctr"/>
            <a:r>
              <a:rPr lang="en-US" sz="3600" dirty="0"/>
              <a:t>Remember the Government’s use of language (“</a:t>
            </a:r>
            <a:r>
              <a:rPr lang="en-US" sz="3600" i="1" dirty="0">
                <a:solidFill>
                  <a:schemeClr val="accent6"/>
                </a:solidFill>
              </a:rPr>
              <a:t>enemy combatant</a:t>
            </a:r>
            <a:r>
              <a:rPr lang="en-US" sz="3600" dirty="0"/>
              <a:t>,” “</a:t>
            </a:r>
            <a:r>
              <a:rPr lang="en-US" sz="3600" i="1" dirty="0">
                <a:solidFill>
                  <a:schemeClr val="accent6"/>
                </a:solidFill>
              </a:rPr>
              <a:t>enhanced interrogation</a:t>
            </a:r>
            <a:r>
              <a:rPr lang="en-US" sz="3600" dirty="0"/>
              <a:t>”) to subvert international law?</a:t>
            </a:r>
          </a:p>
        </p:txBody>
      </p:sp>
      <p:sp>
        <p:nvSpPr>
          <p:cNvPr id="3" name="Content Placeholder 2"/>
          <p:cNvSpPr>
            <a:spLocks noGrp="1"/>
          </p:cNvSpPr>
          <p:nvPr>
            <p:ph sz="quarter" idx="1"/>
          </p:nvPr>
        </p:nvSpPr>
        <p:spPr>
          <a:xfrm>
            <a:off x="816864" y="2080260"/>
            <a:ext cx="7652766" cy="4560570"/>
          </a:xfrm>
        </p:spPr>
        <p:txBody>
          <a:bodyPr>
            <a:noAutofit/>
          </a:bodyPr>
          <a:lstStyle/>
          <a:p>
            <a:pPr marL="0" indent="0">
              <a:buNone/>
            </a:pPr>
            <a:r>
              <a:rPr lang="en-US" sz="2800" dirty="0"/>
              <a:t>Read the selection from </a:t>
            </a:r>
            <a:r>
              <a:rPr lang="en-US" sz="2800" b="1" i="1" dirty="0">
                <a:solidFill>
                  <a:schemeClr val="accent1"/>
                </a:solidFill>
              </a:rPr>
              <a:t>The Assassination Complex</a:t>
            </a:r>
            <a:r>
              <a:rPr lang="en-US" sz="2800" b="1" dirty="0">
                <a:solidFill>
                  <a:schemeClr val="accent1"/>
                </a:solidFill>
              </a:rPr>
              <a:t>: </a:t>
            </a:r>
            <a:r>
              <a:rPr lang="en-US" sz="2800" b="1" i="1" dirty="0">
                <a:solidFill>
                  <a:schemeClr val="accent1"/>
                </a:solidFill>
              </a:rPr>
              <a:t>Inside the US Government’s Secret Drone Warfare Program</a:t>
            </a:r>
            <a:r>
              <a:rPr lang="en-US" sz="2800" dirty="0"/>
              <a:t> (2014).</a:t>
            </a:r>
          </a:p>
          <a:p>
            <a:pPr marL="514350" indent="-514350">
              <a:buFont typeface="+mj-lt"/>
              <a:buAutoNum type="arabicPeriod"/>
            </a:pPr>
            <a:r>
              <a:rPr lang="en-US" sz="3200" dirty="0"/>
              <a:t>What is the language (</a:t>
            </a:r>
            <a:r>
              <a:rPr lang="en-US" sz="3200" b="1" dirty="0"/>
              <a:t>and thus the law</a:t>
            </a:r>
            <a:r>
              <a:rPr lang="en-US" sz="3200" dirty="0"/>
              <a:t>) of the Terror </a:t>
            </a:r>
            <a:r>
              <a:rPr lang="en-US" sz="3200" dirty="0" err="1"/>
              <a:t>Watchlist</a:t>
            </a:r>
            <a:r>
              <a:rPr lang="en-US" sz="3200" dirty="0"/>
              <a:t> like? </a:t>
            </a:r>
          </a:p>
          <a:p>
            <a:pPr marL="834390" lvl="1" indent="-514350">
              <a:buFont typeface="+mj-lt"/>
              <a:buAutoNum type="arabicPeriod"/>
            </a:pPr>
            <a:r>
              <a:rPr lang="en-US" sz="2900" dirty="0"/>
              <a:t>Does it seem just or fair? </a:t>
            </a:r>
          </a:p>
          <a:p>
            <a:pPr marL="514350" indent="-514350">
              <a:buFont typeface="+mj-lt"/>
              <a:buAutoNum type="arabicPeriod"/>
            </a:pPr>
            <a:r>
              <a:rPr lang="en-US" sz="3200" dirty="0"/>
              <a:t>How does this connect to the intersection of </a:t>
            </a:r>
            <a:r>
              <a:rPr lang="en-US" sz="3200" b="1" dirty="0"/>
              <a:t>law and language</a:t>
            </a:r>
            <a:r>
              <a:rPr lang="en-US" sz="3200" dirty="0"/>
              <a:t> at Guantanamo Bay?</a:t>
            </a:r>
          </a:p>
          <a:p>
            <a:pPr marL="514350" indent="-514350">
              <a:buFont typeface="+mj-lt"/>
              <a:buAutoNum type="arabicPeriod"/>
            </a:pPr>
            <a:r>
              <a:rPr lang="en-US" sz="3200" dirty="0"/>
              <a:t>How does this connect to </a:t>
            </a:r>
            <a:r>
              <a:rPr lang="en-US" sz="3200" i="1" dirty="0"/>
              <a:t>1984</a:t>
            </a:r>
            <a:r>
              <a:rPr lang="en-US" sz="3200" dirty="0"/>
              <a:t>?</a:t>
            </a:r>
          </a:p>
        </p:txBody>
      </p:sp>
      <p:pic>
        <p:nvPicPr>
          <p:cNvPr id="1026" name="Picture 2" descr="Image result for the assassination comple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8220" y="1382047"/>
            <a:ext cx="3573780" cy="54759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42350" y="3187080"/>
              <a:ext cx="790920" cy="57240"/>
            </p14:xfrm>
          </p:contentPart>
        </mc:Choice>
        <mc:Fallback xmlns="">
          <p:pic>
            <p:nvPicPr>
              <p:cNvPr id="4" name="Ink 3"/>
              <p:cNvPicPr/>
              <p:nvPr/>
            </p:nvPicPr>
            <p:blipFill>
              <a:blip r:embed="rId4"/>
              <a:stretch>
                <a:fillRect/>
              </a:stretch>
            </p:blipFill>
            <p:spPr>
              <a:xfrm>
                <a:off x="2226150" y="3123360"/>
                <a:ext cx="822960" cy="184680"/>
              </a:xfrm>
              <a:prstGeom prst="rect">
                <a:avLst/>
              </a:prstGeom>
            </p:spPr>
          </p:pic>
        </mc:Fallback>
      </mc:AlternateContent>
    </p:spTree>
    <p:extLst>
      <p:ext uri="{BB962C8B-B14F-4D97-AF65-F5344CB8AC3E}">
        <p14:creationId xmlns:p14="http://schemas.microsoft.com/office/powerpoint/2010/main" val="111985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1480" y="1753650"/>
            <a:ext cx="11276584" cy="5104350"/>
          </a:xfrm>
        </p:spPr>
        <p:txBody>
          <a:bodyPr>
            <a:noAutofit/>
          </a:bodyPr>
          <a:lstStyle/>
          <a:p>
            <a:pPr marL="0" indent="0">
              <a:spcBef>
                <a:spcPts val="400"/>
              </a:spcBef>
              <a:buNone/>
            </a:pPr>
            <a:r>
              <a:rPr lang="en-US" sz="2000" dirty="0"/>
              <a:t>	IN THE DARK, nearly two-decade long history of America’s war on terror certain initiatives stand out. </a:t>
            </a:r>
            <a:r>
              <a:rPr lang="en-US" sz="2000" b="1" dirty="0"/>
              <a:t>The rendition and torture of suspected terrorists around the world. Drone warfare. Warrantless surveillance of private citizens. And the creation of </a:t>
            </a:r>
            <a:r>
              <a:rPr lang="en-US" sz="2000" b="1" dirty="0" err="1"/>
              <a:t>watchlists</a:t>
            </a:r>
            <a:r>
              <a:rPr lang="en-US" sz="2000" b="1" dirty="0"/>
              <a:t>, shadowy and opaque in their construction, with devastating consequences for communities caught in the dragnet.</a:t>
            </a:r>
          </a:p>
          <a:p>
            <a:pPr marL="0" indent="0">
              <a:spcBef>
                <a:spcPts val="400"/>
              </a:spcBef>
              <a:buNone/>
            </a:pPr>
            <a:r>
              <a:rPr lang="en-US" sz="2000" dirty="0"/>
              <a:t>	In the summer of 2014, </a:t>
            </a:r>
            <a:r>
              <a:rPr lang="en-US" sz="2000" i="1" dirty="0"/>
              <a:t>The Intercept</a:t>
            </a:r>
            <a:r>
              <a:rPr lang="en-US" sz="2000" dirty="0"/>
              <a:t> published the secret rulebook behind those lists. The 166-page “</a:t>
            </a:r>
            <a:r>
              <a:rPr lang="en-US" sz="2000" dirty="0" err="1"/>
              <a:t>Watchlisting</a:t>
            </a:r>
            <a:r>
              <a:rPr lang="en-US" sz="2000" dirty="0"/>
              <a:t> Guidance” detailed the process by which the U.S. national security apparatus adds individuals to the </a:t>
            </a:r>
            <a:r>
              <a:rPr lang="en-US" sz="2000" dirty="0">
                <a:solidFill>
                  <a:schemeClr val="accent6"/>
                </a:solidFill>
              </a:rPr>
              <a:t>Terrorist Screening Database</a:t>
            </a:r>
            <a:r>
              <a:rPr lang="en-US" sz="2000" dirty="0"/>
              <a:t>, or TSDB, better known as “the </a:t>
            </a:r>
            <a:r>
              <a:rPr lang="en-US" sz="2000" dirty="0" err="1"/>
              <a:t>watchlist</a:t>
            </a:r>
            <a:r>
              <a:rPr lang="en-US" sz="2000" dirty="0"/>
              <a:t>” from which other lists — such as the no-fly list — are built.</a:t>
            </a:r>
          </a:p>
          <a:p>
            <a:pPr marL="0" indent="0">
              <a:spcBef>
                <a:spcPts val="400"/>
              </a:spcBef>
              <a:buNone/>
            </a:pPr>
            <a:r>
              <a:rPr lang="en-US" sz="2000" dirty="0"/>
              <a:t>	The document revealed </a:t>
            </a:r>
            <a:r>
              <a:rPr lang="en-US" sz="2000" b="1" dirty="0"/>
              <a:t>a staggeringly </a:t>
            </a:r>
            <a:r>
              <a:rPr lang="en-US" sz="2000" b="1" dirty="0">
                <a:solidFill>
                  <a:schemeClr val="accent6"/>
                </a:solidFill>
              </a:rPr>
              <a:t>Due Process</a:t>
            </a:r>
            <a:r>
              <a:rPr lang="en-US" sz="2000" b="1" dirty="0"/>
              <a:t>-free</a:t>
            </a:r>
            <a:r>
              <a:rPr lang="en-US" sz="2000" dirty="0"/>
              <a:t> </a:t>
            </a:r>
            <a:r>
              <a:rPr lang="en-US" sz="2000" b="1" dirty="0"/>
              <a:t>system in which the government was routinely affixing the word “</a:t>
            </a:r>
            <a:r>
              <a:rPr lang="en-US" sz="2000" b="1" dirty="0">
                <a:solidFill>
                  <a:schemeClr val="accent6"/>
                </a:solidFill>
              </a:rPr>
              <a:t>terrorist</a:t>
            </a:r>
            <a:r>
              <a:rPr lang="en-US" sz="2000" b="1" dirty="0"/>
              <a:t>” to an individual’s name</a:t>
            </a:r>
            <a:r>
              <a:rPr lang="en-US" sz="2000" dirty="0"/>
              <a:t> </a:t>
            </a:r>
            <a:r>
              <a:rPr lang="en-US" sz="2000" b="1" dirty="0"/>
              <a:t>and disseminating that information to a sprawling network of foreign and private partners, with virtually no evidence required.</a:t>
            </a:r>
          </a:p>
          <a:p>
            <a:pPr marL="0" indent="0">
              <a:spcBef>
                <a:spcPts val="400"/>
              </a:spcBef>
              <a:buNone/>
            </a:pPr>
            <a:r>
              <a:rPr lang="en-US" sz="2000" dirty="0"/>
              <a:t>	In a post-9/11 world, this murky system disproportionately impacted Muslims, </a:t>
            </a:r>
            <a:r>
              <a:rPr lang="en-US" sz="2000" dirty="0">
                <a:solidFill>
                  <a:schemeClr val="accent6"/>
                </a:solidFill>
              </a:rPr>
              <a:t>though U.S. lawmakers and infants were also caught in the mix</a:t>
            </a:r>
            <a:r>
              <a:rPr lang="en-US" sz="2000" dirty="0"/>
              <a:t>. Armed with the government’s own rulebook, and the firsthand experiences of nearly two dozen plaintiffs, lawyers at the Council on American-Islamic Relations, or CAIR, began a multiyear challenge to the secretive system. </a:t>
            </a:r>
            <a:r>
              <a:rPr lang="en-US" sz="2000" b="1" dirty="0">
                <a:solidFill>
                  <a:schemeClr val="accent6"/>
                </a:solidFill>
              </a:rPr>
              <a:t>On Wednesday, the attorneys were rewarded a historic ruling, with a federal judge finding that the </a:t>
            </a:r>
            <a:r>
              <a:rPr lang="en-US" sz="2000" b="1" dirty="0" err="1">
                <a:solidFill>
                  <a:schemeClr val="accent6"/>
                </a:solidFill>
              </a:rPr>
              <a:t>watchlisting</a:t>
            </a:r>
            <a:r>
              <a:rPr lang="en-US" sz="2000" b="1" dirty="0">
                <a:solidFill>
                  <a:schemeClr val="accent6"/>
                </a:solidFill>
              </a:rPr>
              <a:t> process had violated their clients’ rights.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99526" y="20100"/>
            <a:ext cx="8905875" cy="173355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685960" y="1562040"/>
              <a:ext cx="1219680" cy="47880"/>
            </p14:xfrm>
          </p:contentPart>
        </mc:Choice>
        <mc:Fallback xmlns="">
          <p:pic>
            <p:nvPicPr>
              <p:cNvPr id="5" name="Ink 4"/>
              <p:cNvPicPr/>
              <p:nvPr/>
            </p:nvPicPr>
            <p:blipFill>
              <a:blip r:embed="rId6"/>
              <a:stretch>
                <a:fillRect/>
              </a:stretch>
            </p:blipFill>
            <p:spPr>
              <a:xfrm>
                <a:off x="2670120" y="1498320"/>
                <a:ext cx="1251360" cy="175320"/>
              </a:xfrm>
              <a:prstGeom prst="rect">
                <a:avLst/>
              </a:prstGeom>
            </p:spPr>
          </p:pic>
        </mc:Fallback>
      </mc:AlternateContent>
    </p:spTree>
    <p:extLst>
      <p:ext uri="{BB962C8B-B14F-4D97-AF65-F5344CB8AC3E}">
        <p14:creationId xmlns:p14="http://schemas.microsoft.com/office/powerpoint/2010/main" val="2927625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70380" y="0"/>
            <a:ext cx="8240275" cy="2314898"/>
          </a:xfrm>
          <a:prstGeom prst="rect">
            <a:avLst/>
          </a:prstGeom>
        </p:spPr>
      </p:pic>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68812" y="2196150"/>
            <a:ext cx="5934903" cy="2238687"/>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68812" y="4512420"/>
            <a:ext cx="3943900" cy="2057687"/>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612712" y="2189985"/>
            <a:ext cx="7500099" cy="4489704"/>
          </a:xfrm>
          <a:prstGeom prst="rect">
            <a:avLst/>
          </a:prstGeom>
        </p:spPr>
      </p:pic>
      <p:pic>
        <p:nvPicPr>
          <p:cNvPr id="8" name="Picture 7"/>
          <p:cNvPicPr>
            <a:picLocks noChangeAspect="1"/>
          </p:cNvPicPr>
          <p:nvPr/>
        </p:nvPicPr>
        <p:blipFill>
          <a:blip r:embed="rId9"/>
          <a:stretch>
            <a:fillRect/>
          </a:stretch>
        </p:blipFill>
        <p:spPr>
          <a:xfrm>
            <a:off x="497890" y="257317"/>
            <a:ext cx="2000529" cy="2372056"/>
          </a:xfrm>
          <a:prstGeom prst="rect">
            <a:avLst/>
          </a:prstGeom>
          <a:ln>
            <a:solidFill>
              <a:schemeClr val="tx1"/>
            </a:solidFill>
          </a:ln>
        </p:spPr>
      </p:pic>
    </p:spTree>
    <p:extLst>
      <p:ext uri="{BB962C8B-B14F-4D97-AF65-F5344CB8AC3E}">
        <p14:creationId xmlns:p14="http://schemas.microsoft.com/office/powerpoint/2010/main" val="114866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2047989"/>
            <a:ext cx="10871200" cy="4634897"/>
          </a:xfrm>
        </p:spPr>
        <p:txBody>
          <a:bodyPr>
            <a:normAutofit fontScale="85000" lnSpcReduction="20000"/>
          </a:bodyPr>
          <a:lstStyle/>
          <a:p>
            <a:r>
              <a:rPr lang="en-US" b="1" cap="all" dirty="0"/>
              <a:t>IN 2010, PRESIDENT</a:t>
            </a:r>
            <a:r>
              <a:rPr lang="en-US" dirty="0"/>
              <a:t> Obama </a:t>
            </a:r>
            <a:r>
              <a:rPr lang="en-US" dirty="0">
                <a:hlinkClick r:id="rId2"/>
              </a:rPr>
              <a:t>directed the CIA</a:t>
            </a:r>
            <a:r>
              <a:rPr lang="en-US" dirty="0"/>
              <a:t> to assassinate an American citizen in Yemen, Anwar al-</a:t>
            </a:r>
            <a:r>
              <a:rPr lang="en-US" dirty="0" err="1"/>
              <a:t>Awlaki</a:t>
            </a:r>
            <a:r>
              <a:rPr lang="en-US" dirty="0"/>
              <a:t>, despite the fact that he had never been charged with (let alone convicted of) any crime, and the agency successfully carried out that order a year later </a:t>
            </a:r>
            <a:r>
              <a:rPr lang="en-US" dirty="0">
                <a:hlinkClick r:id="rId3"/>
              </a:rPr>
              <a:t>with a September 2011 drone strike</a:t>
            </a:r>
            <a:r>
              <a:rPr lang="en-US" dirty="0"/>
              <a:t>. While that assassination created widespread debate — the once-again-beloved </a:t>
            </a:r>
            <a:r>
              <a:rPr lang="en-US" dirty="0">
                <a:hlinkClick r:id="rId4"/>
              </a:rPr>
              <a:t>ACLU sued Obama to restrain </a:t>
            </a:r>
            <a:br>
              <a:rPr lang="en-US" dirty="0">
                <a:hlinkClick r:id="rId4"/>
              </a:rPr>
            </a:br>
            <a:r>
              <a:rPr lang="en-US" dirty="0">
                <a:hlinkClick r:id="rId4"/>
              </a:rPr>
              <a:t>him</a:t>
            </a:r>
            <a:r>
              <a:rPr lang="en-US" dirty="0"/>
              <a:t> from the assassination on the </a:t>
            </a:r>
            <a:br>
              <a:rPr lang="en-US" dirty="0"/>
            </a:br>
            <a:r>
              <a:rPr lang="en-US" dirty="0"/>
              <a:t>ground of due process and then, when </a:t>
            </a:r>
            <a:br>
              <a:rPr lang="en-US" dirty="0"/>
            </a:br>
            <a:r>
              <a:rPr lang="en-US" dirty="0"/>
              <a:t>that suit was dismissed, </a:t>
            </a:r>
            <a:r>
              <a:rPr lang="en-US" dirty="0">
                <a:hlinkClick r:id="rId5"/>
              </a:rPr>
              <a:t>sued Obama </a:t>
            </a:r>
            <a:br>
              <a:rPr lang="en-US" dirty="0">
                <a:hlinkClick r:id="rId5"/>
              </a:rPr>
            </a:br>
            <a:r>
              <a:rPr lang="en-US" dirty="0">
                <a:hlinkClick r:id="rId5"/>
              </a:rPr>
              <a:t>again after the killing was carried out</a:t>
            </a:r>
            <a:r>
              <a:rPr lang="en-US" dirty="0"/>
              <a:t> </a:t>
            </a:r>
            <a:br>
              <a:rPr lang="en-US" dirty="0"/>
            </a:br>
            <a:r>
              <a:rPr lang="en-US" dirty="0"/>
              <a:t>— another drone killing carried out </a:t>
            </a:r>
            <a:br>
              <a:rPr lang="en-US" dirty="0"/>
            </a:br>
            <a:r>
              <a:rPr lang="en-US" dirty="0"/>
              <a:t>shortly thereafter was perhaps even </a:t>
            </a:r>
            <a:br>
              <a:rPr lang="en-US" dirty="0"/>
            </a:br>
            <a:r>
              <a:rPr lang="en-US" dirty="0"/>
              <a:t>more significant yet generated </a:t>
            </a:r>
            <a:br>
              <a:rPr lang="en-US" dirty="0"/>
            </a:br>
            <a:r>
              <a:rPr lang="en-US" dirty="0"/>
              <a:t>relatively little attention.</a:t>
            </a:r>
          </a:p>
        </p:txBody>
      </p:sp>
      <p:pic>
        <p:nvPicPr>
          <p:cNvPr id="4" name="Picture 3"/>
          <p:cNvPicPr>
            <a:picLocks noChangeAspect="1"/>
          </p:cNvPicPr>
          <p:nvPr/>
        </p:nvPicPr>
        <p:blipFill>
          <a:blip r:embed="rId6"/>
          <a:stretch>
            <a:fillRect/>
          </a:stretch>
        </p:blipFill>
        <p:spPr>
          <a:xfrm>
            <a:off x="2946827" y="228600"/>
            <a:ext cx="6611273" cy="1657581"/>
          </a:xfrm>
          <a:prstGeom prst="rect">
            <a:avLst/>
          </a:prstGeom>
        </p:spPr>
      </p:pic>
      <p:pic>
        <p:nvPicPr>
          <p:cNvPr id="2050" name="Picture 2" descr="https://theintercept.imgix.net/wp-uploads/sites/1/2017/01/motherjonesobama-1485773400.png?auto=compress%2Cformat&amp;q=90&amp;w=540&amp;h=28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52464" y="3754316"/>
            <a:ext cx="51435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20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3.6 </a:t>
            </a:r>
            <a:r>
              <a:rPr lang="en-US" sz="5400" dirty="0"/>
              <a:t>(287-298)</a:t>
            </a:r>
          </a:p>
        </p:txBody>
      </p:sp>
      <p:sp>
        <p:nvSpPr>
          <p:cNvPr id="3" name="Content Placeholder 2"/>
          <p:cNvSpPr>
            <a:spLocks noGrp="1"/>
          </p:cNvSpPr>
          <p:nvPr>
            <p:ph sz="quarter" idx="1"/>
          </p:nvPr>
        </p:nvSpPr>
        <p:spPr>
          <a:xfrm>
            <a:off x="720969" y="1661746"/>
            <a:ext cx="4501661" cy="5117123"/>
          </a:xfrm>
        </p:spPr>
        <p:txBody>
          <a:bodyPr>
            <a:normAutofit/>
          </a:bodyPr>
          <a:lstStyle/>
          <a:p>
            <a:pPr marL="742950" indent="-742950">
              <a:buFont typeface="+mj-lt"/>
              <a:buAutoNum type="arabicParenR"/>
            </a:pPr>
            <a:r>
              <a:rPr lang="en-US" sz="2800" b="1" dirty="0"/>
              <a:t>What is Winston’s mental state?</a:t>
            </a:r>
          </a:p>
          <a:p>
            <a:pPr marL="742950" indent="-742950">
              <a:buFont typeface="+mj-lt"/>
              <a:buAutoNum type="arabicParenR"/>
            </a:pPr>
            <a:r>
              <a:rPr lang="en-US" sz="2800" b="1" dirty="0"/>
              <a:t>How has Winston and Julia’s relationship changed?  What does this illustrate?</a:t>
            </a:r>
          </a:p>
          <a:p>
            <a:pPr marL="742950" indent="-742950">
              <a:buFont typeface="+mj-lt"/>
              <a:buAutoNum type="arabicParenR"/>
            </a:pPr>
            <a:r>
              <a:rPr lang="en-US" sz="2800" b="1" dirty="0"/>
              <a:t>What is Winston’s final thought?  What is the literary device for this?</a:t>
            </a:r>
          </a:p>
          <a:p>
            <a:pPr marL="742950" indent="-742950">
              <a:buFont typeface="+mj-lt"/>
              <a:buAutoNum type="arabicParenR"/>
            </a:pPr>
            <a:r>
              <a:rPr lang="en-US" sz="2800" b="1" dirty="0"/>
              <a:t>Is the Party permanent?</a:t>
            </a:r>
          </a:p>
        </p:txBody>
      </p:sp>
      <p:pic>
        <p:nvPicPr>
          <p:cNvPr id="4" name="Picture 3"/>
          <p:cNvPicPr>
            <a:picLocks noChangeAspect="1"/>
          </p:cNvPicPr>
          <p:nvPr/>
        </p:nvPicPr>
        <p:blipFill>
          <a:blip r:embed="rId2"/>
          <a:stretch>
            <a:fillRect/>
          </a:stretch>
        </p:blipFill>
        <p:spPr>
          <a:xfrm>
            <a:off x="5090746" y="2184171"/>
            <a:ext cx="7071243" cy="3475110"/>
          </a:xfrm>
          <a:prstGeom prst="rect">
            <a:avLst/>
          </a:prstGeom>
        </p:spPr>
      </p:pic>
    </p:spTree>
    <p:extLst>
      <p:ext uri="{BB962C8B-B14F-4D97-AF65-F5344CB8AC3E}">
        <p14:creationId xmlns:p14="http://schemas.microsoft.com/office/powerpoint/2010/main" val="26970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3.1</a:t>
            </a:r>
            <a:r>
              <a:rPr lang="en-US" sz="5400" dirty="0"/>
              <a:t>(225-239)</a:t>
            </a:r>
          </a:p>
        </p:txBody>
      </p:sp>
      <p:sp>
        <p:nvSpPr>
          <p:cNvPr id="3" name="Content Placeholder 2"/>
          <p:cNvSpPr>
            <a:spLocks noGrp="1"/>
          </p:cNvSpPr>
          <p:nvPr>
            <p:ph sz="quarter" idx="1"/>
          </p:nvPr>
        </p:nvSpPr>
        <p:spPr>
          <a:xfrm>
            <a:off x="816864" y="1727199"/>
            <a:ext cx="10871200" cy="5130801"/>
          </a:xfrm>
        </p:spPr>
        <p:txBody>
          <a:bodyPr>
            <a:normAutofit fontScale="92500" lnSpcReduction="20000"/>
          </a:bodyPr>
          <a:lstStyle/>
          <a:p>
            <a:pPr marL="457200" indent="-457200">
              <a:buFont typeface="+mj-lt"/>
              <a:buAutoNum type="arabicPeriod"/>
            </a:pPr>
            <a:r>
              <a:rPr lang="en-US" sz="3200" b="1" dirty="0"/>
              <a:t>How is Winston tortured at the Ministry of Love?</a:t>
            </a:r>
          </a:p>
          <a:p>
            <a:pPr marL="457200" indent="-457200">
              <a:buFont typeface="+mj-lt"/>
              <a:buAutoNum type="arabicPeriod"/>
            </a:pPr>
            <a:r>
              <a:rPr lang="en-US" sz="3200" b="1" dirty="0"/>
              <a:t>What is jail like? Who is there? </a:t>
            </a:r>
          </a:p>
          <a:p>
            <a:pPr marL="457200" indent="-457200">
              <a:buFont typeface="+mj-lt"/>
              <a:buAutoNum type="arabicPeriod"/>
            </a:pPr>
            <a:r>
              <a:rPr lang="en-US" sz="3200" u="sng" dirty="0">
                <a:solidFill>
                  <a:schemeClr val="accent1"/>
                </a:solidFill>
              </a:rPr>
              <a:t>Lit analysis</a:t>
            </a:r>
            <a:r>
              <a:rPr lang="en-US" sz="3200" b="1" dirty="0"/>
              <a:t>: What effect does Orwell create by putting a Prole woman in jail with Winston? (think to juxtaposing with the last Prole woman Winston was thinking about in 2.10). </a:t>
            </a:r>
            <a:r>
              <a:rPr lang="en-US" sz="3200" dirty="0"/>
              <a:t>(227).</a:t>
            </a:r>
          </a:p>
          <a:p>
            <a:pPr marL="457200" indent="-457200">
              <a:buFont typeface="+mj-lt"/>
              <a:buAutoNum type="arabicPeriod"/>
            </a:pPr>
            <a:r>
              <a:rPr lang="en-US" sz="3200" b="1" dirty="0"/>
              <a:t>Is it ironic how Oceania treats criminals? (227).</a:t>
            </a:r>
          </a:p>
          <a:p>
            <a:pPr marL="457200" indent="-457200">
              <a:buFont typeface="+mj-lt"/>
              <a:buAutoNum type="arabicPeriod"/>
            </a:pPr>
            <a:r>
              <a:rPr lang="en-US" sz="3200" b="1" dirty="0"/>
              <a:t>Discuss both the men Winston knows who are imprisoned with him at the Ministry of Love? Why Parsons? Is anyone safe?</a:t>
            </a:r>
            <a:endParaRPr lang="en-US" sz="2900" b="1" dirty="0"/>
          </a:p>
          <a:p>
            <a:pPr marL="457200" indent="-457200">
              <a:buFont typeface="+mj-lt"/>
              <a:buAutoNum type="arabicPeriod"/>
            </a:pPr>
            <a:r>
              <a:rPr lang="en-US" sz="3200" b="1" dirty="0"/>
              <a:t>How bad is Room 101? How is Orwell building tension for it?</a:t>
            </a:r>
          </a:p>
          <a:p>
            <a:pPr marL="457200" indent="-457200">
              <a:buFont typeface="+mj-lt"/>
              <a:buAutoNum type="arabicPeriod"/>
            </a:pPr>
            <a:r>
              <a:rPr lang="en-US" sz="3200" b="1" dirty="0"/>
              <a:t>What bombshell does Winston learn?</a:t>
            </a:r>
          </a:p>
          <a:p>
            <a:pPr marL="457200" indent="-457200">
              <a:buFont typeface="+mj-lt"/>
              <a:buAutoNum type="arabicPeriod"/>
            </a:pPr>
            <a:r>
              <a:rPr lang="en-US" sz="3200" u="sng" dirty="0">
                <a:solidFill>
                  <a:schemeClr val="accent1"/>
                </a:solidFill>
              </a:rPr>
              <a:t>Lit analysis</a:t>
            </a:r>
            <a:r>
              <a:rPr lang="en-US" sz="3200" b="1" dirty="0"/>
              <a:t>: Ultimately, is 3.1 funny or dramatic? How does Orwell weave both elements into his narrative?</a:t>
            </a:r>
          </a:p>
          <a:p>
            <a:pPr marL="457200" indent="-457200">
              <a:buFont typeface="+mj-lt"/>
              <a:buAutoNum type="arabicPeriod"/>
            </a:pPr>
            <a:endParaRPr lang="en-US" sz="2800" dirty="0"/>
          </a:p>
        </p:txBody>
      </p:sp>
    </p:spTree>
    <p:extLst>
      <p:ext uri="{BB962C8B-B14F-4D97-AF65-F5344CB8AC3E}">
        <p14:creationId xmlns:p14="http://schemas.microsoft.com/office/powerpoint/2010/main" val="2567151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10" y="1595535"/>
            <a:ext cx="11038114" cy="4511968"/>
          </a:xfrm>
        </p:spPr>
        <p:txBody>
          <a:bodyPr>
            <a:normAutofit/>
          </a:bodyPr>
          <a:lstStyle/>
          <a:p>
            <a:pPr marL="0" indent="0">
              <a:buNone/>
            </a:pPr>
            <a:r>
              <a:rPr lang="en-US" sz="2800" dirty="0">
                <a:latin typeface="Georgia" pitchFamily="18" charset="0"/>
              </a:rPr>
              <a:t>“He gazed up at the enormous face. Forty years it had taken him to learn what kind of smile was hidden beneath the dark moustache. O cruel, needless misunderstanding! O stubborn, self-willed exile from the loving breast! Two gin scented tears trickled down the sides of his nose. But it was all right, everything was all right, the struggle was finished. He had won the victory over himself. </a:t>
            </a:r>
            <a:r>
              <a:rPr lang="en-US" sz="6000" b="1" dirty="0">
                <a:solidFill>
                  <a:schemeClr val="accent1"/>
                </a:solidFill>
                <a:effectLst>
                  <a:outerShdw blurRad="38100" dist="38100" dir="2700000" algn="tl">
                    <a:srgbClr val="000000">
                      <a:alpha val="43137"/>
                    </a:srgbClr>
                  </a:outerShdw>
                </a:effectLst>
                <a:latin typeface="Georgia" pitchFamily="18" charset="0"/>
              </a:rPr>
              <a:t>He loved Big Brother</a:t>
            </a:r>
            <a:r>
              <a:rPr lang="en-US" sz="2800" dirty="0">
                <a:latin typeface="Georgia" pitchFamily="18" charset="0"/>
              </a:rPr>
              <a:t>.” (298).</a:t>
            </a:r>
          </a:p>
        </p:txBody>
      </p:sp>
      <p:pic>
        <p:nvPicPr>
          <p:cNvPr id="4" name="Picture 2" descr="Image result for stalin cartoon"/>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3800" b="90000" l="5750" r="96625"/>
                    </a14:imgEffect>
                  </a14:imgLayer>
                </a14:imgProps>
              </a:ext>
              <a:ext uri="{28A0092B-C50C-407E-A947-70E740481C1C}">
                <a14:useLocalDpi xmlns:a14="http://schemas.microsoft.com/office/drawing/2010/main"/>
              </a:ext>
            </a:extLst>
          </a:blip>
          <a:srcRect/>
          <a:stretch>
            <a:fillRect/>
          </a:stretch>
        </p:blipFill>
        <p:spPr bwMode="auto">
          <a:xfrm flipH="1">
            <a:off x="9779390" y="3842238"/>
            <a:ext cx="2412609" cy="30157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16864" y="228600"/>
            <a:ext cx="10871200" cy="990600"/>
          </a:xfrm>
        </p:spPr>
        <p:txBody>
          <a:bodyPr>
            <a:noAutofit/>
          </a:bodyPr>
          <a:lstStyle/>
          <a:p>
            <a:r>
              <a:rPr lang="en-US" sz="8800" dirty="0"/>
              <a:t>Horrible Irony?</a:t>
            </a:r>
            <a:endParaRPr lang="en-US" sz="5400" dirty="0"/>
          </a:p>
        </p:txBody>
      </p:sp>
    </p:spTree>
    <p:extLst>
      <p:ext uri="{BB962C8B-B14F-4D97-AF65-F5344CB8AC3E}">
        <p14:creationId xmlns:p14="http://schemas.microsoft.com/office/powerpoint/2010/main" val="1969014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06461"/>
          </a:xfrm>
        </p:spPr>
        <p:txBody>
          <a:bodyPr>
            <a:noAutofit/>
          </a:bodyPr>
          <a:lstStyle/>
          <a:p>
            <a:pPr algn="ctr"/>
            <a:r>
              <a:rPr lang="en-US" sz="5400" b="1" dirty="0">
                <a:solidFill>
                  <a:schemeClr val="tx1"/>
                </a:solidFill>
              </a:rPr>
              <a:t>Is </a:t>
            </a:r>
            <a:r>
              <a:rPr lang="en-US" sz="5400" b="1" i="1" dirty="0">
                <a:solidFill>
                  <a:schemeClr val="tx1"/>
                </a:solidFill>
              </a:rPr>
              <a:t>1984</a:t>
            </a:r>
            <a:r>
              <a:rPr lang="en-US" sz="5400" b="1" dirty="0">
                <a:solidFill>
                  <a:schemeClr val="tx1"/>
                </a:solidFill>
              </a:rPr>
              <a:t> a Tragedy?</a:t>
            </a:r>
            <a:br>
              <a:rPr lang="en-US" sz="5400" b="1" dirty="0">
                <a:solidFill>
                  <a:schemeClr val="tx1"/>
                </a:solidFill>
              </a:rPr>
            </a:br>
            <a:r>
              <a:rPr lang="en-US" sz="5400" b="1" dirty="0">
                <a:solidFill>
                  <a:schemeClr val="tx1"/>
                </a:solidFill>
              </a:rPr>
              <a:t>Is Winston a Tragic Hero?</a:t>
            </a:r>
          </a:p>
        </p:txBody>
      </p:sp>
      <p:sp>
        <p:nvSpPr>
          <p:cNvPr id="3" name="Content Placeholder 2"/>
          <p:cNvSpPr>
            <a:spLocks noGrp="1"/>
          </p:cNvSpPr>
          <p:nvPr>
            <p:ph idx="1"/>
          </p:nvPr>
        </p:nvSpPr>
        <p:spPr/>
        <p:txBody>
          <a:bodyPr/>
          <a:lstStyle/>
          <a:p>
            <a:r>
              <a:rPr lang="en-US" sz="3200" b="1" dirty="0"/>
              <a:t>“To die hating them, that was freedom.” (281).</a:t>
            </a:r>
          </a:p>
          <a:p>
            <a:r>
              <a:rPr lang="en-US" sz="3200" b="1" dirty="0"/>
              <a:t>“But it was all right, everything was all right, the struggle was finished. He had won the victory over himself. He loved Big Brother.” (298).</a:t>
            </a:r>
          </a:p>
          <a:p>
            <a:endParaRPr lang="en-US" dirty="0"/>
          </a:p>
          <a:p>
            <a:endParaRPr lang="en-US" dirty="0"/>
          </a:p>
          <a:p>
            <a:endParaRPr lang="en-US" dirty="0"/>
          </a:p>
        </p:txBody>
      </p:sp>
      <p:sp>
        <p:nvSpPr>
          <p:cNvPr id="4" name="AutoShape 2" descr="Image result for winston smith"/>
          <p:cNvSpPr>
            <a:spLocks noChangeAspect="1" noChangeArrowheads="1"/>
          </p:cNvSpPr>
          <p:nvPr/>
        </p:nvSpPr>
        <p:spPr bwMode="auto">
          <a:xfrm>
            <a:off x="252153" y="48016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i.ytimg.com/vi/-K2uV9nNdEs/hqdefaul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08791" y="3651684"/>
            <a:ext cx="3879273" cy="2909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56953" y="3649781"/>
            <a:ext cx="3639197" cy="2911358"/>
          </a:xfrm>
          <a:prstGeom prst="rect">
            <a:avLst/>
          </a:prstGeom>
        </p:spPr>
      </p:pic>
    </p:spTree>
    <p:extLst>
      <p:ext uri="{BB962C8B-B14F-4D97-AF65-F5344CB8AC3E}">
        <p14:creationId xmlns:p14="http://schemas.microsoft.com/office/powerpoint/2010/main" val="25027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67054"/>
            <a:ext cx="11307728" cy="990600"/>
          </a:xfrm>
        </p:spPr>
        <p:txBody>
          <a:bodyPr>
            <a:normAutofit fontScale="90000"/>
          </a:bodyPr>
          <a:lstStyle/>
          <a:p>
            <a:r>
              <a:rPr lang="en-US" dirty="0"/>
              <a:t>“Beautiful” Prole                 </a:t>
            </a:r>
            <a:r>
              <a:rPr lang="en-US" dirty="0" err="1"/>
              <a:t>Prole</a:t>
            </a:r>
            <a:r>
              <a:rPr lang="en-US" dirty="0"/>
              <a:t> in jail at </a:t>
            </a:r>
            <a:r>
              <a:rPr lang="en-US" dirty="0" err="1"/>
              <a:t>Miniluv</a:t>
            </a:r>
            <a:br>
              <a:rPr lang="en-US" dirty="0"/>
            </a:br>
            <a:r>
              <a:rPr lang="en-US" sz="2700" dirty="0"/>
              <a:t>         219                                                                           227</a:t>
            </a:r>
          </a:p>
        </p:txBody>
      </p:sp>
      <p:pic>
        <p:nvPicPr>
          <p:cNvPr id="2050" name="Picture 2" descr="Image result for venn diagram"/>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1767254" y="1600200"/>
            <a:ext cx="8598877" cy="52578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Brontosaurus">
            <a:extLst>
              <a:ext uri="{FF2B5EF4-FFF2-40B4-BE49-F238E27FC236}">
                <a16:creationId xmlns:a16="http://schemas.microsoft.com/office/drawing/2014/main" id="{3583330F-8C15-40F8-B146-1A0B752752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37975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rot="5400000">
            <a:off x="5531139" y="206537"/>
            <a:ext cx="5986528" cy="6378133"/>
          </a:xfr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362" y="1865376"/>
            <a:ext cx="5055005" cy="3493008"/>
          </a:xfrm>
          <a:prstGeom prst="snip2SameRect">
            <a:avLst>
              <a:gd name="adj1" fmla="val 31867"/>
              <a:gd name="adj2" fmla="val 0"/>
            </a:avLst>
          </a:prstGeom>
        </p:spPr>
      </p:pic>
    </p:spTree>
    <p:extLst>
      <p:ext uri="{BB962C8B-B14F-4D97-AF65-F5344CB8AC3E}">
        <p14:creationId xmlns:p14="http://schemas.microsoft.com/office/powerpoint/2010/main" val="261459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27000"/>
            <a:ext cx="10871200" cy="990600"/>
          </a:xfrm>
        </p:spPr>
        <p:txBody>
          <a:bodyPr>
            <a:normAutofit fontScale="90000"/>
          </a:bodyPr>
          <a:lstStyle/>
          <a:p>
            <a:pPr algn="ctr"/>
            <a:r>
              <a:rPr lang="en-US" b="1" cap="none" dirty="0">
                <a:solidFill>
                  <a:schemeClr val="accent1"/>
                </a:solidFill>
              </a:rPr>
              <a:t>“’They got to me a long time ago,’ said O’Brien with a mild, almost regretful irony.” (Orwell 238). </a:t>
            </a:r>
          </a:p>
        </p:txBody>
      </p:sp>
      <p:sp>
        <p:nvSpPr>
          <p:cNvPr id="5" name="Content Placeholder 4"/>
          <p:cNvSpPr>
            <a:spLocks noGrp="1"/>
          </p:cNvSpPr>
          <p:nvPr>
            <p:ph sz="quarter" idx="1"/>
          </p:nvPr>
        </p:nvSpPr>
        <p:spPr>
          <a:xfrm>
            <a:off x="816865" y="1600200"/>
            <a:ext cx="5748528" cy="5181434"/>
          </a:xfrm>
        </p:spPr>
        <p:txBody>
          <a:bodyPr>
            <a:normAutofit lnSpcReduction="10000"/>
          </a:bodyPr>
          <a:lstStyle/>
          <a:p>
            <a:pPr marL="0" indent="0">
              <a:buNone/>
            </a:pPr>
            <a:r>
              <a:rPr lang="en-US" sz="3600" b="1" dirty="0">
                <a:solidFill>
                  <a:schemeClr val="accent3"/>
                </a:solidFill>
                <a:effectLst>
                  <a:outerShdw blurRad="38100" dist="38100" dir="2700000" algn="tl">
                    <a:srgbClr val="000000">
                      <a:alpha val="43137"/>
                    </a:srgbClr>
                  </a:outerShdw>
                </a:effectLst>
              </a:rPr>
              <a:t>Some literary criticism has really focused on this fascinating line from O’Brien</a:t>
            </a:r>
          </a:p>
          <a:p>
            <a:pPr marL="514350" indent="-514350">
              <a:buFont typeface="+mj-lt"/>
              <a:buAutoNum type="arabicPeriod"/>
            </a:pPr>
            <a:r>
              <a:rPr lang="en-US" sz="3600" b="1" dirty="0"/>
              <a:t>Could we see this coming? Could Winston?</a:t>
            </a:r>
          </a:p>
          <a:p>
            <a:pPr marL="514350" indent="-514350">
              <a:buFont typeface="+mj-lt"/>
              <a:buAutoNum type="arabicPeriod"/>
            </a:pPr>
            <a:r>
              <a:rPr lang="en-US" sz="3600" b="1" dirty="0"/>
              <a:t>What is the significance of this quote? </a:t>
            </a:r>
          </a:p>
          <a:p>
            <a:pPr marL="514350" indent="-514350">
              <a:buFont typeface="+mj-lt"/>
              <a:buAutoNum type="arabicPeriod"/>
            </a:pPr>
            <a:r>
              <a:rPr lang="en-US" sz="3600" b="1" dirty="0"/>
              <a:t>How does it develop O’Brien’s character?</a:t>
            </a:r>
          </a:p>
        </p:txBody>
      </p:sp>
      <p:sp>
        <p:nvSpPr>
          <p:cNvPr id="6" name="AutoShape 2" descr="Image result for O'brien 198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6680199" y="1202266"/>
            <a:ext cx="5383305" cy="3483367"/>
          </a:xfrm>
          <a:prstGeom prst="rect">
            <a:avLst/>
          </a:prstGeom>
        </p:spPr>
      </p:pic>
      <p:pic>
        <p:nvPicPr>
          <p:cNvPr id="8" name="Picture 7"/>
          <p:cNvPicPr>
            <a:picLocks noChangeAspect="1"/>
          </p:cNvPicPr>
          <p:nvPr/>
        </p:nvPicPr>
        <p:blipFill>
          <a:blip r:embed="rId4"/>
          <a:stretch>
            <a:fillRect/>
          </a:stretch>
        </p:blipFill>
        <p:spPr>
          <a:xfrm>
            <a:off x="7722884" y="4089400"/>
            <a:ext cx="3323331" cy="2692234"/>
          </a:xfrm>
          <a:prstGeom prst="rect">
            <a:avLst/>
          </a:prstGeom>
        </p:spPr>
      </p:pic>
    </p:spTree>
    <p:extLst>
      <p:ext uri="{BB962C8B-B14F-4D97-AF65-F5344CB8AC3E}">
        <p14:creationId xmlns:p14="http://schemas.microsoft.com/office/powerpoint/2010/main" val="407073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9</a:t>
            </a:r>
            <a:r>
              <a:rPr lang="en-US" baseline="30000" dirty="0"/>
              <a:t>th</a:t>
            </a:r>
            <a:r>
              <a:rPr lang="en-US" dirty="0"/>
              <a:t> 2020</a:t>
            </a:r>
          </a:p>
        </p:txBody>
      </p:sp>
      <p:sp>
        <p:nvSpPr>
          <p:cNvPr id="3" name="Content Placeholder 2"/>
          <p:cNvSpPr>
            <a:spLocks noGrp="1"/>
          </p:cNvSpPr>
          <p:nvPr>
            <p:ph sz="quarter" idx="1"/>
          </p:nvPr>
        </p:nvSpPr>
        <p:spPr/>
        <p:txBody>
          <a:bodyPr/>
          <a:lstStyle/>
          <a:p>
            <a:pPr marL="0" indent="0">
              <a:buNone/>
            </a:pPr>
            <a:r>
              <a:rPr lang="en-US" u="sng" dirty="0"/>
              <a:t>Goals</a:t>
            </a:r>
            <a:r>
              <a:rPr lang="en-US" dirty="0"/>
              <a:t>:</a:t>
            </a:r>
          </a:p>
          <a:p>
            <a:pPr marL="514350" indent="-514350">
              <a:buFont typeface="+mj-lt"/>
              <a:buAutoNum type="arabicPeriod"/>
            </a:pPr>
            <a:r>
              <a:rPr lang="en-US" dirty="0"/>
              <a:t>Begin examining Orwell’s ideas about language in relationship to the current and past government of the United States</a:t>
            </a:r>
          </a:p>
        </p:txBody>
      </p:sp>
      <p:pic>
        <p:nvPicPr>
          <p:cNvPr id="4" name="Picture 3"/>
          <p:cNvPicPr>
            <a:picLocks noChangeAspect="1"/>
          </p:cNvPicPr>
          <p:nvPr/>
        </p:nvPicPr>
        <p:blipFill>
          <a:blip r:embed="rId2"/>
          <a:stretch>
            <a:fillRect/>
          </a:stretch>
        </p:blipFill>
        <p:spPr>
          <a:xfrm>
            <a:off x="5111191" y="3110248"/>
            <a:ext cx="6715123" cy="3550033"/>
          </a:xfrm>
          <a:prstGeom prst="rect">
            <a:avLst/>
          </a:prstGeom>
        </p:spPr>
      </p:pic>
    </p:spTree>
    <p:extLst>
      <p:ext uri="{BB962C8B-B14F-4D97-AF65-F5344CB8AC3E}">
        <p14:creationId xmlns:p14="http://schemas.microsoft.com/office/powerpoint/2010/main" val="217160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3.2-3.3 </a:t>
            </a:r>
            <a:r>
              <a:rPr lang="en-US" sz="5400" i="1" dirty="0">
                <a:solidFill>
                  <a:schemeClr val="accent1"/>
                </a:solidFill>
              </a:rPr>
              <a:t>O’Brien Said </a:t>
            </a:r>
            <a:r>
              <a:rPr lang="en-US" sz="5400" i="1" dirty="0" err="1">
                <a:solidFill>
                  <a:schemeClr val="accent1"/>
                </a:solidFill>
              </a:rPr>
              <a:t>Whaaaa</a:t>
            </a:r>
            <a:r>
              <a:rPr lang="en-US" sz="5400" i="1" dirty="0">
                <a:solidFill>
                  <a:schemeClr val="accent1"/>
                </a:solidFill>
              </a:rPr>
              <a:t>?</a:t>
            </a:r>
            <a:endParaRPr lang="en-US" sz="3200" dirty="0"/>
          </a:p>
        </p:txBody>
      </p:sp>
      <p:sp>
        <p:nvSpPr>
          <p:cNvPr id="3" name="Content Placeholder 2"/>
          <p:cNvSpPr>
            <a:spLocks noGrp="1"/>
          </p:cNvSpPr>
          <p:nvPr>
            <p:ph sz="quarter" idx="1"/>
          </p:nvPr>
        </p:nvSpPr>
        <p:spPr>
          <a:xfrm>
            <a:off x="445169" y="1468316"/>
            <a:ext cx="11582708" cy="5389684"/>
          </a:xfrm>
        </p:spPr>
        <p:txBody>
          <a:bodyPr>
            <a:normAutofit lnSpcReduction="10000"/>
          </a:bodyPr>
          <a:lstStyle/>
          <a:p>
            <a:pPr marL="0" indent="0" algn="ctr">
              <a:buNone/>
            </a:pPr>
            <a:r>
              <a:rPr lang="en-US" sz="3200" b="1" dirty="0"/>
              <a:t>Demonstrate your understanding </a:t>
            </a:r>
            <a:r>
              <a:rPr lang="en-US" sz="3200" dirty="0"/>
              <a:t>and reading</a:t>
            </a:r>
            <a:r>
              <a:rPr lang="en-US" sz="3200" b="1" dirty="0"/>
              <a:t>. Pick </a:t>
            </a:r>
            <a:r>
              <a:rPr lang="en-US" sz="3200" b="1" dirty="0">
                <a:solidFill>
                  <a:schemeClr val="accent1"/>
                </a:solidFill>
              </a:rPr>
              <a:t>2</a:t>
            </a:r>
            <a:r>
              <a:rPr lang="en-US" sz="3200" b="1" dirty="0"/>
              <a:t> O’Brien quotes and explain/analyze them:</a:t>
            </a:r>
          </a:p>
          <a:p>
            <a:pPr marL="514350" indent="-514350">
              <a:buFont typeface="+mj-lt"/>
              <a:buAutoNum type="arabicPeriod"/>
            </a:pPr>
            <a:r>
              <a:rPr lang="en-US" sz="3400" b="1" dirty="0"/>
              <a:t>“The thought is all we care about.” (253).</a:t>
            </a:r>
          </a:p>
          <a:p>
            <a:pPr marL="514350" indent="-514350">
              <a:buFont typeface="+mj-lt"/>
              <a:buAutoNum type="arabicPeriod"/>
            </a:pPr>
            <a:r>
              <a:rPr lang="en-US" sz="3400" b="1" dirty="0">
                <a:solidFill>
                  <a:srgbClr val="C00000"/>
                </a:solidFill>
              </a:rPr>
              <a:t>“But we make the brain perfect before we blow it out. The command of the old despotisms was ‘Thou shalt not.’ The command of the totalitarians was ‘Thou shalt.’ Our command is ‘THOU ART.’” (255). </a:t>
            </a:r>
            <a:endParaRPr lang="en-US" sz="3400" dirty="0">
              <a:solidFill>
                <a:srgbClr val="0070C0"/>
              </a:solidFill>
            </a:endParaRPr>
          </a:p>
          <a:p>
            <a:pPr marL="514350" indent="-514350">
              <a:buFont typeface="+mj-lt"/>
              <a:buAutoNum type="arabicPeriod"/>
            </a:pPr>
            <a:r>
              <a:rPr lang="en-US" sz="3400" dirty="0"/>
              <a:t>“</a:t>
            </a:r>
            <a:r>
              <a:rPr lang="en-US" sz="3400" b="1" dirty="0"/>
              <a:t>’You do not exist,’ said O’Brien” (259). </a:t>
            </a:r>
            <a:endParaRPr lang="en-US" sz="3400" dirty="0">
              <a:solidFill>
                <a:srgbClr val="0070C0"/>
              </a:solidFill>
            </a:endParaRPr>
          </a:p>
          <a:p>
            <a:pPr marL="514350" indent="-514350">
              <a:buFont typeface="+mj-lt"/>
              <a:buAutoNum type="arabicPeriod"/>
            </a:pPr>
            <a:r>
              <a:rPr lang="en-US" sz="3400" b="1" dirty="0">
                <a:solidFill>
                  <a:srgbClr val="C00000"/>
                </a:solidFill>
              </a:rPr>
              <a:t>“The object of persecution is persecution.  The object of torture is torture.  The object of power is power.” (263).</a:t>
            </a:r>
          </a:p>
          <a:p>
            <a:pPr marL="514350" indent="-514350">
              <a:buFont typeface="+mj-lt"/>
              <a:buAutoNum type="arabicPeriod"/>
            </a:pPr>
            <a:endParaRPr lang="en-US" sz="3400" dirty="0"/>
          </a:p>
        </p:txBody>
      </p:sp>
      <p:pic>
        <p:nvPicPr>
          <p:cNvPr id="4" name="Graphic 3" descr="Brontosaurus">
            <a:extLst>
              <a:ext uri="{FF2B5EF4-FFF2-40B4-BE49-F238E27FC236}">
                <a16:creationId xmlns:a16="http://schemas.microsoft.com/office/drawing/2014/main" id="{33D811FA-56ED-4CA1-8498-F8F870C01B6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509317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1" id="{C0612A9C-63CA-4382-8371-AC84CBD065AF}" vid="{E6B5C060-0035-42D8-96B4-0C51F9A47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Theme11</Template>
  <TotalTime>1430</TotalTime>
  <Words>2577</Words>
  <Application>Microsoft Office PowerPoint</Application>
  <PresentationFormat>Widescreen</PresentationFormat>
  <Paragraphs>188</Paragraphs>
  <Slides>41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Georgia</vt:lpstr>
      <vt:lpstr>Tw Cen MT</vt:lpstr>
      <vt:lpstr>Wingdings</vt:lpstr>
      <vt:lpstr>Wingdings 2</vt:lpstr>
      <vt:lpstr>Theme11</vt:lpstr>
      <vt:lpstr>Office Theme</vt:lpstr>
      <vt:lpstr>2.10 to 3.6</vt:lpstr>
      <vt:lpstr>2.10</vt:lpstr>
      <vt:lpstr>ONE + TWO [salient points] review:</vt:lpstr>
      <vt:lpstr>3.1(225-239)</vt:lpstr>
      <vt:lpstr>“Beautiful” Prole                 Prole in jail at Miniluv          219                                                                           227</vt:lpstr>
      <vt:lpstr>PowerPoint Presentation</vt:lpstr>
      <vt:lpstr>“’They got to me a long time ago,’ said O’Brien with a mild, almost regretful irony.” (Orwell 238). </vt:lpstr>
      <vt:lpstr>March 9th 2020</vt:lpstr>
      <vt:lpstr>3.2-3.3 O’Brien Said Whaaaa?</vt:lpstr>
      <vt:lpstr>3.2 (240-260)</vt:lpstr>
      <vt:lpstr>C.I.A. Torture Programs</vt:lpstr>
      <vt:lpstr>C.I.A. Torture Programs</vt:lpstr>
      <vt:lpstr>C.I.A. Torture Programs</vt:lpstr>
      <vt:lpstr>Guantanamo Bay, Pentagon Prison in Cuba</vt:lpstr>
      <vt:lpstr>Guantanamo Bay, Pentagon Prison in Cuba</vt:lpstr>
      <vt:lpstr>Guantanamo Bay, Pentagon Prison</vt:lpstr>
      <vt:lpstr>PowerPoint Presentation</vt:lpstr>
      <vt:lpstr>PowerPoint Presentation</vt:lpstr>
      <vt:lpstr>other techniques to use legal language to obfuscate truth</vt:lpstr>
      <vt:lpstr>C.I.A. Torture Programs: “Black Sites”</vt:lpstr>
      <vt:lpstr>(240-241, 243) Nazi and Soviet “Efficiency” </vt:lpstr>
      <vt:lpstr>3.2 (240-260)</vt:lpstr>
      <vt:lpstr>3.2-3.3 O’Brien Said Whaaaa?</vt:lpstr>
      <vt:lpstr>3.2-3.3 According to O’Brien…</vt:lpstr>
      <vt:lpstr>Theme: Truth</vt:lpstr>
      <vt:lpstr>O’Brien &amp; the Party on power:</vt:lpstr>
      <vt:lpstr>2+2=5</vt:lpstr>
      <vt:lpstr>PowerPoint Presentation</vt:lpstr>
      <vt:lpstr>2. Repetition of Literary/Language Devices</vt:lpstr>
      <vt:lpstr>PowerPoint Presentation</vt:lpstr>
      <vt:lpstr>Theme: Truth</vt:lpstr>
      <vt:lpstr>Group Paragraph Outline</vt:lpstr>
      <vt:lpstr>3.4 (274-282)</vt:lpstr>
      <vt:lpstr>3.5 (282-287)</vt:lpstr>
      <vt:lpstr>Remember the Government’s use of language (“enemy combatant,” “enhanced interrogation”) to subvert international law?</vt:lpstr>
      <vt:lpstr>PowerPoint Presentation</vt:lpstr>
      <vt:lpstr>PowerPoint Presentation</vt:lpstr>
      <vt:lpstr>PowerPoint Presentation</vt:lpstr>
      <vt:lpstr>3.6 (287-298)</vt:lpstr>
      <vt:lpstr>Horrible Irony?</vt:lpstr>
      <vt:lpstr>Is 1984 a Tragedy? Is Winston a Tragic Hero?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2.10 to 3.6</dc:title>
  <dc:creator>Smith, Kyle    SHS - Staff</dc:creator>
  <cp:lastModifiedBy>kyle.p.smith@email.wsu.edu</cp:lastModifiedBy>
  <cp:revision>139</cp:revision>
  <cp:lastPrinted>2018-03-13T15:07:06Z</cp:lastPrinted>
  <dcterms:created xsi:type="dcterms:W3CDTF">2018-03-13T14:32:45Z</dcterms:created>
  <dcterms:modified xsi:type="dcterms:W3CDTF">2020-03-25T01:06:43Z</dcterms:modified>
</cp:coreProperties>
</file>