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handoutMasterIdLst>
    <p:handoutMasterId r:id="rId33"/>
  </p:handoutMasterIdLst>
  <p:sldIdLst>
    <p:sldId id="257" r:id="rId2"/>
    <p:sldId id="258" r:id="rId3"/>
    <p:sldId id="260" r:id="rId4"/>
    <p:sldId id="261" r:id="rId5"/>
    <p:sldId id="272" r:id="rId6"/>
    <p:sldId id="268" r:id="rId7"/>
    <p:sldId id="262" r:id="rId8"/>
    <p:sldId id="269" r:id="rId9"/>
    <p:sldId id="270" r:id="rId10"/>
    <p:sldId id="273" r:id="rId11"/>
    <p:sldId id="279" r:id="rId12"/>
    <p:sldId id="263" r:id="rId13"/>
    <p:sldId id="264" r:id="rId14"/>
    <p:sldId id="274" r:id="rId15"/>
    <p:sldId id="276" r:id="rId16"/>
    <p:sldId id="277" r:id="rId17"/>
    <p:sldId id="280" r:id="rId18"/>
    <p:sldId id="278" r:id="rId19"/>
    <p:sldId id="275" r:id="rId20"/>
    <p:sldId id="259" r:id="rId21"/>
    <p:sldId id="266" r:id="rId22"/>
    <p:sldId id="267" r:id="rId23"/>
    <p:sldId id="265" r:id="rId24"/>
    <p:sldId id="281" r:id="rId25"/>
    <p:sldId id="271" r:id="rId26"/>
    <p:sldId id="282" r:id="rId27"/>
    <p:sldId id="286" r:id="rId28"/>
    <p:sldId id="283" r:id="rId29"/>
    <p:sldId id="287" r:id="rId30"/>
    <p:sldId id="285" r:id="rId31"/>
    <p:sldId id="284" r:id="rId32"/>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1" autoAdjust="0"/>
    <p:restoredTop sz="94660"/>
  </p:normalViewPr>
  <p:slideViewPr>
    <p:cSldViewPr snapToGrid="0">
      <p:cViewPr varScale="1">
        <p:scale>
          <a:sx n="103" d="100"/>
          <a:sy n="103" d="100"/>
        </p:scale>
        <p:origin x="150" y="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1"/>
            <a:ext cx="3011699" cy="463408"/>
          </a:xfrm>
          <a:prstGeom prst="rect">
            <a:avLst/>
          </a:prstGeom>
        </p:spPr>
        <p:txBody>
          <a:bodyPr vert="horz" lIns="92492" tIns="46246" rIns="92492" bIns="46246" rtlCol="0"/>
          <a:lstStyle>
            <a:lvl1pPr algn="r">
              <a:defRPr sz="1200"/>
            </a:lvl1pPr>
          </a:lstStyle>
          <a:p>
            <a:fld id="{F0865A6E-21E7-4304-ACA5-B768CA292591}" type="datetimeFigureOut">
              <a:rPr lang="en-US" smtClean="0"/>
              <a:t>1/4/2019</a:t>
            </a:fld>
            <a:endParaRPr lang="en-US"/>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5A5FB397-C008-488E-B876-CB2E2008B7D3}" type="slidenum">
              <a:rPr lang="en-US" smtClean="0"/>
              <a:t>‹#›</a:t>
            </a:fld>
            <a:endParaRPr lang="en-US"/>
          </a:p>
        </p:txBody>
      </p:sp>
    </p:spTree>
    <p:extLst>
      <p:ext uri="{BB962C8B-B14F-4D97-AF65-F5344CB8AC3E}">
        <p14:creationId xmlns:p14="http://schemas.microsoft.com/office/powerpoint/2010/main" val="53375448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36636D-D922-432D-A958-524484B5923D}" type="datetimeFigureOut">
              <a:rPr lang="en-US" dirty="0"/>
              <a:pPr/>
              <a:t>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E36636D-D922-432D-A958-524484B5923D}" type="datetimeFigureOut">
              <a:rPr lang="en-US" dirty="0"/>
              <a:pPr/>
              <a:t>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E36636D-D922-432D-A958-524484B5923D}" type="datetimeFigureOut">
              <a:rPr lang="en-US" dirty="0"/>
              <a:pPr/>
              <a:t>1/4/2019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E36636D-D922-432D-A958-524484B5923D}" type="datetimeFigureOut">
              <a:rPr lang="en-US" dirty="0"/>
              <a:pPr/>
              <a:t>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dirty="0"/>
              <a:pPr/>
              <a:t>1/4/2019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dirty="0"/>
              <a:pPr/>
              <a:t>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dirty="0"/>
              <a:pPr/>
              <a:t>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8E36636D-D922-432D-A958-524484B5923D}" type="datetimeFigureOut">
              <a:rPr lang="en-US" dirty="0"/>
              <a:pPr/>
              <a:t>1/4/2019</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F28FB93-0A08-4E7D-8E63-9EFA29F1E093}"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2" r:id="rId10"/>
    <p:sldLayoutId id="2147483853" r:id="rId11"/>
    <p:sldLayoutId id="2147483854" r:id="rId12"/>
    <p:sldLayoutId id="2147483855" r:id="rId13"/>
    <p:sldLayoutId id="2147483858" r:id="rId14"/>
    <p:sldLayoutId id="2147483859" r:id="rId15"/>
    <p:sldLayoutId id="2147483850" r:id="rId16"/>
    <p:sldLayoutId id="2147483851"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nytimes.com/2017/08/18/us/politics/right-and-left-on-removal-of-confederate-statues.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consequenceofsound.net/2017/04/geraldo-rivera-responds-to-kendrick-lamar-still-believes-hip-hop-has-done-more-damage-than-racism/" TargetMode="External"/><Relationship Id="rId2" Type="http://schemas.openxmlformats.org/officeDocument/2006/relationships/hyperlink" Target="https://www.youtube.com/watch?v=jW0lTkcGX7I"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youtube.com/watch?v=RKPtfvN0dRA" TargetMode="Externa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thefader.com/2018/10/18/banksy-video-shredded-paintin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58872"/>
            <a:ext cx="10353762" cy="970450"/>
          </a:xfrm>
        </p:spPr>
        <p:txBody>
          <a:bodyPr/>
          <a:lstStyle/>
          <a:p>
            <a:r>
              <a:rPr lang="en-US" dirty="0" smtClean="0"/>
              <a:t>Journal #19: </a:t>
            </a:r>
            <a:r>
              <a:rPr lang="en-US" sz="4400" b="1" dirty="0" smtClean="0">
                <a:solidFill>
                  <a:schemeClr val="accent2"/>
                </a:solidFill>
              </a:rPr>
              <a:t>Social Commentary</a:t>
            </a:r>
            <a:r>
              <a:rPr lang="en-US" sz="4400" b="1" dirty="0" smtClean="0"/>
              <a:t> &amp; </a:t>
            </a:r>
            <a:r>
              <a:rPr lang="en-US" sz="4400" b="1" dirty="0" smtClean="0">
                <a:solidFill>
                  <a:srgbClr val="92D050"/>
                </a:solidFill>
              </a:rPr>
              <a:t>Satire</a:t>
            </a:r>
            <a:endParaRPr lang="en-US" b="1" dirty="0">
              <a:solidFill>
                <a:srgbClr val="92D050"/>
              </a:solidFill>
            </a:endParaRPr>
          </a:p>
        </p:txBody>
      </p:sp>
      <p:sp>
        <p:nvSpPr>
          <p:cNvPr id="3" name="Content Placeholder 2"/>
          <p:cNvSpPr>
            <a:spLocks noGrp="1"/>
          </p:cNvSpPr>
          <p:nvPr>
            <p:ph idx="1"/>
          </p:nvPr>
        </p:nvSpPr>
        <p:spPr>
          <a:xfrm>
            <a:off x="913795" y="1229323"/>
            <a:ext cx="10353762" cy="4905470"/>
          </a:xfrm>
        </p:spPr>
        <p:txBody>
          <a:bodyPr>
            <a:normAutofit/>
          </a:bodyPr>
          <a:lstStyle/>
          <a:p>
            <a:pPr marL="36900" indent="0">
              <a:buNone/>
            </a:pPr>
            <a:r>
              <a:rPr lang="en-US" sz="2800" b="1" dirty="0" smtClean="0"/>
              <a:t>Learning Targets:</a:t>
            </a:r>
          </a:p>
          <a:p>
            <a:pPr marL="494100" indent="-457200">
              <a:buFont typeface="+mj-lt"/>
              <a:buAutoNum type="arabicPeriod"/>
            </a:pPr>
            <a:r>
              <a:rPr lang="en-US" sz="2800" b="1" dirty="0"/>
              <a:t>Students will be able to define </a:t>
            </a:r>
            <a:r>
              <a:rPr lang="en-US" sz="2800" b="1" dirty="0" smtClean="0"/>
              <a:t>and analyze examples of </a:t>
            </a:r>
            <a:r>
              <a:rPr lang="en-US" sz="2800" b="1" dirty="0" smtClean="0">
                <a:solidFill>
                  <a:schemeClr val="accent2"/>
                </a:solidFill>
              </a:rPr>
              <a:t>social </a:t>
            </a:r>
            <a:r>
              <a:rPr lang="en-US" sz="2800" b="1" dirty="0">
                <a:solidFill>
                  <a:schemeClr val="accent2"/>
                </a:solidFill>
              </a:rPr>
              <a:t>commentary</a:t>
            </a:r>
            <a:r>
              <a:rPr lang="en-US" sz="2800" b="1" dirty="0"/>
              <a:t> and </a:t>
            </a:r>
            <a:r>
              <a:rPr lang="en-US" sz="2800" b="1" dirty="0" smtClean="0">
                <a:solidFill>
                  <a:srgbClr val="92D050"/>
                </a:solidFill>
              </a:rPr>
              <a:t>satire</a:t>
            </a:r>
            <a:r>
              <a:rPr lang="en-US" sz="2800" b="1" dirty="0" smtClean="0"/>
              <a:t> in various types of text.</a:t>
            </a:r>
            <a:endParaRPr lang="en-US" sz="2800" b="1" dirty="0"/>
          </a:p>
          <a:p>
            <a:pPr marL="494100" indent="-457200">
              <a:buFont typeface="+mj-lt"/>
              <a:buAutoNum type="arabicPeriod"/>
            </a:pPr>
            <a:r>
              <a:rPr lang="en-US" sz="2800" b="1" dirty="0" smtClean="0"/>
              <a:t>Students </a:t>
            </a:r>
            <a:r>
              <a:rPr lang="en-US" sz="2800" b="1" dirty="0"/>
              <a:t>will be able to </a:t>
            </a:r>
            <a:r>
              <a:rPr lang="en-US" sz="2800" b="1" dirty="0" smtClean="0"/>
              <a:t>connect rhetoric, propaganda, and persuasion to </a:t>
            </a:r>
            <a:r>
              <a:rPr lang="en-US" sz="2800" b="1" dirty="0">
                <a:solidFill>
                  <a:schemeClr val="accent2"/>
                </a:solidFill>
              </a:rPr>
              <a:t>social commentary</a:t>
            </a:r>
            <a:r>
              <a:rPr lang="en-US" sz="2800" b="1" dirty="0"/>
              <a:t> and </a:t>
            </a:r>
            <a:r>
              <a:rPr lang="en-US" sz="2800" b="1" dirty="0">
                <a:solidFill>
                  <a:srgbClr val="92D050"/>
                </a:solidFill>
              </a:rPr>
              <a:t>satire</a:t>
            </a:r>
            <a:r>
              <a:rPr lang="en-US" sz="2800" b="1" dirty="0" smtClean="0"/>
              <a:t>.</a:t>
            </a:r>
            <a:endParaRPr lang="en-US" sz="2800" b="1" dirty="0"/>
          </a:p>
          <a:p>
            <a:pPr marL="494100" indent="-457200">
              <a:buFont typeface="+mj-lt"/>
              <a:buAutoNum type="arabicPeriod"/>
            </a:pPr>
            <a:r>
              <a:rPr lang="en-US" sz="2800" b="1" dirty="0"/>
              <a:t>Students will be able to </a:t>
            </a:r>
            <a:r>
              <a:rPr lang="en-US" sz="2800" b="1" dirty="0" smtClean="0"/>
              <a:t>identify and analyze </a:t>
            </a:r>
            <a:r>
              <a:rPr lang="en-US" sz="2800" b="1" dirty="0" smtClean="0">
                <a:solidFill>
                  <a:srgbClr val="00B0F0"/>
                </a:solidFill>
              </a:rPr>
              <a:t>irony</a:t>
            </a:r>
            <a:r>
              <a:rPr lang="en-US" sz="2800" b="1" dirty="0"/>
              <a:t> </a:t>
            </a:r>
            <a:r>
              <a:rPr lang="en-US" sz="2800" b="1" dirty="0" smtClean="0"/>
              <a:t>and parody.</a:t>
            </a:r>
            <a:endParaRPr lang="en-US" sz="2800" b="1" dirty="0"/>
          </a:p>
          <a:p>
            <a:pPr marL="494100" indent="-457200">
              <a:buFont typeface="+mj-lt"/>
              <a:buAutoNum type="arabicPeriod"/>
            </a:pPr>
            <a:endParaRPr lang="en-US" sz="2800" b="1" dirty="0"/>
          </a:p>
        </p:txBody>
      </p:sp>
    </p:spTree>
    <p:extLst>
      <p:ext uri="{BB962C8B-B14F-4D97-AF65-F5344CB8AC3E}">
        <p14:creationId xmlns:p14="http://schemas.microsoft.com/office/powerpoint/2010/main" val="14194479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58872"/>
            <a:ext cx="10353762" cy="970450"/>
          </a:xfrm>
        </p:spPr>
        <p:txBody>
          <a:bodyPr>
            <a:noAutofit/>
          </a:bodyPr>
          <a:lstStyle/>
          <a:p>
            <a:r>
              <a:rPr lang="en-US" dirty="0" smtClean="0">
                <a:solidFill>
                  <a:schemeClr val="accent2"/>
                </a:solidFill>
              </a:rPr>
              <a:t>Social Commentary</a:t>
            </a:r>
            <a:r>
              <a:rPr lang="en-US" dirty="0"/>
              <a:t> </a:t>
            </a:r>
            <a:r>
              <a:rPr lang="en-US" dirty="0" smtClean="0"/>
              <a:t>in Political Cartoons Dueling Opinions </a:t>
            </a:r>
            <a:endParaRPr lang="en-US" b="1" dirty="0"/>
          </a:p>
        </p:txBody>
      </p:sp>
      <p:pic>
        <p:nvPicPr>
          <p:cNvPr id="6" name="Picture 2" descr="http://api.theweek.com/sites/default/files/100517DavidHorsey_Tribune.jpg?resize=807x80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1878" y="1569493"/>
            <a:ext cx="4294435" cy="316628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result for pro confederate statue cart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3108" y="1569493"/>
            <a:ext cx="4444717" cy="317797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27602" y="4735773"/>
            <a:ext cx="8654497" cy="1200329"/>
          </a:xfrm>
          <a:prstGeom prst="rect">
            <a:avLst/>
          </a:prstGeom>
        </p:spPr>
        <p:txBody>
          <a:bodyPr wrap="square">
            <a:spAutoFit/>
          </a:bodyPr>
          <a:lstStyle/>
          <a:p>
            <a:pPr marL="514350" indent="-514350">
              <a:buFont typeface="Courier New" panose="02070309020205020404" pitchFamily="49" charset="0"/>
              <a:buChar char="o"/>
            </a:pPr>
            <a:r>
              <a:rPr lang="en-US" sz="2400" dirty="0" smtClean="0"/>
              <a:t>What types of arguments are these cartoons making?</a:t>
            </a:r>
          </a:p>
          <a:p>
            <a:pPr marL="971550" lvl="1" indent="-514350">
              <a:buFont typeface="Courier New" panose="02070309020205020404" pitchFamily="49" charset="0"/>
              <a:buChar char="o"/>
            </a:pPr>
            <a:r>
              <a:rPr lang="en-US" sz="2400" dirty="0" smtClean="0"/>
              <a:t>Propaganda techniques? Bias?</a:t>
            </a:r>
          </a:p>
          <a:p>
            <a:pPr marL="971550" lvl="1" indent="-514350">
              <a:buFont typeface="Courier New" panose="02070309020205020404" pitchFamily="49" charset="0"/>
              <a:buChar char="o"/>
            </a:pPr>
            <a:endParaRPr lang="en-US" sz="2400" dirty="0"/>
          </a:p>
        </p:txBody>
      </p:sp>
    </p:spTree>
    <p:extLst>
      <p:ext uri="{BB962C8B-B14F-4D97-AF65-F5344CB8AC3E}">
        <p14:creationId xmlns:p14="http://schemas.microsoft.com/office/powerpoint/2010/main" val="25573526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hlinkClick r:id="rId2"/>
              </a:rPr>
              <a:t>https://</a:t>
            </a:r>
            <a:r>
              <a:rPr lang="en-US" dirty="0" smtClean="0">
                <a:hlinkClick r:id="rId2"/>
              </a:rPr>
              <a:t>www.nytimes.com/2017/08/18/us/politics/right-and-left-on-removal-of-confederate-statues.html</a:t>
            </a:r>
            <a:r>
              <a:rPr lang="en-US" dirty="0" smtClean="0"/>
              <a:t> </a:t>
            </a:r>
            <a:endParaRPr lang="en-US" dirty="0"/>
          </a:p>
        </p:txBody>
      </p:sp>
      <p:pic>
        <p:nvPicPr>
          <p:cNvPr id="4" name="Content Placeholder 3"/>
          <p:cNvPicPr>
            <a:picLocks noGrp="1" noChangeAspect="1"/>
          </p:cNvPicPr>
          <p:nvPr>
            <p:ph idx="1"/>
          </p:nvPr>
        </p:nvPicPr>
        <p:blipFill>
          <a:blip r:embed="rId3"/>
          <a:stretch>
            <a:fillRect/>
          </a:stretch>
        </p:blipFill>
        <p:spPr>
          <a:xfrm>
            <a:off x="2129193" y="1906133"/>
            <a:ext cx="7922965" cy="4853811"/>
          </a:xfrm>
          <a:prstGeom prst="rect">
            <a:avLst/>
          </a:prstGeom>
        </p:spPr>
      </p:pic>
    </p:spTree>
    <p:extLst>
      <p:ext uri="{BB962C8B-B14F-4D97-AF65-F5344CB8AC3E}">
        <p14:creationId xmlns:p14="http://schemas.microsoft.com/office/powerpoint/2010/main" val="35163326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Image result for keith haring ai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6331" y="1072342"/>
            <a:ext cx="3670167" cy="490995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keith haring ai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196" y="1072342"/>
            <a:ext cx="2539524" cy="332320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913795" y="258872"/>
            <a:ext cx="10353762" cy="970450"/>
          </a:xfrm>
        </p:spPr>
        <p:txBody>
          <a:bodyPr>
            <a:noAutofit/>
          </a:bodyPr>
          <a:lstStyle/>
          <a:p>
            <a:r>
              <a:rPr lang="en-US" sz="4400" dirty="0" smtClean="0">
                <a:solidFill>
                  <a:schemeClr val="accent2"/>
                </a:solidFill>
              </a:rPr>
              <a:t>Social Commentary</a:t>
            </a:r>
            <a:r>
              <a:rPr lang="en-US" sz="4400" dirty="0"/>
              <a:t> </a:t>
            </a:r>
            <a:r>
              <a:rPr lang="en-US" sz="4400" dirty="0" smtClean="0"/>
              <a:t>in Fine Arts</a:t>
            </a:r>
            <a:endParaRPr lang="en-US" sz="4400" b="1" dirty="0"/>
          </a:p>
        </p:txBody>
      </p:sp>
      <p:sp>
        <p:nvSpPr>
          <p:cNvPr id="5" name="Rectangle 4"/>
          <p:cNvSpPr/>
          <p:nvPr/>
        </p:nvSpPr>
        <p:spPr>
          <a:xfrm>
            <a:off x="3083269" y="1387263"/>
            <a:ext cx="4881552" cy="1569660"/>
          </a:xfrm>
          <a:prstGeom prst="rect">
            <a:avLst/>
          </a:prstGeom>
        </p:spPr>
        <p:txBody>
          <a:bodyPr wrap="square">
            <a:spAutoFit/>
          </a:bodyPr>
          <a:lstStyle/>
          <a:p>
            <a:pPr marL="514350" indent="-514350">
              <a:buFont typeface="Courier New" panose="02070309020205020404" pitchFamily="49" charset="0"/>
              <a:buChar char="o"/>
            </a:pPr>
            <a:r>
              <a:rPr lang="en-US" sz="2400" dirty="0" smtClean="0"/>
              <a:t>What </a:t>
            </a:r>
            <a:r>
              <a:rPr lang="en-US" sz="2400" dirty="0"/>
              <a:t>is the social issue?</a:t>
            </a:r>
          </a:p>
          <a:p>
            <a:pPr marL="514350" indent="-514350">
              <a:buFont typeface="Courier New" panose="02070309020205020404" pitchFamily="49" charset="0"/>
              <a:buChar char="o"/>
            </a:pPr>
            <a:r>
              <a:rPr lang="en-US" sz="2400" dirty="0"/>
              <a:t>What is the commentary (opinion, analysis, judgment) about a societal issue?</a:t>
            </a:r>
          </a:p>
        </p:txBody>
      </p:sp>
      <p:pic>
        <p:nvPicPr>
          <p:cNvPr id="2054" name="Picture 6" descr="Image result for Ignorance = Fea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463107" y="3320591"/>
            <a:ext cx="6032500" cy="33909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8831216" y="6162228"/>
            <a:ext cx="2715162" cy="369332"/>
          </a:xfrm>
          <a:prstGeom prst="rect">
            <a:avLst/>
          </a:prstGeom>
          <a:noFill/>
        </p:spPr>
        <p:txBody>
          <a:bodyPr wrap="square" rtlCol="0">
            <a:spAutoFit/>
          </a:bodyPr>
          <a:lstStyle/>
          <a:p>
            <a:r>
              <a:rPr lang="en-US" b="1" dirty="0" smtClean="0"/>
              <a:t>Artist: Keith Haring</a:t>
            </a:r>
            <a:endParaRPr lang="en-US" b="1" dirty="0"/>
          </a:p>
        </p:txBody>
      </p:sp>
      <p:pic>
        <p:nvPicPr>
          <p:cNvPr id="2060" name="Picture 12" descr="Image result for keith haring aid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196" y="4453377"/>
            <a:ext cx="2079115" cy="225811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rot="16200000">
            <a:off x="441289" y="5516429"/>
            <a:ext cx="1334067" cy="32686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dirty="0" smtClean="0"/>
              <a:t>(Censorship)</a:t>
            </a:r>
            <a:endParaRPr lang="en-US" sz="1600" dirty="0"/>
          </a:p>
        </p:txBody>
      </p:sp>
    </p:spTree>
    <p:extLst>
      <p:ext uri="{BB962C8B-B14F-4D97-AF65-F5344CB8AC3E}">
        <p14:creationId xmlns:p14="http://schemas.microsoft.com/office/powerpoint/2010/main" val="15324676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58872"/>
            <a:ext cx="10353762" cy="970450"/>
          </a:xfrm>
        </p:spPr>
        <p:txBody>
          <a:bodyPr>
            <a:normAutofit/>
          </a:bodyPr>
          <a:lstStyle/>
          <a:p>
            <a:r>
              <a:rPr lang="en-US" sz="5400" dirty="0" smtClean="0">
                <a:solidFill>
                  <a:schemeClr val="accent2"/>
                </a:solidFill>
              </a:rPr>
              <a:t>Social Commentary</a:t>
            </a:r>
            <a:r>
              <a:rPr lang="en-US" sz="5400" dirty="0"/>
              <a:t> </a:t>
            </a:r>
            <a:r>
              <a:rPr lang="en-US" sz="5400" dirty="0" smtClean="0"/>
              <a:t>in Literature</a:t>
            </a:r>
            <a:endParaRPr lang="en-US" sz="5400" b="1" dirty="0"/>
          </a:p>
        </p:txBody>
      </p:sp>
      <p:pic>
        <p:nvPicPr>
          <p:cNvPr id="1026" name="Picture 2" descr="Image result for the house on mango stree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3795" y="1229322"/>
            <a:ext cx="3600664" cy="555183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804756" y="2666412"/>
            <a:ext cx="3526444" cy="2677656"/>
          </a:xfrm>
          <a:prstGeom prst="rect">
            <a:avLst/>
          </a:prstGeom>
        </p:spPr>
        <p:txBody>
          <a:bodyPr wrap="square">
            <a:spAutoFit/>
          </a:bodyPr>
          <a:lstStyle/>
          <a:p>
            <a:pPr marL="514350" indent="-514350">
              <a:buFont typeface="Courier New" panose="02070309020205020404" pitchFamily="49" charset="0"/>
              <a:buChar char="o"/>
            </a:pPr>
            <a:r>
              <a:rPr lang="en-US" sz="2400" dirty="0" smtClean="0"/>
              <a:t>What </a:t>
            </a:r>
            <a:r>
              <a:rPr lang="en-US" sz="2400" dirty="0"/>
              <a:t>is the social issue?</a:t>
            </a:r>
          </a:p>
          <a:p>
            <a:pPr marL="514350" indent="-514350">
              <a:buFont typeface="Courier New" panose="02070309020205020404" pitchFamily="49" charset="0"/>
              <a:buChar char="o"/>
            </a:pPr>
            <a:r>
              <a:rPr lang="en-US" sz="2400" dirty="0"/>
              <a:t>What is the commentary (opinion, analysis, judgment) about a societal issue?</a:t>
            </a:r>
          </a:p>
        </p:txBody>
      </p:sp>
    </p:spTree>
    <p:extLst>
      <p:ext uri="{BB962C8B-B14F-4D97-AF65-F5344CB8AC3E}">
        <p14:creationId xmlns:p14="http://schemas.microsoft.com/office/powerpoint/2010/main" val="1432388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acklemore white privileg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8908" y="3768221"/>
            <a:ext cx="5543550" cy="21907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913795" y="258872"/>
            <a:ext cx="10353762" cy="970450"/>
          </a:xfrm>
        </p:spPr>
        <p:txBody>
          <a:bodyPr>
            <a:normAutofit/>
          </a:bodyPr>
          <a:lstStyle/>
          <a:p>
            <a:r>
              <a:rPr lang="en-US" sz="5400" dirty="0" smtClean="0">
                <a:solidFill>
                  <a:schemeClr val="accent2"/>
                </a:solidFill>
              </a:rPr>
              <a:t>Social Commentary</a:t>
            </a:r>
            <a:r>
              <a:rPr lang="en-US" sz="5400" dirty="0"/>
              <a:t> </a:t>
            </a:r>
            <a:r>
              <a:rPr lang="en-US" sz="5400" dirty="0" smtClean="0"/>
              <a:t>in Music</a:t>
            </a:r>
            <a:endParaRPr lang="en-US" sz="5400" b="1" dirty="0"/>
          </a:p>
        </p:txBody>
      </p:sp>
      <p:sp>
        <p:nvSpPr>
          <p:cNvPr id="3" name="Content Placeholder 2"/>
          <p:cNvSpPr>
            <a:spLocks noGrp="1"/>
          </p:cNvSpPr>
          <p:nvPr>
            <p:ph idx="1"/>
          </p:nvPr>
        </p:nvSpPr>
        <p:spPr>
          <a:xfrm>
            <a:off x="913795" y="1294812"/>
            <a:ext cx="10353762" cy="5380308"/>
          </a:xfrm>
        </p:spPr>
        <p:txBody>
          <a:bodyPr>
            <a:normAutofit/>
          </a:bodyPr>
          <a:lstStyle/>
          <a:p>
            <a:pPr marL="36900" indent="0" algn="ctr">
              <a:buNone/>
            </a:pPr>
            <a:r>
              <a:rPr lang="en-US" sz="2400" b="1" dirty="0" smtClean="0"/>
              <a:t>Listen to Macklemore and Ryan Lewis’ “White Privilege II” song. Hip-Hop as a genre is deeply embedded in the black experience and as a result is primarily a voice for social critique.</a:t>
            </a:r>
          </a:p>
          <a:p>
            <a:endParaRPr lang="en-US" dirty="0"/>
          </a:p>
          <a:p>
            <a:pPr marL="36900" indent="0">
              <a:buNone/>
            </a:pPr>
            <a:r>
              <a:rPr lang="en-US" dirty="0" smtClean="0"/>
              <a:t>As </a:t>
            </a:r>
            <a:r>
              <a:rPr lang="en-US" dirty="0"/>
              <a:t>you listen mark the </a:t>
            </a:r>
            <a:r>
              <a:rPr lang="en-US" dirty="0" smtClean="0"/>
              <a:t>text </a:t>
            </a:r>
            <a:r>
              <a:rPr lang="en-US" dirty="0"/>
              <a:t>with a </a:t>
            </a:r>
            <a:r>
              <a:rPr lang="en-US" sz="2400" b="1" u="sng" dirty="0"/>
              <a:t>star</a:t>
            </a:r>
            <a:r>
              <a:rPr lang="en-US" dirty="0"/>
              <a:t> </a:t>
            </a:r>
            <a:r>
              <a:rPr lang="en-US" dirty="0" smtClean="0"/>
              <a:t>for </a:t>
            </a:r>
            <a:r>
              <a:rPr lang="en-US" dirty="0"/>
              <a:t>an interesting line, a </a:t>
            </a:r>
            <a:r>
              <a:rPr lang="en-US" sz="2400" b="1" u="sng" dirty="0"/>
              <a:t>question </a:t>
            </a:r>
            <a:r>
              <a:rPr lang="en-US" sz="2400" b="1" u="sng" dirty="0" smtClean="0"/>
              <a:t>mark</a:t>
            </a:r>
            <a:r>
              <a:rPr lang="en-US" dirty="0" smtClean="0"/>
              <a:t> </a:t>
            </a:r>
            <a:r>
              <a:rPr lang="en-US" dirty="0"/>
              <a:t>for something you have a question about, and a </a:t>
            </a:r>
            <a:r>
              <a:rPr lang="en-US" sz="2400" b="1" u="sng" dirty="0"/>
              <a:t>plus</a:t>
            </a:r>
            <a:r>
              <a:rPr lang="en-US" dirty="0"/>
              <a:t> </a:t>
            </a:r>
            <a:r>
              <a:rPr lang="en-US" dirty="0" smtClean="0"/>
              <a:t>for </a:t>
            </a:r>
            <a:r>
              <a:rPr lang="en-US" dirty="0"/>
              <a:t>an idea you have heard before. </a:t>
            </a:r>
            <a:endParaRPr lang="en-US" dirty="0" smtClean="0"/>
          </a:p>
          <a:p>
            <a:pPr marL="36900" indent="0">
              <a:buNone/>
            </a:pPr>
            <a:endParaRPr lang="en-US" dirty="0" smtClean="0"/>
          </a:p>
          <a:p>
            <a:r>
              <a:rPr lang="en-US" dirty="0" smtClean="0"/>
              <a:t>What </a:t>
            </a:r>
            <a:r>
              <a:rPr lang="en-US" dirty="0"/>
              <a:t>is the social issue</a:t>
            </a:r>
            <a:r>
              <a:rPr lang="en-US" dirty="0" smtClean="0"/>
              <a:t>?</a:t>
            </a:r>
          </a:p>
          <a:p>
            <a:r>
              <a:rPr lang="en-US" dirty="0"/>
              <a:t>What questions </a:t>
            </a:r>
            <a:r>
              <a:rPr lang="en-US" dirty="0" smtClean="0"/>
              <a:t>is </a:t>
            </a:r>
            <a:r>
              <a:rPr lang="en-US" dirty="0"/>
              <a:t>Macklemore asking himself?</a:t>
            </a:r>
          </a:p>
          <a:p>
            <a:r>
              <a:rPr lang="en-US" dirty="0"/>
              <a:t>Why does he include all of the voices he does?</a:t>
            </a:r>
          </a:p>
          <a:p>
            <a:r>
              <a:rPr lang="en-US" dirty="0"/>
              <a:t>Explain the commentary of the song.  What is it saying? Be thorough, it’s a complex song. </a:t>
            </a:r>
          </a:p>
          <a:p>
            <a:r>
              <a:rPr lang="en-US" dirty="0"/>
              <a:t>Explain the analogy at the end of the song</a:t>
            </a:r>
            <a:r>
              <a:rPr lang="en-US" dirty="0" smtClean="0"/>
              <a:t>.</a:t>
            </a:r>
            <a:endParaRPr lang="en-US" dirty="0"/>
          </a:p>
          <a:p>
            <a:endParaRPr lang="en-US" dirty="0"/>
          </a:p>
        </p:txBody>
      </p:sp>
    </p:spTree>
    <p:extLst>
      <p:ext uri="{BB962C8B-B14F-4D97-AF65-F5344CB8AC3E}">
        <p14:creationId xmlns:p14="http://schemas.microsoft.com/office/powerpoint/2010/main" val="42441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4525" y="234778"/>
            <a:ext cx="6493476" cy="6485238"/>
          </a:xfrm>
        </p:spPr>
        <p:txBody>
          <a:bodyPr>
            <a:normAutofit fontScale="92500" lnSpcReduction="20000"/>
          </a:bodyPr>
          <a:lstStyle/>
          <a:p>
            <a:pPr marL="0" indent="0">
              <a:buNone/>
            </a:pPr>
            <a:r>
              <a:rPr lang="en-US" b="1" dirty="0" err="1"/>
              <a:t>Psst</a:t>
            </a:r>
            <a:r>
              <a:rPr lang="en-US" b="1" dirty="0"/>
              <a:t>, I totally get it, you're by yourself</a:t>
            </a:r>
          </a:p>
          <a:p>
            <a:pPr marL="0" indent="0">
              <a:buNone/>
            </a:pPr>
            <a:r>
              <a:rPr lang="en-US" b="1" dirty="0"/>
              <a:t>And the last thing you want to do is take a picture</a:t>
            </a:r>
          </a:p>
          <a:p>
            <a:pPr marL="0" indent="0">
              <a:buNone/>
            </a:pPr>
            <a:r>
              <a:rPr lang="en-US" b="1" dirty="0"/>
              <a:t>But seriously, my little girl loves you</a:t>
            </a:r>
          </a:p>
          <a:p>
            <a:pPr marL="0" indent="0">
              <a:buNone/>
            </a:pPr>
            <a:r>
              <a:rPr lang="en-US" b="1" dirty="0"/>
              <a:t>She's always singing, "I'm </a:t>
            </a:r>
            <a:r>
              <a:rPr lang="en-US" b="1" dirty="0" err="1"/>
              <a:t>gonna</a:t>
            </a:r>
            <a:r>
              <a:rPr lang="en-US" b="1" dirty="0"/>
              <a:t> pop some tags"</a:t>
            </a:r>
          </a:p>
          <a:p>
            <a:pPr marL="0" indent="0">
              <a:buNone/>
            </a:pPr>
            <a:r>
              <a:rPr lang="en-US" b="1" dirty="0"/>
              <a:t>I'm not kidding, my oldest, you even got him to go thrifting</a:t>
            </a:r>
          </a:p>
          <a:p>
            <a:pPr marL="0" indent="0">
              <a:buNone/>
            </a:pPr>
            <a:r>
              <a:rPr lang="en-US" b="1" dirty="0"/>
              <a:t>And "One Love", oh, my God, that song - brilliant</a:t>
            </a:r>
          </a:p>
          <a:p>
            <a:pPr marL="0" indent="0">
              <a:buNone/>
            </a:pPr>
            <a:r>
              <a:rPr lang="en-US" b="1" dirty="0"/>
              <a:t>Their aunt is gay, when that song came out</a:t>
            </a:r>
          </a:p>
          <a:p>
            <a:pPr marL="0" indent="0">
              <a:buNone/>
            </a:pPr>
            <a:r>
              <a:rPr lang="en-US" b="1" dirty="0"/>
              <a:t>My son told his whole class he was actually proud</a:t>
            </a:r>
          </a:p>
          <a:p>
            <a:pPr marL="0" indent="0">
              <a:buNone/>
            </a:pPr>
            <a:r>
              <a:rPr lang="en-US" b="1" dirty="0"/>
              <a:t>That's so cool, look what you're accomplishing</a:t>
            </a:r>
          </a:p>
          <a:p>
            <a:pPr marL="0" indent="0">
              <a:buNone/>
            </a:pPr>
            <a:r>
              <a:rPr lang="en-US" b="1" dirty="0"/>
              <a:t>Even an old mom like me likes it cause it's positive</a:t>
            </a:r>
          </a:p>
          <a:p>
            <a:pPr marL="0" indent="0">
              <a:buNone/>
            </a:pPr>
            <a:r>
              <a:rPr lang="en-US" b="1" dirty="0"/>
              <a:t>You're the only hip-hop that I let my kids listen to</a:t>
            </a:r>
          </a:p>
          <a:p>
            <a:pPr marL="0" indent="0">
              <a:buNone/>
            </a:pPr>
            <a:r>
              <a:rPr lang="en-US" b="1" dirty="0"/>
              <a:t>Cause you get it, all that negative stuff isn't cool</a:t>
            </a:r>
          </a:p>
          <a:p>
            <a:pPr marL="0" indent="0">
              <a:buNone/>
            </a:pPr>
            <a:r>
              <a:rPr lang="en-US" b="1" dirty="0"/>
              <a:t>Yeah, like all the guns and the drugs</a:t>
            </a:r>
          </a:p>
          <a:p>
            <a:pPr marL="0" indent="0">
              <a:buNone/>
            </a:pPr>
            <a:r>
              <a:rPr lang="en-US" b="1" dirty="0"/>
              <a:t>The </a:t>
            </a:r>
            <a:r>
              <a:rPr lang="en-US" b="1" dirty="0" smtClean="0"/>
              <a:t>b****** </a:t>
            </a:r>
            <a:r>
              <a:rPr lang="en-US" b="1" dirty="0"/>
              <a:t>and the </a:t>
            </a:r>
            <a:r>
              <a:rPr lang="en-US" b="1" dirty="0" smtClean="0"/>
              <a:t>h*** </a:t>
            </a:r>
            <a:r>
              <a:rPr lang="en-US" b="1" dirty="0"/>
              <a:t>and the gangs and the thugs</a:t>
            </a:r>
          </a:p>
          <a:p>
            <a:pPr marL="0" indent="0">
              <a:buNone/>
            </a:pPr>
            <a:r>
              <a:rPr lang="en-US" b="1" dirty="0"/>
              <a:t>Even the protest outside - so sad and so dumb</a:t>
            </a:r>
          </a:p>
          <a:p>
            <a:pPr marL="0" indent="0">
              <a:buNone/>
            </a:pPr>
            <a:r>
              <a:rPr lang="en-US" b="1" dirty="0"/>
              <a:t>If a cop pulls you over, it's your fault if you run</a:t>
            </a:r>
          </a:p>
          <a:p>
            <a:pPr marL="0" indent="0">
              <a:buNone/>
            </a:pPr>
            <a:r>
              <a:rPr lang="en-US" b="1" dirty="0"/>
              <a:t>Huh?</a:t>
            </a:r>
          </a:p>
          <a:p>
            <a:pPr marL="0" indent="0">
              <a:buNone/>
            </a:pPr>
            <a:endParaRPr lang="en-US" dirty="0"/>
          </a:p>
        </p:txBody>
      </p:sp>
      <p:sp>
        <p:nvSpPr>
          <p:cNvPr id="4" name="Content Placeholder 2"/>
          <p:cNvSpPr txBox="1">
            <a:spLocks/>
          </p:cNvSpPr>
          <p:nvPr/>
        </p:nvSpPr>
        <p:spPr>
          <a:xfrm>
            <a:off x="6858001" y="234778"/>
            <a:ext cx="5090983" cy="6440342"/>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indent="0" algn="ctr">
              <a:buFont typeface="Wingdings 2" charset="2"/>
              <a:buNone/>
            </a:pPr>
            <a:r>
              <a:rPr lang="en-US" sz="2800" b="1" dirty="0" smtClean="0">
                <a:solidFill>
                  <a:schemeClr val="accent2"/>
                </a:solidFill>
              </a:rPr>
              <a:t>What is Macklemore’s purpose for including this fan dialogue?</a:t>
            </a:r>
          </a:p>
          <a:p>
            <a:pPr marL="36900" indent="0" algn="ctr">
              <a:buFont typeface="Wingdings 2" charset="2"/>
              <a:buNone/>
            </a:pPr>
            <a:endParaRPr lang="en-US" sz="2800" b="1" dirty="0"/>
          </a:p>
          <a:p>
            <a:pPr marL="36900" indent="0">
              <a:buFont typeface="Wingdings 2" charset="2"/>
              <a:buNone/>
            </a:pPr>
            <a:r>
              <a:rPr lang="en-US" sz="2800" b="1" dirty="0" smtClean="0"/>
              <a:t>How does it develop the complexity of his commentary?</a:t>
            </a:r>
          </a:p>
          <a:p>
            <a:pPr marL="36900" indent="0">
              <a:buFont typeface="Wingdings 2" charset="2"/>
              <a:buNone/>
            </a:pPr>
            <a:endParaRPr lang="en-US" sz="2800" b="1" dirty="0"/>
          </a:p>
          <a:p>
            <a:pPr marL="36900" indent="0">
              <a:buFont typeface="Wingdings 2" charset="2"/>
              <a:buNone/>
            </a:pPr>
            <a:r>
              <a:rPr lang="en-US" sz="2800" b="1" dirty="0" smtClean="0"/>
              <a:t>What common stereotypes does this fan reveal?</a:t>
            </a:r>
            <a:endParaRPr lang="en-US" sz="2400" dirty="0"/>
          </a:p>
        </p:txBody>
      </p:sp>
    </p:spTree>
    <p:extLst>
      <p:ext uri="{BB962C8B-B14F-4D97-AF65-F5344CB8AC3E}">
        <p14:creationId xmlns:p14="http://schemas.microsoft.com/office/powerpoint/2010/main" val="42520812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hlinkClick r:id="rId2"/>
              </a:rPr>
              <a:t>https://</a:t>
            </a:r>
            <a:r>
              <a:rPr lang="en-US" dirty="0" smtClean="0">
                <a:hlinkClick r:id="rId2"/>
              </a:rPr>
              <a:t>www.youtube.com/watch?v=jW0lTkcGX7I</a:t>
            </a:r>
            <a:r>
              <a:rPr lang="en-US" dirty="0" smtClean="0"/>
              <a:t>  Geraldo Rivera: HIP HOP IS WORSE THAN RACISM</a:t>
            </a:r>
          </a:p>
          <a:p>
            <a:endParaRPr lang="en-US" dirty="0"/>
          </a:p>
          <a:p>
            <a:r>
              <a:rPr lang="en-US" dirty="0">
                <a:hlinkClick r:id="rId3"/>
              </a:rPr>
              <a:t>https://consequenceofsound.net/2017/04/geraldo-rivera-responds-to-kendrick-lamar-still-believes-hip-hop-has-done-more-damage-than-racism</a:t>
            </a:r>
            <a:r>
              <a:rPr lang="en-US" dirty="0" smtClean="0">
                <a:hlinkClick r:id="rId3"/>
              </a:rPr>
              <a:t>/</a:t>
            </a:r>
            <a:endParaRPr lang="en-US" dirty="0" smtClean="0"/>
          </a:p>
          <a:p>
            <a:pPr lvl="1"/>
            <a:r>
              <a:rPr lang="en-US" dirty="0" smtClean="0"/>
              <a:t>Lamar responds</a:t>
            </a:r>
            <a:endParaRPr lang="en-US" dirty="0"/>
          </a:p>
        </p:txBody>
      </p:sp>
      <p:sp>
        <p:nvSpPr>
          <p:cNvPr id="5" name="Title 4"/>
          <p:cNvSpPr>
            <a:spLocks noGrp="1"/>
          </p:cNvSpPr>
          <p:nvPr>
            <p:ph type="title"/>
          </p:nvPr>
        </p:nvSpPr>
        <p:spPr/>
        <p:txBody>
          <a:bodyPr/>
          <a:lstStyle/>
          <a:p>
            <a:endParaRPr lang="en-US"/>
          </a:p>
        </p:txBody>
      </p:sp>
    </p:spTree>
    <p:extLst>
      <p:ext uri="{BB962C8B-B14F-4D97-AF65-F5344CB8AC3E}">
        <p14:creationId xmlns:p14="http://schemas.microsoft.com/office/powerpoint/2010/main" val="524758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 </a:t>
            </a:r>
            <a:r>
              <a:rPr lang="en-US" dirty="0" err="1" smtClean="0"/>
              <a:t>Eazy</a:t>
            </a:r>
            <a:r>
              <a:rPr lang="en-US" dirty="0" smtClean="0"/>
              <a:t> “Endless Summer Freestyle”</a:t>
            </a:r>
            <a:endParaRPr lang="en-US" dirty="0"/>
          </a:p>
        </p:txBody>
      </p:sp>
      <p:sp>
        <p:nvSpPr>
          <p:cNvPr id="3" name="Content Placeholder 2"/>
          <p:cNvSpPr>
            <a:spLocks noGrp="1"/>
          </p:cNvSpPr>
          <p:nvPr>
            <p:ph idx="1"/>
          </p:nvPr>
        </p:nvSpPr>
        <p:spPr/>
        <p:txBody>
          <a:bodyPr/>
          <a:lstStyle/>
          <a:p>
            <a:r>
              <a:rPr lang="en-US" dirty="0">
                <a:effectLst/>
              </a:rPr>
              <a:t>Cops </a:t>
            </a:r>
            <a:r>
              <a:rPr lang="en-US" dirty="0" err="1">
                <a:effectLst/>
              </a:rPr>
              <a:t>killin</a:t>
            </a:r>
            <a:r>
              <a:rPr lang="en-US" dirty="0">
                <a:effectLst/>
              </a:rPr>
              <a:t>' black kids and get off scot-free</a:t>
            </a:r>
            <a:r>
              <a:rPr lang="en-US" dirty="0"/>
              <a:t/>
            </a:r>
            <a:br>
              <a:rPr lang="en-US" dirty="0"/>
            </a:br>
            <a:r>
              <a:rPr lang="en-US" dirty="0">
                <a:effectLst/>
              </a:rPr>
              <a:t>What's the difference, what would happen if a cop shot me?</a:t>
            </a:r>
            <a:r>
              <a:rPr lang="en-US" dirty="0"/>
              <a:t/>
            </a:r>
            <a:br>
              <a:rPr lang="en-US" dirty="0"/>
            </a:br>
            <a:r>
              <a:rPr lang="en-US" dirty="0">
                <a:effectLst/>
              </a:rPr>
              <a:t>White privilege is real, black lives matter</a:t>
            </a:r>
            <a:r>
              <a:rPr lang="en-US" dirty="0"/>
              <a:t/>
            </a:r>
            <a:br>
              <a:rPr lang="en-US" dirty="0"/>
            </a:br>
            <a:r>
              <a:rPr lang="en-US" dirty="0">
                <a:effectLst/>
              </a:rPr>
              <a:t>I hope the barbecues at Lake Merritt get blacker</a:t>
            </a:r>
            <a:endParaRPr lang="en-US" dirty="0"/>
          </a:p>
        </p:txBody>
      </p:sp>
    </p:spTree>
    <p:extLst>
      <p:ext uri="{BB962C8B-B14F-4D97-AF65-F5344CB8AC3E}">
        <p14:creationId xmlns:p14="http://schemas.microsoft.com/office/powerpoint/2010/main" val="1014103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653748" y="1264447"/>
            <a:ext cx="3868340" cy="339811"/>
          </a:xfrm>
        </p:spPr>
        <p:txBody>
          <a:bodyPr>
            <a:normAutofit fontScale="85000" lnSpcReduction="20000"/>
          </a:bodyPr>
          <a:lstStyle/>
          <a:p>
            <a:pPr algn="ctr"/>
            <a:r>
              <a:rPr lang="en-US" b="0" i="1" dirty="0" smtClean="0">
                <a:latin typeface="Georgia" panose="02040502050405020303" pitchFamily="18" charset="0"/>
              </a:rPr>
              <a:t>“White Privilege II”</a:t>
            </a:r>
            <a:endParaRPr lang="en-US" b="0" i="1" dirty="0">
              <a:latin typeface="Georgia" panose="02040502050405020303" pitchFamily="18" charset="0"/>
            </a:endParaRPr>
          </a:p>
        </p:txBody>
      </p:sp>
      <p:sp>
        <p:nvSpPr>
          <p:cNvPr id="6" name="Content Placeholder 5"/>
          <p:cNvSpPr>
            <a:spLocks noGrp="1"/>
          </p:cNvSpPr>
          <p:nvPr>
            <p:ph sz="half" idx="2"/>
          </p:nvPr>
        </p:nvSpPr>
        <p:spPr>
          <a:xfrm>
            <a:off x="1653748" y="1851971"/>
            <a:ext cx="4429897" cy="4148781"/>
          </a:xfrm>
        </p:spPr>
        <p:txBody>
          <a:bodyPr>
            <a:noAutofit/>
          </a:bodyPr>
          <a:lstStyle/>
          <a:p>
            <a:pPr marL="0" indent="0">
              <a:buNone/>
            </a:pPr>
            <a:r>
              <a:rPr lang="en-US" sz="1275" dirty="0">
                <a:latin typeface="Georgia" panose="02040502050405020303" pitchFamily="18" charset="0"/>
              </a:rPr>
              <a:t>“</a:t>
            </a:r>
            <a:r>
              <a:rPr lang="en-US" sz="1275" dirty="0" err="1">
                <a:latin typeface="Georgia" panose="02040502050405020303" pitchFamily="18" charset="0"/>
              </a:rPr>
              <a:t>Psst</a:t>
            </a:r>
            <a:r>
              <a:rPr lang="en-US" sz="1275" dirty="0">
                <a:latin typeface="Georgia" panose="02040502050405020303" pitchFamily="18" charset="0"/>
              </a:rPr>
              <a:t>, I totally get it, you're by yourself</a:t>
            </a:r>
            <a:br>
              <a:rPr lang="en-US" sz="1275" dirty="0">
                <a:latin typeface="Georgia" panose="02040502050405020303" pitchFamily="18" charset="0"/>
              </a:rPr>
            </a:br>
            <a:r>
              <a:rPr lang="en-US" sz="1275" dirty="0">
                <a:latin typeface="Georgia" panose="02040502050405020303" pitchFamily="18" charset="0"/>
              </a:rPr>
              <a:t>And the last thing you want to do is take a picture</a:t>
            </a:r>
            <a:br>
              <a:rPr lang="en-US" sz="1275" dirty="0">
                <a:latin typeface="Georgia" panose="02040502050405020303" pitchFamily="18" charset="0"/>
              </a:rPr>
            </a:br>
            <a:r>
              <a:rPr lang="en-US" sz="1275" dirty="0">
                <a:latin typeface="Georgia" panose="02040502050405020303" pitchFamily="18" charset="0"/>
              </a:rPr>
              <a:t>But seriously, my little girl loves you</a:t>
            </a:r>
            <a:br>
              <a:rPr lang="en-US" sz="1275" dirty="0">
                <a:latin typeface="Georgia" panose="02040502050405020303" pitchFamily="18" charset="0"/>
              </a:rPr>
            </a:br>
            <a:r>
              <a:rPr lang="en-US" sz="1275" dirty="0">
                <a:latin typeface="Georgia" panose="02040502050405020303" pitchFamily="18" charset="0"/>
              </a:rPr>
              <a:t>She's always singing, "I'm </a:t>
            </a:r>
            <a:r>
              <a:rPr lang="en-US" sz="1275" dirty="0" err="1">
                <a:latin typeface="Georgia" panose="02040502050405020303" pitchFamily="18" charset="0"/>
              </a:rPr>
              <a:t>gonna</a:t>
            </a:r>
            <a:r>
              <a:rPr lang="en-US" sz="1275" dirty="0">
                <a:latin typeface="Georgia" panose="02040502050405020303" pitchFamily="18" charset="0"/>
              </a:rPr>
              <a:t> pop some tags“</a:t>
            </a:r>
            <a:br>
              <a:rPr lang="en-US" sz="1275" dirty="0">
                <a:latin typeface="Georgia" panose="02040502050405020303" pitchFamily="18" charset="0"/>
              </a:rPr>
            </a:br>
            <a:r>
              <a:rPr lang="en-US" sz="1275" dirty="0">
                <a:latin typeface="Georgia" panose="02040502050405020303" pitchFamily="18" charset="0"/>
              </a:rPr>
              <a:t>I'm not kidding, my oldest, you even got him to go thrifting</a:t>
            </a:r>
            <a:br>
              <a:rPr lang="en-US" sz="1275" dirty="0">
                <a:latin typeface="Georgia" panose="02040502050405020303" pitchFamily="18" charset="0"/>
              </a:rPr>
            </a:br>
            <a:r>
              <a:rPr lang="en-US" sz="1275" dirty="0">
                <a:latin typeface="Georgia" panose="02040502050405020303" pitchFamily="18" charset="0"/>
              </a:rPr>
              <a:t>And "One Love", oh, my God, that song – brilliant</a:t>
            </a:r>
            <a:br>
              <a:rPr lang="en-US" sz="1275" dirty="0">
                <a:latin typeface="Georgia" panose="02040502050405020303" pitchFamily="18" charset="0"/>
              </a:rPr>
            </a:br>
            <a:r>
              <a:rPr lang="en-US" sz="1275" dirty="0">
                <a:latin typeface="Georgia" panose="02040502050405020303" pitchFamily="18" charset="0"/>
              </a:rPr>
              <a:t>Their aunt is gay, when that song came out</a:t>
            </a:r>
            <a:br>
              <a:rPr lang="en-US" sz="1275" dirty="0">
                <a:latin typeface="Georgia" panose="02040502050405020303" pitchFamily="18" charset="0"/>
              </a:rPr>
            </a:br>
            <a:r>
              <a:rPr lang="en-US" sz="1275" dirty="0">
                <a:latin typeface="Georgia" panose="02040502050405020303" pitchFamily="18" charset="0"/>
              </a:rPr>
              <a:t>My son told his whole class he was actually proud</a:t>
            </a:r>
            <a:br>
              <a:rPr lang="en-US" sz="1275" dirty="0">
                <a:latin typeface="Georgia" panose="02040502050405020303" pitchFamily="18" charset="0"/>
              </a:rPr>
            </a:br>
            <a:r>
              <a:rPr lang="en-US" sz="1275" dirty="0">
                <a:latin typeface="Georgia" panose="02040502050405020303" pitchFamily="18" charset="0"/>
              </a:rPr>
              <a:t>That's so cool, look what you're accomplishing</a:t>
            </a:r>
            <a:br>
              <a:rPr lang="en-US" sz="1275" dirty="0">
                <a:latin typeface="Georgia" panose="02040502050405020303" pitchFamily="18" charset="0"/>
              </a:rPr>
            </a:br>
            <a:r>
              <a:rPr lang="en-US" sz="1275" dirty="0">
                <a:latin typeface="Georgia" panose="02040502050405020303" pitchFamily="18" charset="0"/>
              </a:rPr>
              <a:t>Even an old mom like me likes it cause it's positive</a:t>
            </a:r>
            <a:br>
              <a:rPr lang="en-US" sz="1275" dirty="0">
                <a:latin typeface="Georgia" panose="02040502050405020303" pitchFamily="18" charset="0"/>
              </a:rPr>
            </a:br>
            <a:r>
              <a:rPr lang="en-US" sz="1275" dirty="0">
                <a:latin typeface="Georgia" panose="02040502050405020303" pitchFamily="18" charset="0"/>
              </a:rPr>
              <a:t>You're the only hip-hop that I let my kids listen to</a:t>
            </a:r>
            <a:br>
              <a:rPr lang="en-US" sz="1275" dirty="0">
                <a:latin typeface="Georgia" panose="02040502050405020303" pitchFamily="18" charset="0"/>
              </a:rPr>
            </a:br>
            <a:r>
              <a:rPr lang="en-US" sz="1275" dirty="0">
                <a:latin typeface="Georgia" panose="02040502050405020303" pitchFamily="18" charset="0"/>
              </a:rPr>
              <a:t>Cause you get it, all that negative stuff isn't cool</a:t>
            </a:r>
            <a:br>
              <a:rPr lang="en-US" sz="1275" dirty="0">
                <a:latin typeface="Georgia" panose="02040502050405020303" pitchFamily="18" charset="0"/>
              </a:rPr>
            </a:br>
            <a:r>
              <a:rPr lang="en-US" sz="1275" dirty="0">
                <a:latin typeface="Georgia" panose="02040502050405020303" pitchFamily="18" charset="0"/>
              </a:rPr>
              <a:t>Yeah, like all the guns and the drugs</a:t>
            </a:r>
            <a:br>
              <a:rPr lang="en-US" sz="1275" dirty="0">
                <a:latin typeface="Georgia" panose="02040502050405020303" pitchFamily="18" charset="0"/>
              </a:rPr>
            </a:br>
            <a:r>
              <a:rPr lang="en-US" sz="1275" dirty="0">
                <a:latin typeface="Georgia" panose="02040502050405020303" pitchFamily="18" charset="0"/>
              </a:rPr>
              <a:t>The bitches and the hoes and the gangs and the thugs</a:t>
            </a:r>
            <a:br>
              <a:rPr lang="en-US" sz="1275" dirty="0">
                <a:latin typeface="Georgia" panose="02040502050405020303" pitchFamily="18" charset="0"/>
              </a:rPr>
            </a:br>
            <a:r>
              <a:rPr lang="en-US" sz="1275" dirty="0">
                <a:latin typeface="Georgia" panose="02040502050405020303" pitchFamily="18" charset="0"/>
              </a:rPr>
              <a:t>Even the protest outside - so sad and so dumb</a:t>
            </a:r>
            <a:br>
              <a:rPr lang="en-US" sz="1275" dirty="0">
                <a:latin typeface="Georgia" panose="02040502050405020303" pitchFamily="18" charset="0"/>
              </a:rPr>
            </a:br>
            <a:r>
              <a:rPr lang="en-US" sz="1275" dirty="0">
                <a:latin typeface="Georgia" panose="02040502050405020303" pitchFamily="18" charset="0"/>
              </a:rPr>
              <a:t>If a cop pulls you over, it's your fault if you run”</a:t>
            </a:r>
          </a:p>
        </p:txBody>
      </p:sp>
      <p:sp>
        <p:nvSpPr>
          <p:cNvPr id="7" name="Text Placeholder 6"/>
          <p:cNvSpPr>
            <a:spLocks noGrp="1"/>
          </p:cNvSpPr>
          <p:nvPr>
            <p:ph type="body" sz="quarter" idx="3"/>
          </p:nvPr>
        </p:nvSpPr>
        <p:spPr>
          <a:xfrm>
            <a:off x="6022181" y="1518821"/>
            <a:ext cx="4018361" cy="333149"/>
          </a:xfrm>
        </p:spPr>
        <p:txBody>
          <a:bodyPr>
            <a:normAutofit fontScale="77500" lnSpcReduction="20000"/>
          </a:bodyPr>
          <a:lstStyle/>
          <a:p>
            <a:pPr algn="ctr"/>
            <a:r>
              <a:rPr lang="en-US" b="0" dirty="0" smtClean="0">
                <a:latin typeface="Georgia" panose="02040502050405020303" pitchFamily="18" charset="0"/>
              </a:rPr>
              <a:t>“</a:t>
            </a:r>
            <a:r>
              <a:rPr lang="en-US" b="0" i="1" dirty="0" smtClean="0">
                <a:latin typeface="Georgia" panose="02040502050405020303" pitchFamily="18" charset="0"/>
              </a:rPr>
              <a:t>DNA.</a:t>
            </a:r>
            <a:r>
              <a:rPr lang="en-US" b="0" dirty="0" smtClean="0">
                <a:latin typeface="Georgia" panose="02040502050405020303" pitchFamily="18" charset="0"/>
              </a:rPr>
              <a:t>” by Kendrick Lamar</a:t>
            </a:r>
            <a:endParaRPr lang="en-US" b="0" dirty="0">
              <a:latin typeface="Georgia" panose="02040502050405020303" pitchFamily="18" charset="0"/>
            </a:endParaRPr>
          </a:p>
        </p:txBody>
      </p:sp>
      <p:sp>
        <p:nvSpPr>
          <p:cNvPr id="8" name="Content Placeholder 7"/>
          <p:cNvSpPr>
            <a:spLocks noGrp="1"/>
          </p:cNvSpPr>
          <p:nvPr>
            <p:ph sz="quarter" idx="4"/>
          </p:nvPr>
        </p:nvSpPr>
        <p:spPr>
          <a:xfrm>
            <a:off x="6083643" y="1851970"/>
            <a:ext cx="4275438" cy="3647528"/>
          </a:xfrm>
        </p:spPr>
        <p:txBody>
          <a:bodyPr>
            <a:normAutofit fontScale="92500" lnSpcReduction="10000"/>
          </a:bodyPr>
          <a:lstStyle/>
          <a:p>
            <a:pPr marL="0" indent="0">
              <a:spcBef>
                <a:spcPts val="0"/>
              </a:spcBef>
              <a:buNone/>
            </a:pPr>
            <a:r>
              <a:rPr lang="en-US" sz="1350" i="1" dirty="0">
                <a:latin typeface="Georgia" panose="02040502050405020303" pitchFamily="18" charset="0"/>
              </a:rPr>
              <a:t>And pessimists never struck my nerve</a:t>
            </a:r>
          </a:p>
          <a:p>
            <a:pPr marL="0" indent="0">
              <a:spcBef>
                <a:spcPts val="0"/>
              </a:spcBef>
              <a:buNone/>
            </a:pPr>
            <a:r>
              <a:rPr lang="en-US" sz="1350" i="1" dirty="0">
                <a:latin typeface="Georgia" panose="02040502050405020303" pitchFamily="18" charset="0"/>
              </a:rPr>
              <a:t>And that's a riff, </a:t>
            </a:r>
            <a:r>
              <a:rPr lang="en-US" sz="1350" i="1" dirty="0" err="1">
                <a:latin typeface="Georgia" panose="02040502050405020303" pitchFamily="18" charset="0"/>
              </a:rPr>
              <a:t>gonna</a:t>
            </a:r>
            <a:r>
              <a:rPr lang="en-US" sz="1350" i="1" dirty="0">
                <a:latin typeface="Georgia" panose="02040502050405020303" pitchFamily="18" charset="0"/>
              </a:rPr>
              <a:t> plead this case</a:t>
            </a:r>
          </a:p>
          <a:p>
            <a:pPr marL="0" indent="0">
              <a:spcBef>
                <a:spcPts val="0"/>
              </a:spcBef>
              <a:buNone/>
            </a:pPr>
            <a:r>
              <a:rPr lang="en-US" sz="1350" i="1" dirty="0">
                <a:latin typeface="Georgia" panose="02040502050405020303" pitchFamily="18" charset="0"/>
              </a:rPr>
              <a:t>The reason my power's here on earth</a:t>
            </a:r>
          </a:p>
          <a:p>
            <a:pPr marL="0" indent="0">
              <a:spcBef>
                <a:spcPts val="0"/>
              </a:spcBef>
              <a:buNone/>
            </a:pPr>
            <a:r>
              <a:rPr lang="en-US" sz="1350" i="1" dirty="0">
                <a:latin typeface="Georgia" panose="02040502050405020303" pitchFamily="18" charset="0"/>
              </a:rPr>
              <a:t>Salute the truth, when the prophet sa</a:t>
            </a:r>
            <a:r>
              <a:rPr lang="en-US" sz="1350" dirty="0">
                <a:latin typeface="Georgia" panose="02040502050405020303" pitchFamily="18" charset="0"/>
              </a:rPr>
              <a:t>y</a:t>
            </a:r>
          </a:p>
          <a:p>
            <a:pPr marL="0" indent="0">
              <a:spcBef>
                <a:spcPts val="0"/>
              </a:spcBef>
              <a:buNone/>
            </a:pPr>
            <a:endParaRPr lang="en-US" sz="1350" dirty="0">
              <a:latin typeface="Georgia" panose="02040502050405020303" pitchFamily="18" charset="0"/>
            </a:endParaRPr>
          </a:p>
          <a:p>
            <a:pPr marL="0" indent="0">
              <a:spcBef>
                <a:spcPts val="0"/>
              </a:spcBef>
              <a:buNone/>
            </a:pPr>
            <a:r>
              <a:rPr lang="en-US" dirty="0"/>
              <a:t>“This is why I say that hip-hop has done more damage to young African Americans than racism in recent years”</a:t>
            </a:r>
          </a:p>
          <a:p>
            <a:pPr marL="0" indent="0">
              <a:spcBef>
                <a:spcPts val="0"/>
              </a:spcBef>
              <a:buNone/>
            </a:pPr>
            <a:endParaRPr lang="en-US" sz="1350" dirty="0">
              <a:latin typeface="Georgia" panose="02040502050405020303" pitchFamily="18" charset="0"/>
            </a:endParaRPr>
          </a:p>
          <a:p>
            <a:pPr marL="0" indent="0">
              <a:spcBef>
                <a:spcPts val="0"/>
              </a:spcBef>
              <a:buNone/>
            </a:pPr>
            <a:r>
              <a:rPr lang="en-US" sz="1350" i="1" dirty="0">
                <a:latin typeface="Georgia" panose="02040502050405020303" pitchFamily="18" charset="0"/>
              </a:rPr>
              <a:t>Tell me something’</a:t>
            </a:r>
          </a:p>
          <a:p>
            <a:pPr marL="0" indent="0">
              <a:spcBef>
                <a:spcPts val="0"/>
              </a:spcBef>
              <a:buNone/>
            </a:pPr>
            <a:r>
              <a:rPr lang="en-US" sz="1350" i="1" dirty="0">
                <a:latin typeface="Georgia" panose="02040502050405020303" pitchFamily="18" charset="0"/>
              </a:rPr>
              <a:t>You mother*****s can’t tell me nothing</a:t>
            </a:r>
          </a:p>
          <a:p>
            <a:pPr marL="0" indent="0">
              <a:spcBef>
                <a:spcPts val="0"/>
              </a:spcBef>
              <a:buNone/>
            </a:pPr>
            <a:r>
              <a:rPr lang="en-US" sz="1350" i="1" dirty="0">
                <a:latin typeface="Georgia" panose="02040502050405020303" pitchFamily="18" charset="0"/>
              </a:rPr>
              <a:t>I’d rather die than listen to you</a:t>
            </a:r>
          </a:p>
          <a:p>
            <a:pPr marL="0" indent="0">
              <a:spcBef>
                <a:spcPts val="0"/>
              </a:spcBef>
              <a:buNone/>
            </a:pPr>
            <a:endParaRPr lang="en-US" sz="1350" i="1" dirty="0">
              <a:latin typeface="Georgia" panose="02040502050405020303" pitchFamily="18" charset="0"/>
            </a:endParaRPr>
          </a:p>
          <a:p>
            <a:pPr marL="0" indent="0">
              <a:spcBef>
                <a:spcPts val="0"/>
              </a:spcBef>
              <a:buNone/>
            </a:pPr>
            <a:r>
              <a:rPr lang="en-US" sz="1350" i="1" dirty="0">
                <a:latin typeface="Georgia" panose="02040502050405020303" pitchFamily="18" charset="0"/>
                <a:hlinkClick r:id="rId2"/>
              </a:rPr>
              <a:t>https://www.youtube.com/watch?v=RKPtfvN0dRA</a:t>
            </a:r>
            <a:r>
              <a:rPr lang="en-US" sz="1350" i="1" dirty="0">
                <a:latin typeface="Georgia" panose="02040502050405020303" pitchFamily="18" charset="0"/>
              </a:rPr>
              <a:t> </a:t>
            </a:r>
          </a:p>
        </p:txBody>
      </p:sp>
    </p:spTree>
    <p:extLst>
      <p:ext uri="{BB962C8B-B14F-4D97-AF65-F5344CB8AC3E}">
        <p14:creationId xmlns:p14="http://schemas.microsoft.com/office/powerpoint/2010/main" val="2891889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58872"/>
            <a:ext cx="10353762" cy="970450"/>
          </a:xfrm>
        </p:spPr>
        <p:txBody>
          <a:bodyPr>
            <a:normAutofit/>
          </a:bodyPr>
          <a:lstStyle/>
          <a:p>
            <a:r>
              <a:rPr lang="en-US" sz="5400" dirty="0" smtClean="0">
                <a:solidFill>
                  <a:schemeClr val="accent2"/>
                </a:solidFill>
              </a:rPr>
              <a:t>Social Commentary</a:t>
            </a:r>
            <a:r>
              <a:rPr lang="en-US" sz="5400" dirty="0"/>
              <a:t> </a:t>
            </a:r>
            <a:r>
              <a:rPr lang="en-US" sz="5400" dirty="0" smtClean="0"/>
              <a:t>in Music</a:t>
            </a:r>
            <a:endParaRPr lang="en-US" sz="5400" b="1" dirty="0"/>
          </a:p>
        </p:txBody>
      </p:sp>
      <p:sp>
        <p:nvSpPr>
          <p:cNvPr id="3" name="Content Placeholder 2"/>
          <p:cNvSpPr>
            <a:spLocks noGrp="1"/>
          </p:cNvSpPr>
          <p:nvPr>
            <p:ph idx="1"/>
          </p:nvPr>
        </p:nvSpPr>
        <p:spPr>
          <a:xfrm>
            <a:off x="407324" y="2908368"/>
            <a:ext cx="11454937" cy="3766751"/>
          </a:xfrm>
        </p:spPr>
        <p:txBody>
          <a:bodyPr>
            <a:normAutofit fontScale="77500" lnSpcReduction="20000"/>
          </a:bodyPr>
          <a:lstStyle/>
          <a:p>
            <a:pPr marL="36900" indent="0">
              <a:buNone/>
            </a:pPr>
            <a:r>
              <a:rPr lang="en-US" b="1" u="sng" dirty="0"/>
              <a:t>1. Macklemore and Lewis anticipated critiques of the song from white listeners and people of color alike</a:t>
            </a:r>
            <a:r>
              <a:rPr lang="en-US" b="1" u="sng" dirty="0" smtClean="0"/>
              <a:t>.</a:t>
            </a:r>
            <a:endParaRPr lang="en-US" dirty="0"/>
          </a:p>
          <a:p>
            <a:pPr marL="36900" indent="0">
              <a:buNone/>
            </a:pPr>
            <a:r>
              <a:rPr lang="en-US" dirty="0" smtClean="0"/>
              <a:t>	“</a:t>
            </a:r>
            <a:r>
              <a:rPr lang="en-US" dirty="0"/>
              <a:t>This song was a processing-out-loud,” the rapper says. “And it wasn’t, like, ‘How can we beat the critics to the punch? How can we exempt ourselves from this angle, and this angle, and this angle.’ You realize that you’re not going to beat it and you never could. And then it keeps coming back to: It’s not about me. Even though I am the subject, because I’m writing it from my point of view — which I thought was very important — starting the song at a protest, hearing ‘black lives matter’ for the first time, not knowing what to do, moving on to all of this internalized shit in my head that I’m processing, that I’m going through, hearing different people’s perspectives, coming to some sort of conclusion, still asking that question: Will I show up for black lives at the end of this? I had to do all this out loud and come to the conclusion that this is not about me. So if I’m put on blast, critiqued, broken down, questioned — all those things will happen, and they are completely valid. That’s part of the design of the conversation. If there’s a bigger teachable moment through this record, at the expense of me potentially being like, ‘Oh, I should have said this,’ or ‘I shouldn’t have said this,’ or ‘I see where that criticism is coming from,’ that’s OK</a:t>
            </a:r>
            <a:r>
              <a:rPr lang="en-US" dirty="0" smtClean="0"/>
              <a:t>.</a:t>
            </a:r>
            <a:endParaRPr lang="en-US" dirty="0"/>
          </a:p>
          <a:p>
            <a:pPr marL="36900" indent="0">
              <a:buNone/>
            </a:pPr>
            <a:r>
              <a:rPr lang="en-US" dirty="0" smtClean="0"/>
              <a:t>	“</a:t>
            </a:r>
            <a:r>
              <a:rPr lang="en-US" dirty="0"/>
              <a:t>The question is, What type of human do I want to be? How do I want to use my platform? Do I want to be safe, under the umbrella of my white privilege? Or do I want to push back and resist? There’s not a right or wrong answer for any human out there, it’s just an individual question, and I think that, for a long time, we were safe. It’s easier, as a white person, to be silent about racial injustice. It’s easier. On paper. But it’s not easier on the whole, because injustice affects all of us, whether we know it or not, whether we acknowledge it or not. At a certain point, this song might affect sales, this might affect touring, but it doesn’t matter if I’m not speaking up – if I’m not pushing myself to speak truth.”</a:t>
            </a:r>
          </a:p>
        </p:txBody>
      </p:sp>
      <p:pic>
        <p:nvPicPr>
          <p:cNvPr id="5" name="Picture 4"/>
          <p:cNvPicPr>
            <a:picLocks noChangeAspect="1"/>
          </p:cNvPicPr>
          <p:nvPr/>
        </p:nvPicPr>
        <p:blipFill>
          <a:blip r:embed="rId2"/>
          <a:stretch>
            <a:fillRect/>
          </a:stretch>
        </p:blipFill>
        <p:spPr>
          <a:xfrm>
            <a:off x="1415935" y="1089093"/>
            <a:ext cx="9144000" cy="1819275"/>
          </a:xfrm>
          <a:prstGeom prst="rect">
            <a:avLst/>
          </a:prstGeom>
        </p:spPr>
      </p:pic>
    </p:spTree>
    <p:extLst>
      <p:ext uri="{BB962C8B-B14F-4D97-AF65-F5344CB8AC3E}">
        <p14:creationId xmlns:p14="http://schemas.microsoft.com/office/powerpoint/2010/main" val="3781818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58872"/>
            <a:ext cx="10353762" cy="970450"/>
          </a:xfrm>
        </p:spPr>
        <p:txBody>
          <a:bodyPr>
            <a:normAutofit/>
          </a:bodyPr>
          <a:lstStyle/>
          <a:p>
            <a:r>
              <a:rPr lang="en-US" sz="5400" dirty="0" smtClean="0"/>
              <a:t>Discuss with a partner:</a:t>
            </a:r>
            <a:endParaRPr lang="en-US" sz="5400" b="1" dirty="0"/>
          </a:p>
        </p:txBody>
      </p:sp>
      <p:sp>
        <p:nvSpPr>
          <p:cNvPr id="3" name="Content Placeholder 2"/>
          <p:cNvSpPr>
            <a:spLocks noGrp="1"/>
          </p:cNvSpPr>
          <p:nvPr>
            <p:ph idx="1"/>
          </p:nvPr>
        </p:nvSpPr>
        <p:spPr>
          <a:xfrm>
            <a:off x="913795" y="1229322"/>
            <a:ext cx="10353762" cy="4990503"/>
          </a:xfrm>
        </p:spPr>
        <p:txBody>
          <a:bodyPr>
            <a:normAutofit/>
          </a:bodyPr>
          <a:lstStyle/>
          <a:p>
            <a:r>
              <a:rPr lang="en-US" sz="2800" b="1" dirty="0" smtClean="0"/>
              <a:t>What is the term for persuasive language?</a:t>
            </a:r>
          </a:p>
          <a:p>
            <a:pPr lvl="1"/>
            <a:r>
              <a:rPr lang="en-US" sz="2600" b="1" dirty="0" smtClean="0"/>
              <a:t>What are the three broad categories of persuasive language?</a:t>
            </a:r>
          </a:p>
          <a:p>
            <a:r>
              <a:rPr lang="en-US" sz="2800" b="1" dirty="0" smtClean="0"/>
              <a:t>What is propaganda?</a:t>
            </a:r>
          </a:p>
          <a:p>
            <a:r>
              <a:rPr lang="en-US" sz="2800" b="1" dirty="0" smtClean="0"/>
              <a:t>How would you use </a:t>
            </a:r>
            <a:r>
              <a:rPr lang="en-US" sz="2800" b="1" u="sng" dirty="0" smtClean="0"/>
              <a:t>fiction</a:t>
            </a:r>
            <a:r>
              <a:rPr lang="en-US" sz="2800" b="1" dirty="0" smtClean="0"/>
              <a:t> to persuade someone to agree with your judgement of certain events?</a:t>
            </a:r>
            <a:endParaRPr lang="en-US" sz="2800" b="1" u="sng" dirty="0"/>
          </a:p>
        </p:txBody>
      </p:sp>
    </p:spTree>
    <p:extLst>
      <p:ext uri="{BB962C8B-B14F-4D97-AF65-F5344CB8AC3E}">
        <p14:creationId xmlns:p14="http://schemas.microsoft.com/office/powerpoint/2010/main" val="32057177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326571"/>
            <a:ext cx="10353762" cy="970450"/>
          </a:xfrm>
        </p:spPr>
        <p:txBody>
          <a:bodyPr>
            <a:noAutofit/>
          </a:bodyPr>
          <a:lstStyle/>
          <a:p>
            <a:r>
              <a:rPr lang="en-US" sz="6600" i="1" dirty="0" smtClean="0"/>
              <a:t>Knock-Knock…</a:t>
            </a:r>
            <a:endParaRPr lang="en-US" sz="6600" i="1" dirty="0"/>
          </a:p>
        </p:txBody>
      </p:sp>
      <p:sp>
        <p:nvSpPr>
          <p:cNvPr id="3" name="Content Placeholder 2"/>
          <p:cNvSpPr>
            <a:spLocks noGrp="1"/>
          </p:cNvSpPr>
          <p:nvPr>
            <p:ph idx="1"/>
          </p:nvPr>
        </p:nvSpPr>
        <p:spPr>
          <a:xfrm>
            <a:off x="913795" y="1297021"/>
            <a:ext cx="10353762" cy="5375922"/>
          </a:xfrm>
        </p:spPr>
        <p:txBody>
          <a:bodyPr>
            <a:normAutofit/>
          </a:bodyPr>
          <a:lstStyle/>
          <a:p>
            <a:pPr marL="36900" indent="0" algn="ctr">
              <a:buNone/>
            </a:pPr>
            <a:r>
              <a:rPr lang="en-US" sz="3600" b="1" dirty="0"/>
              <a:t>Turn to the person next to you. Tell them your best </a:t>
            </a:r>
            <a:r>
              <a:rPr lang="en-US" sz="3600" b="1" dirty="0" smtClean="0"/>
              <a:t>joke*.</a:t>
            </a:r>
            <a:br>
              <a:rPr lang="en-US" sz="3600" b="1" dirty="0" smtClean="0"/>
            </a:br>
            <a:r>
              <a:rPr lang="en-US" dirty="0" smtClean="0">
                <a:effectLst/>
              </a:rPr>
              <a:t>*nothing racist, sexist, etc.</a:t>
            </a:r>
            <a:endParaRPr lang="en-US" dirty="0">
              <a:effectLst/>
            </a:endParaRPr>
          </a:p>
          <a:p>
            <a:pPr marL="36900" indent="0" algn="ctr">
              <a:buNone/>
            </a:pPr>
            <a:endParaRPr lang="en-US" sz="3600" b="1" dirty="0"/>
          </a:p>
          <a:p>
            <a:pPr marL="36900" indent="0" algn="ctr">
              <a:buNone/>
            </a:pPr>
            <a:r>
              <a:rPr lang="en-US" sz="3600" b="1" dirty="0"/>
              <a:t>What makes that joke funny? Or, what makes it not funny?</a:t>
            </a:r>
          </a:p>
          <a:p>
            <a:pPr marL="36900" indent="0" algn="ctr">
              <a:buNone/>
            </a:pPr>
            <a:endParaRPr lang="en-US" sz="3600" b="1" dirty="0"/>
          </a:p>
          <a:p>
            <a:pPr marL="36900" indent="0" algn="ctr">
              <a:buNone/>
            </a:pPr>
            <a:endParaRPr lang="en-US" sz="3600" b="1" dirty="0"/>
          </a:p>
        </p:txBody>
      </p:sp>
    </p:spTree>
    <p:extLst>
      <p:ext uri="{BB962C8B-B14F-4D97-AF65-F5344CB8AC3E}">
        <p14:creationId xmlns:p14="http://schemas.microsoft.com/office/powerpoint/2010/main" val="617408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800" dirty="0" smtClean="0"/>
              <a:t>Analyzing Humor</a:t>
            </a:r>
            <a:endParaRPr lang="en-US" sz="4800" dirty="0"/>
          </a:p>
        </p:txBody>
      </p:sp>
      <p:sp>
        <p:nvSpPr>
          <p:cNvPr id="2" name="Content Placeholder 1"/>
          <p:cNvSpPr>
            <a:spLocks noGrp="1"/>
          </p:cNvSpPr>
          <p:nvPr>
            <p:ph idx="1"/>
          </p:nvPr>
        </p:nvSpPr>
        <p:spPr/>
        <p:txBody>
          <a:bodyPr>
            <a:noAutofit/>
          </a:bodyPr>
          <a:lstStyle/>
          <a:p>
            <a:r>
              <a:rPr lang="en-US" sz="2800" b="1" dirty="0" smtClean="0"/>
              <a:t>E. B. White said, “Analyzing humor is like dissecting a frog. Few people are interested and the frog dies of it.”</a:t>
            </a:r>
          </a:p>
          <a:p>
            <a:r>
              <a:rPr lang="en-US" sz="2800" b="1" dirty="0" smtClean="0"/>
              <a:t>Although definitions of humor differ somewhat, depending on whether one approaches it from a psychological, anthropological, or literary perspective, most scholars agree that it is rooted in expectation and surprise. </a:t>
            </a:r>
          </a:p>
          <a:p>
            <a:r>
              <a:rPr lang="en-US" sz="2800" b="1" dirty="0" smtClean="0"/>
              <a:t>One of the fundamental aspects of humor is that it disrupts expectations. It violates our logical perceptions of the normal. </a:t>
            </a:r>
          </a:p>
          <a:p>
            <a:endParaRPr lang="en-US" sz="2800" b="1" dirty="0" smtClean="0"/>
          </a:p>
          <a:p>
            <a:endParaRPr lang="en-US" sz="2800" b="1" dirty="0"/>
          </a:p>
        </p:txBody>
      </p:sp>
    </p:spTree>
    <p:extLst>
      <p:ext uri="{BB962C8B-B14F-4D97-AF65-F5344CB8AC3E}">
        <p14:creationId xmlns:p14="http://schemas.microsoft.com/office/powerpoint/2010/main" val="24737722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3795" y="226541"/>
            <a:ext cx="10353762" cy="970450"/>
          </a:xfrm>
        </p:spPr>
        <p:txBody>
          <a:bodyPr>
            <a:normAutofit/>
          </a:bodyPr>
          <a:lstStyle/>
          <a:p>
            <a:r>
              <a:rPr lang="en-US" sz="5400" b="1" dirty="0" smtClean="0"/>
              <a:t>Humor &amp; Power</a:t>
            </a:r>
            <a:endParaRPr lang="en-US" sz="5400" b="1" dirty="0"/>
          </a:p>
        </p:txBody>
      </p:sp>
      <p:sp>
        <p:nvSpPr>
          <p:cNvPr id="2" name="Content Placeholder 1"/>
          <p:cNvSpPr>
            <a:spLocks noGrp="1"/>
          </p:cNvSpPr>
          <p:nvPr>
            <p:ph idx="1"/>
          </p:nvPr>
        </p:nvSpPr>
        <p:spPr>
          <a:xfrm>
            <a:off x="913795" y="1196991"/>
            <a:ext cx="10353762" cy="4594209"/>
          </a:xfrm>
        </p:spPr>
        <p:txBody>
          <a:bodyPr>
            <a:normAutofit/>
          </a:bodyPr>
          <a:lstStyle/>
          <a:p>
            <a:r>
              <a:rPr lang="en-US" sz="2800" b="1" dirty="0" smtClean="0"/>
              <a:t>Another aspect of humor: it can be hostile. Whether playfully self-deprecating or virulently abusive, </a:t>
            </a:r>
            <a:r>
              <a:rPr lang="en-US" sz="2800" b="1" dirty="0" smtClean="0">
                <a:solidFill>
                  <a:srgbClr val="92D050"/>
                </a:solidFill>
              </a:rPr>
              <a:t>most humor has a target. Someone or something is the butt of the joke</a:t>
            </a:r>
            <a:r>
              <a:rPr lang="en-US" sz="2800" b="1" dirty="0" smtClean="0"/>
              <a:t>.</a:t>
            </a:r>
          </a:p>
          <a:p>
            <a:r>
              <a:rPr lang="en-US" sz="2800" b="1" dirty="0" smtClean="0"/>
              <a:t>That being said, humor also…</a:t>
            </a:r>
          </a:p>
          <a:p>
            <a:pPr lvl="1"/>
            <a:r>
              <a:rPr lang="en-US" sz="2400" b="1" dirty="0" smtClean="0"/>
              <a:t>Helps builds community</a:t>
            </a:r>
          </a:p>
          <a:p>
            <a:pPr lvl="1"/>
            <a:r>
              <a:rPr lang="en-US" sz="2400" b="1" dirty="0" smtClean="0"/>
              <a:t>Allows us to discuss topics that are difficult &amp; uncomfortable by easing that discomfort </a:t>
            </a:r>
          </a:p>
          <a:p>
            <a:endParaRPr lang="en-US" sz="2800" b="1" dirty="0"/>
          </a:p>
        </p:txBody>
      </p:sp>
      <p:sp>
        <p:nvSpPr>
          <p:cNvPr id="4" name="Rectangle 3"/>
          <p:cNvSpPr/>
          <p:nvPr/>
        </p:nvSpPr>
        <p:spPr>
          <a:xfrm>
            <a:off x="7043725" y="2757716"/>
            <a:ext cx="4576619" cy="861774"/>
          </a:xfrm>
          <a:prstGeom prst="rect">
            <a:avLst/>
          </a:prstGeom>
          <a:ln w="76200"/>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500" i="1" dirty="0">
                <a:solidFill>
                  <a:prstClr val="black"/>
                </a:solidFill>
              </a:rPr>
              <a:t>Whatever is funny is subversive.</a:t>
            </a:r>
          </a:p>
          <a:p>
            <a:pPr algn="ctr"/>
            <a:r>
              <a:rPr lang="en-US" sz="2500" dirty="0">
                <a:solidFill>
                  <a:prstClr val="black"/>
                </a:solidFill>
              </a:rPr>
              <a:t>—George Orwell</a:t>
            </a:r>
          </a:p>
        </p:txBody>
      </p:sp>
      <p:sp>
        <p:nvSpPr>
          <p:cNvPr id="6" name="Rectangle 5"/>
          <p:cNvSpPr/>
          <p:nvPr/>
        </p:nvSpPr>
        <p:spPr>
          <a:xfrm>
            <a:off x="3756454" y="4612154"/>
            <a:ext cx="8279027" cy="2015936"/>
          </a:xfrm>
          <a:prstGeom prst="rect">
            <a:avLst/>
          </a:prstGeom>
          <a:ln w="76200"/>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500" i="1" dirty="0" smtClean="0"/>
              <a:t>That's </a:t>
            </a:r>
            <a:r>
              <a:rPr lang="en-US" sz="2500" i="1" dirty="0"/>
              <a:t>the only story I </a:t>
            </a:r>
            <a:r>
              <a:rPr lang="en-US" sz="2500" i="1" dirty="0" smtClean="0"/>
              <a:t>got.  That's </a:t>
            </a:r>
            <a:r>
              <a:rPr lang="en-US" sz="2500" i="1" dirty="0"/>
              <a:t>why I have to keep changing locales and times and characters — because you have to keep disguising the story. </a:t>
            </a:r>
            <a:r>
              <a:rPr lang="en-US" sz="2500" b="1" i="1" dirty="0"/>
              <a:t>And it's essentially that the Small can overcome </a:t>
            </a:r>
            <a:r>
              <a:rPr lang="en-US" sz="2500" b="1" i="1" dirty="0" smtClean="0"/>
              <a:t>the </a:t>
            </a:r>
            <a:r>
              <a:rPr lang="en-US" sz="2500" b="1" i="1" dirty="0"/>
              <a:t>Large — with treachery and creativity and humor</a:t>
            </a:r>
            <a:r>
              <a:rPr lang="en-US" sz="2500" i="1" dirty="0" smtClean="0"/>
              <a:t>.</a:t>
            </a:r>
          </a:p>
          <a:p>
            <a:pPr algn="ctr"/>
            <a:r>
              <a:rPr lang="en-US" sz="2500" dirty="0">
                <a:solidFill>
                  <a:prstClr val="black"/>
                </a:solidFill>
              </a:rPr>
              <a:t>— </a:t>
            </a:r>
            <a:r>
              <a:rPr lang="en-US" sz="2500" dirty="0" smtClean="0"/>
              <a:t>Ken </a:t>
            </a:r>
            <a:r>
              <a:rPr lang="en-US" sz="2500" dirty="0" err="1" smtClean="0"/>
              <a:t>Kesey</a:t>
            </a:r>
            <a:r>
              <a:rPr lang="en-US" sz="2500" dirty="0" smtClean="0"/>
              <a:t> </a:t>
            </a:r>
            <a:endParaRPr lang="en-US" sz="2500" dirty="0"/>
          </a:p>
        </p:txBody>
      </p:sp>
    </p:spTree>
    <p:extLst>
      <p:ext uri="{BB962C8B-B14F-4D97-AF65-F5344CB8AC3E}">
        <p14:creationId xmlns:p14="http://schemas.microsoft.com/office/powerpoint/2010/main" val="3245913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 calcmode="lin" valueType="num">
                                      <p:cBhvr additive="base">
                                        <p:cTn id="1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28600"/>
            <a:ext cx="10353762" cy="970450"/>
          </a:xfrm>
        </p:spPr>
        <p:txBody>
          <a:bodyPr>
            <a:noAutofit/>
          </a:bodyPr>
          <a:lstStyle/>
          <a:p>
            <a:r>
              <a:rPr lang="en-US" sz="7200" dirty="0" smtClean="0">
                <a:solidFill>
                  <a:srgbClr val="92D050"/>
                </a:solidFill>
              </a:rPr>
              <a:t>Satire</a:t>
            </a:r>
            <a:r>
              <a:rPr lang="en-US" sz="7200" dirty="0" smtClean="0"/>
              <a:t>:</a:t>
            </a:r>
            <a:endParaRPr lang="en-US" sz="7200" dirty="0"/>
          </a:p>
        </p:txBody>
      </p:sp>
      <p:sp>
        <p:nvSpPr>
          <p:cNvPr id="3" name="Content Placeholder 2"/>
          <p:cNvSpPr>
            <a:spLocks noGrp="1"/>
          </p:cNvSpPr>
          <p:nvPr>
            <p:ph idx="1"/>
          </p:nvPr>
        </p:nvSpPr>
        <p:spPr>
          <a:xfrm>
            <a:off x="913795" y="1199050"/>
            <a:ext cx="10353762" cy="5528321"/>
          </a:xfrm>
        </p:spPr>
        <p:txBody>
          <a:bodyPr>
            <a:normAutofit fontScale="92500" lnSpcReduction="20000"/>
          </a:bodyPr>
          <a:lstStyle/>
          <a:p>
            <a:pPr marL="36900" indent="0">
              <a:buNone/>
            </a:pPr>
            <a:r>
              <a:rPr lang="en-US" sz="2800" b="1" dirty="0">
                <a:solidFill>
                  <a:srgbClr val="92D050"/>
                </a:solidFill>
              </a:rPr>
              <a:t>Satire</a:t>
            </a:r>
            <a:r>
              <a:rPr lang="en-US" sz="2800" b="1" dirty="0"/>
              <a:t> is a specific type of social commentary that uses humor to </a:t>
            </a:r>
            <a:r>
              <a:rPr lang="en-US" sz="2800" b="1" dirty="0" smtClean="0"/>
              <a:t>share </a:t>
            </a:r>
            <a:r>
              <a:rPr lang="en-US" sz="2800" b="1" dirty="0"/>
              <a:t>the author’s </a:t>
            </a:r>
            <a:r>
              <a:rPr lang="en-US" sz="2800" b="1" dirty="0" smtClean="0"/>
              <a:t>commentary. Because humor often involves having a target, </a:t>
            </a:r>
            <a:r>
              <a:rPr lang="en-US" sz="2800" b="1" dirty="0" smtClean="0">
                <a:solidFill>
                  <a:srgbClr val="92D050"/>
                </a:solidFill>
              </a:rPr>
              <a:t>satire</a:t>
            </a:r>
            <a:r>
              <a:rPr lang="en-US" sz="2800" b="1" dirty="0" smtClean="0"/>
              <a:t> usually is used to expose and criticize stupidity, injustice, or vices; particularly in the context of contemporary politics and other societal issues</a:t>
            </a:r>
            <a:r>
              <a:rPr lang="en-US" sz="2800" dirty="0" smtClean="0"/>
              <a:t>.</a:t>
            </a:r>
            <a:r>
              <a:rPr lang="en-US" sz="2800" b="1" dirty="0" smtClean="0"/>
              <a:t>  </a:t>
            </a:r>
            <a:r>
              <a:rPr lang="en-US" sz="2800" dirty="0" smtClean="0">
                <a:solidFill>
                  <a:srgbClr val="92D050"/>
                </a:solidFill>
              </a:rPr>
              <a:t>Satire</a:t>
            </a:r>
            <a:r>
              <a:rPr lang="en-US" sz="2800" dirty="0" smtClean="0"/>
              <a:t> is often developed through the following small techniques:</a:t>
            </a:r>
            <a:r>
              <a:rPr lang="en-US" sz="2800" b="1" dirty="0" smtClean="0"/>
              <a:t> </a:t>
            </a:r>
            <a:endParaRPr lang="en-US" sz="2800" b="1" dirty="0"/>
          </a:p>
          <a:p>
            <a:pPr lvl="1"/>
            <a:r>
              <a:rPr lang="en-US" sz="2400" b="1" dirty="0"/>
              <a:t>Sarcasm</a:t>
            </a:r>
          </a:p>
          <a:p>
            <a:pPr lvl="1"/>
            <a:r>
              <a:rPr lang="en-US" sz="2400" b="1" dirty="0" smtClean="0"/>
              <a:t>Allegory</a:t>
            </a:r>
            <a:endParaRPr lang="en-US" sz="2400" b="1" dirty="0"/>
          </a:p>
          <a:p>
            <a:pPr lvl="1"/>
            <a:r>
              <a:rPr lang="en-US" sz="2400" b="1" dirty="0" smtClean="0"/>
              <a:t>Juxtaposition </a:t>
            </a:r>
          </a:p>
          <a:p>
            <a:pPr lvl="1"/>
            <a:r>
              <a:rPr lang="en-US" sz="2400" b="1" dirty="0" smtClean="0"/>
              <a:t>Tone/mood</a:t>
            </a:r>
          </a:p>
          <a:p>
            <a:pPr lvl="2"/>
            <a:r>
              <a:rPr lang="en-US" sz="2000" b="1" dirty="0"/>
              <a:t>Especially: serious handling of </a:t>
            </a:r>
            <a:r>
              <a:rPr lang="en-US" sz="2000" b="1" dirty="0" smtClean="0"/>
              <a:t>ridiculous </a:t>
            </a:r>
            <a:br>
              <a:rPr lang="en-US" sz="2000" b="1" dirty="0" smtClean="0"/>
            </a:br>
            <a:r>
              <a:rPr lang="en-US" sz="2000" b="1" dirty="0" smtClean="0"/>
              <a:t>subjects</a:t>
            </a:r>
            <a:r>
              <a:rPr lang="en-US" sz="2000" b="1" dirty="0"/>
              <a:t>, </a:t>
            </a:r>
            <a:r>
              <a:rPr lang="en-US" sz="2000" b="1" dirty="0" smtClean="0"/>
              <a:t>or </a:t>
            </a:r>
            <a:r>
              <a:rPr lang="en-US" sz="2000" b="1" dirty="0"/>
              <a:t>ridiculous handling of serious </a:t>
            </a:r>
            <a:r>
              <a:rPr lang="en-US" sz="2000" b="1" dirty="0" smtClean="0"/>
              <a:t>subjects.</a:t>
            </a:r>
            <a:endParaRPr lang="en-US" sz="2000" b="1" dirty="0"/>
          </a:p>
          <a:p>
            <a:pPr lvl="1"/>
            <a:r>
              <a:rPr lang="en-US" sz="2400" b="1" dirty="0" smtClean="0"/>
              <a:t>Hyperbole</a:t>
            </a:r>
          </a:p>
          <a:p>
            <a:pPr lvl="1"/>
            <a:r>
              <a:rPr lang="en-US" sz="2400" b="1" dirty="0" smtClean="0">
                <a:solidFill>
                  <a:srgbClr val="00B0F0"/>
                </a:solidFill>
              </a:rPr>
              <a:t>Irony</a:t>
            </a:r>
            <a:endParaRPr lang="en-US" sz="2400" b="1" dirty="0">
              <a:solidFill>
                <a:srgbClr val="00B0F0"/>
              </a:solidFill>
            </a:endParaRPr>
          </a:p>
          <a:p>
            <a:pPr lvl="1"/>
            <a:r>
              <a:rPr lang="en-US" sz="2400" b="1" dirty="0" smtClean="0"/>
              <a:t>Parody</a:t>
            </a:r>
            <a:endParaRPr lang="en-US" sz="2400" b="1" dirty="0"/>
          </a:p>
        </p:txBody>
      </p:sp>
      <p:pic>
        <p:nvPicPr>
          <p:cNvPr id="4" name="Content Placeholder 6" descr="Screen Shot 2017-02-07 at 7.57.03 AM.png"/>
          <p:cNvPicPr>
            <a:picLocks noChangeAspect="1"/>
          </p:cNvPicPr>
          <p:nvPr/>
        </p:nvPicPr>
        <p:blipFill rotWithShape="1">
          <a:blip r:embed="rId2">
            <a:extLst>
              <a:ext uri="{28A0092B-C50C-407E-A947-70E740481C1C}">
                <a14:useLocalDpi xmlns:a14="http://schemas.microsoft.com/office/drawing/2010/main" val="0"/>
              </a:ext>
            </a:extLst>
          </a:blip>
          <a:srcRect l="2851" r="16010"/>
          <a:stretch/>
        </p:blipFill>
        <p:spPr>
          <a:xfrm>
            <a:off x="7405674" y="3352800"/>
            <a:ext cx="4641121" cy="2656114"/>
          </a:xfrm>
          <a:prstGeom prst="rect">
            <a:avLst/>
          </a:prstGeom>
          <a:ln>
            <a:solidFill>
              <a:schemeClr val="tx1"/>
            </a:solidFill>
          </a:ln>
          <a:effectLst>
            <a:outerShdw blurRad="25400" dir="17880000">
              <a:srgbClr val="000000">
                <a:alpha val="46000"/>
              </a:srgbClr>
            </a:outerShdw>
          </a:effectLst>
        </p:spPr>
      </p:pic>
    </p:spTree>
    <p:extLst>
      <p:ext uri="{BB962C8B-B14F-4D97-AF65-F5344CB8AC3E}">
        <p14:creationId xmlns:p14="http://schemas.microsoft.com/office/powerpoint/2010/main" val="19113363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41514"/>
            <a:ext cx="10353762" cy="970450"/>
          </a:xfrm>
        </p:spPr>
        <p:txBody>
          <a:bodyPr>
            <a:noAutofit/>
          </a:bodyPr>
          <a:lstStyle/>
          <a:p>
            <a:r>
              <a:rPr lang="en-US" sz="6000" b="1" dirty="0" smtClean="0">
                <a:solidFill>
                  <a:srgbClr val="00B0F0"/>
                </a:solidFill>
              </a:rPr>
              <a:t>Irony</a:t>
            </a:r>
            <a:endParaRPr lang="en-US" sz="6000" b="1" dirty="0">
              <a:solidFill>
                <a:srgbClr val="00B0F0"/>
              </a:solidFill>
            </a:endParaRPr>
          </a:p>
        </p:txBody>
      </p:sp>
      <p:sp>
        <p:nvSpPr>
          <p:cNvPr id="3" name="Content Placeholder 2"/>
          <p:cNvSpPr>
            <a:spLocks noGrp="1"/>
          </p:cNvSpPr>
          <p:nvPr>
            <p:ph idx="1"/>
          </p:nvPr>
        </p:nvSpPr>
        <p:spPr>
          <a:xfrm>
            <a:off x="566057" y="1111964"/>
            <a:ext cx="11038114" cy="5593635"/>
          </a:xfrm>
        </p:spPr>
        <p:txBody>
          <a:bodyPr>
            <a:normAutofit fontScale="92500" lnSpcReduction="20000"/>
          </a:bodyPr>
          <a:lstStyle/>
          <a:p>
            <a:pPr marL="36900" indent="0" algn="ctr">
              <a:buNone/>
            </a:pPr>
            <a:r>
              <a:rPr lang="en-US" sz="2800" b="1" dirty="0" smtClean="0">
                <a:solidFill>
                  <a:srgbClr val="00B0F0"/>
                </a:solidFill>
              </a:rPr>
              <a:t>Irony</a:t>
            </a:r>
            <a:r>
              <a:rPr lang="en-US" sz="2800" b="1" dirty="0" smtClean="0"/>
              <a:t> is figurative language when words are used in such a way that their intended meaning is different from their actual meaning in a incongruent way. </a:t>
            </a:r>
            <a:r>
              <a:rPr lang="en-US" sz="2800" b="1" dirty="0" smtClean="0">
                <a:solidFill>
                  <a:srgbClr val="00B0F0"/>
                </a:solidFill>
              </a:rPr>
              <a:t>Irony</a:t>
            </a:r>
            <a:r>
              <a:rPr lang="en-US" sz="2800" b="1" dirty="0" smtClean="0"/>
              <a:t> is often used to create humor or drama.</a:t>
            </a:r>
          </a:p>
          <a:p>
            <a:pPr marL="36900" indent="0">
              <a:buNone/>
            </a:pPr>
            <a:r>
              <a:rPr lang="en-US" sz="2800" dirty="0" smtClean="0"/>
              <a:t>Also</a:t>
            </a:r>
            <a:r>
              <a:rPr lang="en-US" sz="2800" dirty="0"/>
              <a:t>: the expression of one's meaning by using language that normally signifies the opposite, typically for humorous or emphatic effect</a:t>
            </a:r>
            <a:r>
              <a:rPr lang="en-US" sz="2800" dirty="0" smtClean="0"/>
              <a:t>.</a:t>
            </a:r>
          </a:p>
          <a:p>
            <a:pPr marL="0" indent="0">
              <a:buNone/>
            </a:pPr>
            <a:r>
              <a:rPr lang="en-US" sz="2400" b="1" dirty="0" smtClean="0"/>
              <a:t>In </a:t>
            </a:r>
            <a:r>
              <a:rPr lang="en-US" sz="2400" b="1" dirty="0"/>
              <a:t>literature, there are 3 types of </a:t>
            </a:r>
            <a:r>
              <a:rPr lang="en-US" sz="2400" b="1" dirty="0">
                <a:solidFill>
                  <a:srgbClr val="00B0F0"/>
                </a:solidFill>
              </a:rPr>
              <a:t>irony</a:t>
            </a:r>
            <a:r>
              <a:rPr lang="en-US" sz="2400" b="1" dirty="0"/>
              <a:t>.</a:t>
            </a:r>
          </a:p>
          <a:p>
            <a:pPr marL="457200" indent="-457200">
              <a:buAutoNum type="arabicParenR"/>
            </a:pPr>
            <a:r>
              <a:rPr lang="en-US" sz="2400" dirty="0">
                <a:solidFill>
                  <a:schemeClr val="tx1"/>
                </a:solidFill>
              </a:rPr>
              <a:t>Dramatic Irony</a:t>
            </a:r>
            <a:r>
              <a:rPr lang="en-US" sz="2400" dirty="0" smtClean="0">
                <a:solidFill>
                  <a:schemeClr val="tx1"/>
                </a:solidFill>
              </a:rPr>
              <a:t>: When the audience knows more than the characters do. </a:t>
            </a:r>
            <a:endParaRPr lang="en-US" sz="2400" dirty="0">
              <a:solidFill>
                <a:schemeClr val="tx1"/>
              </a:solidFill>
            </a:endParaRPr>
          </a:p>
          <a:p>
            <a:pPr marL="457200" indent="-457200">
              <a:buFont typeface="Arial" panose="020B0604020202020204" pitchFamily="34" charset="0"/>
              <a:buAutoNum type="arabicParenR"/>
            </a:pPr>
            <a:r>
              <a:rPr lang="en-US" sz="2400" dirty="0">
                <a:solidFill>
                  <a:schemeClr val="tx1"/>
                </a:solidFill>
              </a:rPr>
              <a:t>Situational Irony: incongruity appears between expectations of something to happen, and what actually happens instead.</a:t>
            </a:r>
          </a:p>
          <a:p>
            <a:pPr marL="457200" indent="-457200">
              <a:buFont typeface="Arial" panose="020B0604020202020204" pitchFamily="34" charset="0"/>
              <a:buAutoNum type="arabicParenR"/>
            </a:pPr>
            <a:r>
              <a:rPr lang="en-US" sz="2400" dirty="0">
                <a:solidFill>
                  <a:schemeClr val="tx1"/>
                </a:solidFill>
              </a:rPr>
              <a:t>Verbal Irony:  occurs when a speaker says something incongruent with what they </a:t>
            </a:r>
            <a:r>
              <a:rPr lang="en-US" sz="2400" i="1" dirty="0">
                <a:solidFill>
                  <a:schemeClr val="tx1"/>
                </a:solidFill>
              </a:rPr>
              <a:t>really mean</a:t>
            </a:r>
            <a:r>
              <a:rPr lang="en-US" sz="2400" dirty="0">
                <a:solidFill>
                  <a:schemeClr val="tx1"/>
                </a:solidFill>
              </a:rPr>
              <a:t>; </a:t>
            </a:r>
            <a:r>
              <a:rPr lang="en-US" sz="2400" b="1" i="1" dirty="0">
                <a:solidFill>
                  <a:schemeClr val="tx1"/>
                </a:solidFill>
              </a:rPr>
              <a:t>OR the speaker says something WE know is not true, but they don’t.</a:t>
            </a:r>
            <a:endParaRPr lang="en-US" sz="2400" dirty="0">
              <a:solidFill>
                <a:schemeClr val="tx1"/>
              </a:solidFill>
            </a:endParaRPr>
          </a:p>
          <a:p>
            <a:pPr lvl="1"/>
            <a:r>
              <a:rPr lang="en-US" sz="2000" dirty="0">
                <a:solidFill>
                  <a:schemeClr val="tx1"/>
                </a:solidFill>
              </a:rPr>
              <a:t>Types of  Verbal Irony: </a:t>
            </a:r>
          </a:p>
          <a:p>
            <a:pPr lvl="2"/>
            <a:r>
              <a:rPr lang="en-US" sz="1800" dirty="0">
                <a:solidFill>
                  <a:schemeClr val="tx1"/>
                </a:solidFill>
              </a:rPr>
              <a:t>Sarcasm: </a:t>
            </a:r>
            <a:r>
              <a:rPr lang="en-US" sz="1800" i="1" dirty="0">
                <a:solidFill>
                  <a:schemeClr val="tx1"/>
                </a:solidFill>
              </a:rPr>
              <a:t>Mr. Smith is SUCH a morning person, he loves getting up at 4:45 am.</a:t>
            </a:r>
            <a:endParaRPr lang="en-US" sz="1800" dirty="0">
              <a:solidFill>
                <a:schemeClr val="tx1"/>
              </a:solidFill>
            </a:endParaRPr>
          </a:p>
          <a:p>
            <a:pPr lvl="2"/>
            <a:r>
              <a:rPr lang="en-US" sz="1800" dirty="0">
                <a:solidFill>
                  <a:schemeClr val="tx1"/>
                </a:solidFill>
              </a:rPr>
              <a:t>Overstatement: an intentional exaggeration</a:t>
            </a:r>
          </a:p>
          <a:p>
            <a:pPr lvl="2"/>
            <a:r>
              <a:rPr lang="en-US" sz="1800" dirty="0">
                <a:solidFill>
                  <a:schemeClr val="tx1"/>
                </a:solidFill>
              </a:rPr>
              <a:t>Understatement: the opposite</a:t>
            </a:r>
          </a:p>
          <a:p>
            <a:endParaRPr lang="en-US" sz="2800" dirty="0" smtClean="0"/>
          </a:p>
          <a:p>
            <a:endParaRPr lang="en-US" sz="2800" dirty="0"/>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4234"/>
          <a:stretch/>
        </p:blipFill>
        <p:spPr bwMode="auto">
          <a:xfrm>
            <a:off x="8802145" y="5088203"/>
            <a:ext cx="3183026" cy="1617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2883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66675"/>
            <a:ext cx="10353762" cy="970450"/>
          </a:xfrm>
        </p:spPr>
        <p:txBody>
          <a:bodyPr>
            <a:noAutofit/>
          </a:bodyPr>
          <a:lstStyle/>
          <a:p>
            <a:r>
              <a:rPr lang="en-US" sz="6000" dirty="0" smtClean="0"/>
              <a:t>Parody:</a:t>
            </a:r>
            <a:endParaRPr lang="en-US" sz="6000" dirty="0"/>
          </a:p>
        </p:txBody>
      </p:sp>
      <p:sp>
        <p:nvSpPr>
          <p:cNvPr id="3" name="Content Placeholder 2"/>
          <p:cNvSpPr>
            <a:spLocks noGrp="1"/>
          </p:cNvSpPr>
          <p:nvPr>
            <p:ph idx="1"/>
          </p:nvPr>
        </p:nvSpPr>
        <p:spPr>
          <a:xfrm>
            <a:off x="913795" y="1037125"/>
            <a:ext cx="10353762" cy="4754075"/>
          </a:xfrm>
        </p:spPr>
        <p:txBody>
          <a:bodyPr>
            <a:normAutofit/>
          </a:bodyPr>
          <a:lstStyle/>
          <a:p>
            <a:pPr marL="36900" indent="0">
              <a:buNone/>
            </a:pPr>
            <a:r>
              <a:rPr lang="en-US" sz="2800" b="1" dirty="0" smtClean="0"/>
              <a:t>Parody is </a:t>
            </a:r>
            <a:r>
              <a:rPr lang="en-US" sz="2800" b="1" dirty="0">
                <a:effectLst/>
              </a:rPr>
              <a:t>an imitation of the style of a particular writer, artist, </a:t>
            </a:r>
            <a:r>
              <a:rPr lang="en-US" sz="2800" b="1" dirty="0" smtClean="0">
                <a:effectLst/>
              </a:rPr>
              <a:t>text, event, or </a:t>
            </a:r>
            <a:r>
              <a:rPr lang="en-US" sz="2800" b="1" dirty="0">
                <a:effectLst/>
              </a:rPr>
              <a:t>genre with deliberate exaggeration </a:t>
            </a:r>
            <a:r>
              <a:rPr lang="en-US" sz="2800" b="1" dirty="0" smtClean="0">
                <a:effectLst/>
              </a:rPr>
              <a:t>to create humor. Not always </a:t>
            </a:r>
            <a:r>
              <a:rPr lang="en-US" sz="2800" b="1" dirty="0" smtClean="0">
                <a:solidFill>
                  <a:srgbClr val="92D050"/>
                </a:solidFill>
                <a:effectLst/>
              </a:rPr>
              <a:t>satirical</a:t>
            </a:r>
            <a:r>
              <a:rPr lang="en-US" sz="2800" b="1" dirty="0" smtClean="0">
                <a:effectLst/>
              </a:rPr>
              <a:t>.</a:t>
            </a:r>
            <a:endParaRPr lang="en-US" sz="2800" b="1" dirty="0"/>
          </a:p>
        </p:txBody>
      </p:sp>
      <p:pic>
        <p:nvPicPr>
          <p:cNvPr id="1026" name="Picture 2" descr="Image result for mean gir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4430" y="3407603"/>
            <a:ext cx="4468092" cy="335404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thank you next music vide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090" y="2600586"/>
            <a:ext cx="4161063" cy="416106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hank you next music vide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6462" y="4452257"/>
            <a:ext cx="3184015" cy="212433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mean girl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52540" y="2071790"/>
            <a:ext cx="2714625" cy="16859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52542" y="2600586"/>
            <a:ext cx="2340429" cy="646331"/>
          </a:xfrm>
          <a:prstGeom prst="rect">
            <a:avLst/>
          </a:prstGeom>
          <a:noFill/>
        </p:spPr>
        <p:txBody>
          <a:bodyPr wrap="square" rtlCol="0">
            <a:spAutoFit/>
          </a:bodyPr>
          <a:lstStyle/>
          <a:p>
            <a:r>
              <a:rPr lang="en-US" b="1" dirty="0" smtClean="0"/>
              <a:t>“Thank You, Next” Music Video</a:t>
            </a:r>
            <a:endParaRPr lang="en-US" b="1" dirty="0"/>
          </a:p>
        </p:txBody>
      </p:sp>
      <p:sp>
        <p:nvSpPr>
          <p:cNvPr id="9" name="TextBox 8"/>
          <p:cNvSpPr txBox="1"/>
          <p:nvPr/>
        </p:nvSpPr>
        <p:spPr>
          <a:xfrm>
            <a:off x="7684309" y="3388384"/>
            <a:ext cx="2233413" cy="369332"/>
          </a:xfrm>
          <a:prstGeom prst="rect">
            <a:avLst/>
          </a:prstGeom>
          <a:noFill/>
        </p:spPr>
        <p:txBody>
          <a:bodyPr wrap="square" rtlCol="0">
            <a:spAutoFit/>
          </a:bodyPr>
          <a:lstStyle/>
          <a:p>
            <a:r>
              <a:rPr lang="en-US" b="1" i="1" dirty="0" smtClean="0"/>
              <a:t>Mean Girls </a:t>
            </a:r>
            <a:r>
              <a:rPr lang="en-US" b="1" dirty="0" smtClean="0"/>
              <a:t>(movie)</a:t>
            </a:r>
            <a:endParaRPr lang="en-US" b="1" dirty="0"/>
          </a:p>
        </p:txBody>
      </p:sp>
      <p:pic>
        <p:nvPicPr>
          <p:cNvPr id="1034" name="Picture 10" descr="Image result for thank you next music video"/>
          <p:cNvPicPr>
            <a:picLocks noChangeAspect="1" noChangeArrowheads="1"/>
          </p:cNvPicPr>
          <p:nvPr/>
        </p:nvPicPr>
        <p:blipFill rotWithShape="1">
          <a:blip r:embed="rId6">
            <a:extLst>
              <a:ext uri="{28A0092B-C50C-407E-A947-70E740481C1C}">
                <a14:useLocalDpi xmlns:a14="http://schemas.microsoft.com/office/drawing/2010/main" val="0"/>
              </a:ext>
            </a:extLst>
          </a:blip>
          <a:srcRect l="25200"/>
          <a:stretch/>
        </p:blipFill>
        <p:spPr bwMode="auto">
          <a:xfrm>
            <a:off x="4137805" y="2381616"/>
            <a:ext cx="2767541" cy="17306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mean girls burn book"/>
          <p:cNvPicPr>
            <a:picLocks noChangeAspect="1" noChangeArrowheads="1"/>
          </p:cNvPicPr>
          <p:nvPr/>
        </p:nvPicPr>
        <p:blipFill rotWithShape="1">
          <a:blip r:embed="rId7">
            <a:extLst>
              <a:ext uri="{28A0092B-C50C-407E-A947-70E740481C1C}">
                <a14:useLocalDpi xmlns:a14="http://schemas.microsoft.com/office/drawing/2010/main" val="0"/>
              </a:ext>
            </a:extLst>
          </a:blip>
          <a:srcRect l="16828" t="10629" r="13897" b="12300"/>
          <a:stretch/>
        </p:blipFill>
        <p:spPr bwMode="auto">
          <a:xfrm>
            <a:off x="7414038" y="1997965"/>
            <a:ext cx="1863145" cy="1380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96096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28600"/>
            <a:ext cx="10353762" cy="970450"/>
          </a:xfrm>
        </p:spPr>
        <p:txBody>
          <a:bodyPr>
            <a:noAutofit/>
          </a:bodyPr>
          <a:lstStyle/>
          <a:p>
            <a:r>
              <a:rPr lang="en-US" sz="7200" dirty="0" smtClean="0">
                <a:solidFill>
                  <a:srgbClr val="92D050"/>
                </a:solidFill>
              </a:rPr>
              <a:t>Satire</a:t>
            </a:r>
            <a:r>
              <a:rPr lang="en-US" sz="7200" dirty="0"/>
              <a:t> </a:t>
            </a:r>
            <a:r>
              <a:rPr lang="en-US" sz="7200" dirty="0" smtClean="0"/>
              <a:t>Example</a:t>
            </a:r>
            <a:endParaRPr lang="en-US" sz="7200" dirty="0"/>
          </a:p>
        </p:txBody>
      </p:sp>
      <p:sp>
        <p:nvSpPr>
          <p:cNvPr id="3" name="Content Placeholder 2"/>
          <p:cNvSpPr>
            <a:spLocks noGrp="1"/>
          </p:cNvSpPr>
          <p:nvPr>
            <p:ph idx="1"/>
          </p:nvPr>
        </p:nvSpPr>
        <p:spPr>
          <a:xfrm>
            <a:off x="913795" y="1199050"/>
            <a:ext cx="10353762" cy="5528321"/>
          </a:xfrm>
        </p:spPr>
        <p:txBody>
          <a:bodyPr>
            <a:normAutofit/>
          </a:bodyPr>
          <a:lstStyle/>
          <a:p>
            <a:pPr marL="36900" indent="0">
              <a:buNone/>
            </a:pPr>
            <a:r>
              <a:rPr lang="en-US" sz="2400" b="1" dirty="0" smtClean="0"/>
              <a:t>Read the article</a:t>
            </a:r>
            <a:r>
              <a:rPr lang="en-US" sz="2400" b="1" dirty="0"/>
              <a:t>: </a:t>
            </a:r>
            <a:r>
              <a:rPr lang="en-US" sz="3600" b="1" dirty="0"/>
              <a:t>WWE Staff Forced To Shoot Aggressive Wrestler After Child Climbs Into Steel </a:t>
            </a:r>
            <a:r>
              <a:rPr lang="en-US" sz="3600" b="1" dirty="0" smtClean="0"/>
              <a:t>Cage</a:t>
            </a:r>
          </a:p>
          <a:p>
            <a:pPr marL="551250" indent="-514350">
              <a:buFont typeface="+mj-lt"/>
              <a:buAutoNum type="arabicPeriod"/>
            </a:pPr>
            <a:r>
              <a:rPr lang="en-US" sz="2800" b="1" dirty="0" smtClean="0"/>
              <a:t>What elements of </a:t>
            </a:r>
            <a:r>
              <a:rPr lang="en-US" sz="2800" b="1" dirty="0" smtClean="0">
                <a:solidFill>
                  <a:srgbClr val="92D050"/>
                </a:solidFill>
              </a:rPr>
              <a:t>satire</a:t>
            </a:r>
            <a:r>
              <a:rPr lang="en-US" sz="2800" b="1" dirty="0" smtClean="0"/>
              <a:t> does the Onion </a:t>
            </a:r>
            <a:br>
              <a:rPr lang="en-US" sz="2800" b="1" dirty="0" smtClean="0"/>
            </a:br>
            <a:r>
              <a:rPr lang="en-US" sz="2800" b="1" dirty="0" smtClean="0"/>
              <a:t>article use?</a:t>
            </a:r>
          </a:p>
          <a:p>
            <a:pPr marL="551250" indent="-514350">
              <a:buFont typeface="+mj-lt"/>
              <a:buAutoNum type="arabicPeriod"/>
            </a:pPr>
            <a:r>
              <a:rPr lang="en-US" sz="2800" b="1" dirty="0" smtClean="0"/>
              <a:t>What social issue is it commenting</a:t>
            </a:r>
            <a:br>
              <a:rPr lang="en-US" sz="2800" b="1" dirty="0" smtClean="0"/>
            </a:br>
            <a:r>
              <a:rPr lang="en-US" sz="2800" b="1" dirty="0" smtClean="0"/>
              <a:t>on?</a:t>
            </a:r>
          </a:p>
          <a:p>
            <a:pPr marL="551250" indent="-514350">
              <a:buFont typeface="+mj-lt"/>
              <a:buAutoNum type="arabicPeriod"/>
            </a:pPr>
            <a:r>
              <a:rPr lang="en-US" sz="2800" b="1" dirty="0" smtClean="0"/>
              <a:t>How is it trying to create humor?</a:t>
            </a:r>
            <a:endParaRPr lang="en-US" sz="2800" b="1" dirty="0"/>
          </a:p>
        </p:txBody>
      </p:sp>
      <p:pic>
        <p:nvPicPr>
          <p:cNvPr id="5" name="Picture 4" descr="https://i.kinja-img.com/gawker-media/image/upload/s---IOWffm---/c_scale,f_auto,fl_progressive,q_80,w_800/bx0ibmg88b9jci2drrp3.jpg"/>
          <p:cNvPicPr/>
          <p:nvPr/>
        </p:nvPicPr>
        <p:blipFill>
          <a:blip r:embed="rId2">
            <a:extLst>
              <a:ext uri="{28A0092B-C50C-407E-A947-70E740481C1C}">
                <a14:useLocalDpi xmlns:a14="http://schemas.microsoft.com/office/drawing/2010/main" val="0"/>
              </a:ext>
            </a:extLst>
          </a:blip>
          <a:srcRect/>
          <a:stretch>
            <a:fillRect/>
          </a:stretch>
        </p:blipFill>
        <p:spPr bwMode="auto">
          <a:xfrm>
            <a:off x="7021286" y="3537858"/>
            <a:ext cx="5070112" cy="2645228"/>
          </a:xfrm>
          <a:prstGeom prst="rect">
            <a:avLst/>
          </a:prstGeom>
          <a:noFill/>
          <a:ln>
            <a:noFill/>
          </a:ln>
        </p:spPr>
      </p:pic>
    </p:spTree>
    <p:extLst>
      <p:ext uri="{BB962C8B-B14F-4D97-AF65-F5344CB8AC3E}">
        <p14:creationId xmlns:p14="http://schemas.microsoft.com/office/powerpoint/2010/main" val="35709237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28600"/>
            <a:ext cx="10353762" cy="970450"/>
          </a:xfrm>
        </p:spPr>
        <p:txBody>
          <a:bodyPr>
            <a:noAutofit/>
          </a:bodyPr>
          <a:lstStyle/>
          <a:p>
            <a:r>
              <a:rPr lang="en-US" sz="7200" dirty="0" smtClean="0">
                <a:solidFill>
                  <a:srgbClr val="92D050"/>
                </a:solidFill>
              </a:rPr>
              <a:t>Satire</a:t>
            </a:r>
            <a:r>
              <a:rPr lang="en-US" sz="7200" dirty="0"/>
              <a:t> </a:t>
            </a:r>
            <a:r>
              <a:rPr lang="en-US" sz="7200" dirty="0" smtClean="0"/>
              <a:t>Example</a:t>
            </a:r>
            <a:endParaRPr lang="en-US" sz="7200" dirty="0"/>
          </a:p>
        </p:txBody>
      </p:sp>
      <p:sp>
        <p:nvSpPr>
          <p:cNvPr id="3" name="Content Placeholder 2"/>
          <p:cNvSpPr>
            <a:spLocks noGrp="1"/>
          </p:cNvSpPr>
          <p:nvPr>
            <p:ph idx="1"/>
          </p:nvPr>
        </p:nvSpPr>
        <p:spPr>
          <a:xfrm>
            <a:off x="913795" y="1199050"/>
            <a:ext cx="10353762" cy="5528321"/>
          </a:xfrm>
        </p:spPr>
        <p:txBody>
          <a:bodyPr>
            <a:normAutofit/>
          </a:bodyPr>
          <a:lstStyle/>
          <a:p>
            <a:pPr marL="36900" indent="0">
              <a:buNone/>
            </a:pPr>
            <a:r>
              <a:rPr lang="en-US" sz="3600" b="1" dirty="0" smtClean="0"/>
              <a:t>WWE </a:t>
            </a:r>
            <a:r>
              <a:rPr lang="en-US" sz="3600" b="1" dirty="0"/>
              <a:t>Staff Forced To Shoot Aggressive Wrestler After Child Climbs Into Steel </a:t>
            </a:r>
            <a:r>
              <a:rPr lang="en-US" sz="3600" b="1" dirty="0" smtClean="0"/>
              <a:t>Cage</a:t>
            </a:r>
          </a:p>
        </p:txBody>
      </p:sp>
      <p:pic>
        <p:nvPicPr>
          <p:cNvPr id="5" name="Picture 4" descr="https://i.kinja-img.com/gawker-media/image/upload/s---IOWffm---/c_scale,f_auto,fl_progressive,q_80,w_800/bx0ibmg88b9jci2drrp3.jpg"/>
          <p:cNvPicPr/>
          <p:nvPr/>
        </p:nvPicPr>
        <p:blipFill>
          <a:blip r:embed="rId2">
            <a:extLst>
              <a:ext uri="{28A0092B-C50C-407E-A947-70E740481C1C}">
                <a14:useLocalDpi xmlns:a14="http://schemas.microsoft.com/office/drawing/2010/main" val="0"/>
              </a:ext>
            </a:extLst>
          </a:blip>
          <a:srcRect/>
          <a:stretch>
            <a:fillRect/>
          </a:stretch>
        </p:blipFill>
        <p:spPr bwMode="auto">
          <a:xfrm>
            <a:off x="7021286" y="3537858"/>
            <a:ext cx="5070112" cy="2645228"/>
          </a:xfrm>
          <a:prstGeom prst="rect">
            <a:avLst/>
          </a:prstGeom>
          <a:noFill/>
          <a:ln>
            <a:noFill/>
          </a:ln>
        </p:spPr>
      </p:pic>
      <p:pic>
        <p:nvPicPr>
          <p:cNvPr id="4" name="Picture 3"/>
          <p:cNvPicPr>
            <a:picLocks noChangeAspect="1"/>
          </p:cNvPicPr>
          <p:nvPr/>
        </p:nvPicPr>
        <p:blipFill rotWithShape="1">
          <a:blip r:embed="rId3"/>
          <a:srcRect t="51674"/>
          <a:stretch/>
        </p:blipFill>
        <p:spPr>
          <a:xfrm>
            <a:off x="625150" y="2572358"/>
            <a:ext cx="4791270" cy="1032083"/>
          </a:xfrm>
          <a:prstGeom prst="rect">
            <a:avLst/>
          </a:prstGeom>
        </p:spPr>
      </p:pic>
      <p:pic>
        <p:nvPicPr>
          <p:cNvPr id="1026" name="Picture 2" descr="Image result for haramb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150" y="3604441"/>
            <a:ext cx="4795418" cy="2693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020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28600"/>
            <a:ext cx="10353762" cy="970450"/>
          </a:xfrm>
        </p:spPr>
        <p:txBody>
          <a:bodyPr>
            <a:noAutofit/>
          </a:bodyPr>
          <a:lstStyle/>
          <a:p>
            <a:r>
              <a:rPr lang="en-US" sz="7200" dirty="0" smtClean="0">
                <a:solidFill>
                  <a:srgbClr val="92D050"/>
                </a:solidFill>
              </a:rPr>
              <a:t>Satire</a:t>
            </a:r>
            <a:r>
              <a:rPr lang="en-US" sz="7200" dirty="0"/>
              <a:t> </a:t>
            </a:r>
            <a:r>
              <a:rPr lang="en-US" sz="7200" dirty="0" smtClean="0"/>
              <a:t>Example</a:t>
            </a:r>
            <a:endParaRPr lang="en-US" sz="7200" dirty="0"/>
          </a:p>
        </p:txBody>
      </p:sp>
      <p:sp>
        <p:nvSpPr>
          <p:cNvPr id="3" name="Content Placeholder 2"/>
          <p:cNvSpPr>
            <a:spLocks noGrp="1"/>
          </p:cNvSpPr>
          <p:nvPr>
            <p:ph idx="1"/>
          </p:nvPr>
        </p:nvSpPr>
        <p:spPr>
          <a:xfrm>
            <a:off x="913795" y="1199050"/>
            <a:ext cx="10353762" cy="5528321"/>
          </a:xfrm>
        </p:spPr>
        <p:txBody>
          <a:bodyPr>
            <a:normAutofit/>
          </a:bodyPr>
          <a:lstStyle/>
          <a:p>
            <a:pPr marL="36900" indent="0">
              <a:buNone/>
            </a:pPr>
            <a:r>
              <a:rPr lang="en-US" sz="2800" b="1" dirty="0" smtClean="0"/>
              <a:t>Watch the video from </a:t>
            </a:r>
            <a:r>
              <a:rPr lang="en-US" sz="2800" b="1" i="1" dirty="0" err="1" smtClean="0"/>
              <a:t>Portlandia</a:t>
            </a:r>
            <a:r>
              <a:rPr lang="en-US" sz="2800" b="1" dirty="0" smtClean="0"/>
              <a:t> “What about Men?”</a:t>
            </a:r>
          </a:p>
          <a:p>
            <a:pPr marL="494100" indent="-457200">
              <a:buFont typeface="+mj-lt"/>
              <a:buAutoNum type="arabicPeriod"/>
            </a:pPr>
            <a:r>
              <a:rPr lang="en-US" sz="2800" b="1" dirty="0" smtClean="0"/>
              <a:t>How </a:t>
            </a:r>
            <a:r>
              <a:rPr lang="en-US" sz="2800" b="1" dirty="0"/>
              <a:t>did they </a:t>
            </a:r>
            <a:r>
              <a:rPr lang="en-US" sz="2800" b="1" dirty="0" smtClean="0"/>
              <a:t>develop </a:t>
            </a:r>
            <a:r>
              <a:rPr lang="en-US" sz="2800" b="1" dirty="0">
                <a:solidFill>
                  <a:srgbClr val="92D050"/>
                </a:solidFill>
              </a:rPr>
              <a:t>satire</a:t>
            </a:r>
            <a:r>
              <a:rPr lang="en-US" sz="2800" b="1" dirty="0" smtClean="0"/>
              <a:t>? What </a:t>
            </a:r>
            <a:br>
              <a:rPr lang="en-US" sz="2800" b="1" dirty="0" smtClean="0"/>
            </a:br>
            <a:r>
              <a:rPr lang="en-US" sz="2800" b="1" dirty="0" smtClean="0"/>
              <a:t>was their commentary? Who was the target?</a:t>
            </a:r>
            <a:endParaRPr lang="en-US" sz="2800" b="1" dirty="0"/>
          </a:p>
          <a:p>
            <a:pPr marL="494100" indent="-457200">
              <a:buFont typeface="+mj-lt"/>
              <a:buAutoNum type="arabicPeriod"/>
            </a:pPr>
            <a:r>
              <a:rPr lang="en-US" sz="2800" b="1" dirty="0" smtClean="0"/>
              <a:t>How was it trying to be funny? </a:t>
            </a:r>
            <a:endParaRPr lang="en-US" sz="2800" b="1" dirty="0"/>
          </a:p>
          <a:p>
            <a:pPr marL="494100" indent="-457200">
              <a:buFont typeface="+mj-lt"/>
              <a:buAutoNum type="arabicPeriod"/>
            </a:pPr>
            <a:r>
              <a:rPr lang="en-US" sz="2800" b="1" dirty="0"/>
              <a:t>Was there any </a:t>
            </a:r>
            <a:r>
              <a:rPr lang="en-US" sz="2800" b="1" dirty="0" smtClean="0">
                <a:solidFill>
                  <a:srgbClr val="00B0F0"/>
                </a:solidFill>
              </a:rPr>
              <a:t>Irony</a:t>
            </a:r>
            <a:r>
              <a:rPr lang="en-US" sz="2800" b="1" dirty="0" smtClean="0"/>
              <a:t> </a:t>
            </a:r>
            <a:r>
              <a:rPr lang="en-US" sz="2800" b="1" dirty="0"/>
              <a:t>in the clip?</a:t>
            </a:r>
          </a:p>
          <a:p>
            <a:pPr marL="494100" indent="-457200">
              <a:buFont typeface="+mj-lt"/>
              <a:buAutoNum type="arabicPeriod"/>
            </a:pPr>
            <a:r>
              <a:rPr lang="en-US" sz="2800" b="1" dirty="0"/>
              <a:t>How did the clip “What about </a:t>
            </a:r>
            <a:r>
              <a:rPr lang="en-US" sz="2800" b="1" dirty="0" smtClean="0"/>
              <a:t/>
            </a:r>
            <a:br>
              <a:rPr lang="en-US" sz="2800" b="1" dirty="0" smtClean="0"/>
            </a:br>
            <a:r>
              <a:rPr lang="en-US" sz="2800" b="1" dirty="0" smtClean="0"/>
              <a:t>Men?” use </a:t>
            </a:r>
            <a:r>
              <a:rPr lang="en-US" sz="2800" b="1" dirty="0"/>
              <a:t>parody?</a:t>
            </a:r>
          </a:p>
          <a:p>
            <a:pPr marL="36900" indent="0">
              <a:buNone/>
            </a:pPr>
            <a:endParaRPr lang="en-US" sz="2400" b="1" dirty="0"/>
          </a:p>
        </p:txBody>
      </p:sp>
      <p:pic>
        <p:nvPicPr>
          <p:cNvPr id="4" name="Picture 3"/>
          <p:cNvPicPr>
            <a:picLocks noChangeAspect="1"/>
          </p:cNvPicPr>
          <p:nvPr/>
        </p:nvPicPr>
        <p:blipFill>
          <a:blip r:embed="rId2"/>
          <a:stretch>
            <a:fillRect/>
          </a:stretch>
        </p:blipFill>
        <p:spPr>
          <a:xfrm>
            <a:off x="9421857" y="1530219"/>
            <a:ext cx="2581653" cy="2172149"/>
          </a:xfrm>
          <a:prstGeom prst="rect">
            <a:avLst/>
          </a:prstGeom>
        </p:spPr>
      </p:pic>
      <p:pic>
        <p:nvPicPr>
          <p:cNvPr id="5" name="Picture 4"/>
          <p:cNvPicPr>
            <a:picLocks noChangeAspect="1"/>
          </p:cNvPicPr>
          <p:nvPr/>
        </p:nvPicPr>
        <p:blipFill>
          <a:blip r:embed="rId3"/>
          <a:stretch>
            <a:fillRect/>
          </a:stretch>
        </p:blipFill>
        <p:spPr>
          <a:xfrm>
            <a:off x="6610298" y="3929916"/>
            <a:ext cx="5393213" cy="2797456"/>
          </a:xfrm>
          <a:prstGeom prst="rect">
            <a:avLst/>
          </a:prstGeom>
        </p:spPr>
      </p:pic>
    </p:spTree>
    <p:extLst>
      <p:ext uri="{BB962C8B-B14F-4D97-AF65-F5344CB8AC3E}">
        <p14:creationId xmlns:p14="http://schemas.microsoft.com/office/powerpoint/2010/main" val="16775162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28600"/>
            <a:ext cx="10353762" cy="970450"/>
          </a:xfrm>
        </p:spPr>
        <p:txBody>
          <a:bodyPr>
            <a:noAutofit/>
          </a:bodyPr>
          <a:lstStyle/>
          <a:p>
            <a:r>
              <a:rPr lang="en-US" sz="7200" dirty="0" smtClean="0">
                <a:solidFill>
                  <a:srgbClr val="92D050"/>
                </a:solidFill>
              </a:rPr>
              <a:t>Satire</a:t>
            </a:r>
            <a:r>
              <a:rPr lang="en-US" sz="7200" dirty="0"/>
              <a:t> </a:t>
            </a:r>
            <a:r>
              <a:rPr lang="en-US" sz="7200" dirty="0" smtClean="0"/>
              <a:t>Example</a:t>
            </a:r>
            <a:endParaRPr lang="en-US" sz="7200" dirty="0"/>
          </a:p>
        </p:txBody>
      </p:sp>
      <p:sp>
        <p:nvSpPr>
          <p:cNvPr id="3" name="Content Placeholder 2"/>
          <p:cNvSpPr>
            <a:spLocks noGrp="1"/>
          </p:cNvSpPr>
          <p:nvPr>
            <p:ph idx="1"/>
          </p:nvPr>
        </p:nvSpPr>
        <p:spPr>
          <a:xfrm>
            <a:off x="913795" y="1199050"/>
            <a:ext cx="10353762" cy="5528321"/>
          </a:xfrm>
        </p:spPr>
        <p:txBody>
          <a:bodyPr>
            <a:normAutofit lnSpcReduction="10000"/>
          </a:bodyPr>
          <a:lstStyle/>
          <a:p>
            <a:pPr marL="36900" indent="0">
              <a:buNone/>
            </a:pPr>
            <a:r>
              <a:rPr lang="en-US" sz="2800" b="1" dirty="0" smtClean="0"/>
              <a:t>Watch the video from </a:t>
            </a:r>
            <a:r>
              <a:rPr lang="en-US" sz="2800" b="1" i="1" dirty="0" smtClean="0"/>
              <a:t>Full Frontal</a:t>
            </a:r>
            <a:r>
              <a:rPr lang="en-US" sz="2800" b="1" dirty="0" smtClean="0"/>
              <a:t> with </a:t>
            </a:r>
            <a:r>
              <a:rPr lang="en-US" sz="2800" b="1" dirty="0" err="1" smtClean="0"/>
              <a:t>Sammantha</a:t>
            </a:r>
            <a:r>
              <a:rPr lang="en-US" sz="2800" b="1" dirty="0" smtClean="0"/>
              <a:t> Bee</a:t>
            </a:r>
            <a:endParaRPr lang="en-US" sz="2800" b="1" dirty="0" smtClean="0"/>
          </a:p>
          <a:p>
            <a:pPr marL="494100" indent="-457200">
              <a:buFont typeface="+mj-lt"/>
              <a:buAutoNum type="arabicPeriod"/>
            </a:pPr>
            <a:r>
              <a:rPr lang="en-US" sz="2800" b="1" dirty="0" smtClean="0"/>
              <a:t>How </a:t>
            </a:r>
            <a:r>
              <a:rPr lang="en-US" sz="2800" b="1" dirty="0"/>
              <a:t>did they </a:t>
            </a:r>
            <a:r>
              <a:rPr lang="en-US" sz="2800" b="1" dirty="0" smtClean="0"/>
              <a:t>develop </a:t>
            </a:r>
            <a:r>
              <a:rPr lang="en-US" sz="2800" b="1" dirty="0">
                <a:solidFill>
                  <a:srgbClr val="92D050"/>
                </a:solidFill>
              </a:rPr>
              <a:t>satire</a:t>
            </a:r>
            <a:r>
              <a:rPr lang="en-US" sz="2800" b="1" dirty="0" smtClean="0"/>
              <a:t>? What </a:t>
            </a:r>
            <a:r>
              <a:rPr lang="en-US" sz="2800" b="1" dirty="0" smtClean="0"/>
              <a:t>was </a:t>
            </a:r>
            <a:r>
              <a:rPr lang="en-US" sz="2800" b="1" dirty="0" smtClean="0"/>
              <a:t>their commentary? Who was the target?</a:t>
            </a:r>
            <a:endParaRPr lang="en-US" sz="2800" b="1" dirty="0"/>
          </a:p>
          <a:p>
            <a:pPr marL="494100" indent="-457200">
              <a:buFont typeface="+mj-lt"/>
              <a:buAutoNum type="arabicPeriod"/>
            </a:pPr>
            <a:r>
              <a:rPr lang="en-US" sz="2800" b="1" dirty="0" smtClean="0"/>
              <a:t>How was it trying to be funny? </a:t>
            </a:r>
            <a:endParaRPr lang="en-US" sz="2800" b="1" dirty="0"/>
          </a:p>
          <a:p>
            <a:pPr marL="494100" indent="-457200">
              <a:buFont typeface="+mj-lt"/>
              <a:buAutoNum type="arabicPeriod"/>
            </a:pPr>
            <a:r>
              <a:rPr lang="en-US" sz="2800" b="1" dirty="0"/>
              <a:t>Was there any </a:t>
            </a:r>
            <a:r>
              <a:rPr lang="en-US" sz="2800" b="1" dirty="0" smtClean="0">
                <a:solidFill>
                  <a:srgbClr val="00B0F0"/>
                </a:solidFill>
              </a:rPr>
              <a:t>Irony</a:t>
            </a:r>
            <a:r>
              <a:rPr lang="en-US" sz="2800" b="1" dirty="0" smtClean="0"/>
              <a:t> </a:t>
            </a:r>
            <a:r>
              <a:rPr lang="en-US" sz="2800" b="1" dirty="0"/>
              <a:t>in the clip?</a:t>
            </a:r>
          </a:p>
          <a:p>
            <a:pPr marL="494100" indent="-457200">
              <a:buFont typeface="+mj-lt"/>
              <a:buAutoNum type="arabicPeriod"/>
            </a:pPr>
            <a:r>
              <a:rPr lang="en-US" sz="2800" b="1" dirty="0" smtClean="0"/>
              <a:t>Where </a:t>
            </a:r>
            <a:r>
              <a:rPr lang="en-US" sz="2800" b="1" dirty="0"/>
              <a:t>was it trying to be funny?</a:t>
            </a:r>
          </a:p>
          <a:p>
            <a:pPr marL="494100" indent="-457200">
              <a:buFont typeface="+mj-lt"/>
              <a:buAutoNum type="arabicPeriod"/>
            </a:pPr>
            <a:r>
              <a:rPr lang="en-US" sz="2800" b="1" dirty="0" smtClean="0"/>
              <a:t>Juxtaposition </a:t>
            </a:r>
            <a:r>
              <a:rPr lang="en-US" sz="2800" b="1" dirty="0"/>
              <a:t>occurs many times in the </a:t>
            </a:r>
            <a:r>
              <a:rPr lang="en-US" sz="2800" b="1" dirty="0" smtClean="0"/>
              <a:t/>
            </a:r>
            <a:br>
              <a:rPr lang="en-US" sz="2800" b="1" dirty="0" smtClean="0"/>
            </a:br>
            <a:r>
              <a:rPr lang="en-US" sz="2800" b="1" dirty="0" smtClean="0"/>
              <a:t>clip</a:t>
            </a:r>
            <a:r>
              <a:rPr lang="en-US" sz="2800" b="1" dirty="0"/>
              <a:t>. </a:t>
            </a:r>
            <a:r>
              <a:rPr lang="en-US" sz="2800" b="1" dirty="0" smtClean="0"/>
              <a:t>List </a:t>
            </a:r>
            <a:r>
              <a:rPr lang="en-US" sz="2800" b="1" dirty="0"/>
              <a:t>2 specific times.  Also, how does </a:t>
            </a:r>
            <a:r>
              <a:rPr lang="en-US" sz="2800" b="1" dirty="0" smtClean="0"/>
              <a:t/>
            </a:r>
            <a:br>
              <a:rPr lang="en-US" sz="2800" b="1" dirty="0" smtClean="0"/>
            </a:br>
            <a:r>
              <a:rPr lang="en-US" sz="2800" b="1" dirty="0" smtClean="0"/>
              <a:t>the </a:t>
            </a:r>
            <a:r>
              <a:rPr lang="en-US" sz="2800" b="1" dirty="0"/>
              <a:t>clip </a:t>
            </a:r>
            <a:r>
              <a:rPr lang="en-US" sz="2800" b="1" dirty="0" smtClean="0"/>
              <a:t>use </a:t>
            </a:r>
            <a:r>
              <a:rPr lang="en-US" sz="2800" b="1" dirty="0"/>
              <a:t>juxtaposition on a </a:t>
            </a:r>
            <a:r>
              <a:rPr lang="en-US" sz="2800" b="1" dirty="0" smtClean="0"/>
              <a:t/>
            </a:r>
            <a:br>
              <a:rPr lang="en-US" sz="2800" b="1" dirty="0" smtClean="0"/>
            </a:br>
            <a:r>
              <a:rPr lang="en-US" sz="2800" b="1" dirty="0" smtClean="0"/>
              <a:t>thematic </a:t>
            </a:r>
            <a:r>
              <a:rPr lang="en-US" sz="2800" b="1" dirty="0"/>
              <a:t>level and </a:t>
            </a:r>
            <a:r>
              <a:rPr lang="en-US" sz="2800" b="1" dirty="0" smtClean="0"/>
              <a:t>what </a:t>
            </a:r>
            <a:r>
              <a:rPr lang="en-US" sz="2800" b="1" dirty="0"/>
              <a:t>is the effect?  </a:t>
            </a:r>
          </a:p>
          <a:p>
            <a:pPr marL="494100" indent="-457200">
              <a:buFont typeface="+mj-lt"/>
              <a:buAutoNum type="arabicPeriod"/>
            </a:pPr>
            <a:r>
              <a:rPr lang="en-US" sz="2800" b="1" dirty="0"/>
              <a:t>How was the clip propaganda? </a:t>
            </a:r>
          </a:p>
          <a:p>
            <a:pPr marL="494100" indent="-457200">
              <a:buFont typeface="+mj-lt"/>
              <a:buAutoNum type="arabicPeriod"/>
            </a:pPr>
            <a:endParaRPr lang="en-US" sz="2800" b="1" dirty="0"/>
          </a:p>
          <a:p>
            <a:pPr marL="36900" indent="0">
              <a:buNone/>
            </a:pPr>
            <a:endParaRPr lang="en-US" sz="2400" b="1" dirty="0"/>
          </a:p>
        </p:txBody>
      </p:sp>
      <p:pic>
        <p:nvPicPr>
          <p:cNvPr id="7" name="Picture 6"/>
          <p:cNvPicPr>
            <a:picLocks noChangeAspect="1"/>
          </p:cNvPicPr>
          <p:nvPr/>
        </p:nvPicPr>
        <p:blipFill>
          <a:blip r:embed="rId2"/>
          <a:stretch>
            <a:fillRect/>
          </a:stretch>
        </p:blipFill>
        <p:spPr>
          <a:xfrm>
            <a:off x="8131470" y="2621029"/>
            <a:ext cx="3917373" cy="3294578"/>
          </a:xfrm>
          <a:prstGeom prst="rect">
            <a:avLst/>
          </a:prstGeom>
        </p:spPr>
      </p:pic>
    </p:spTree>
    <p:extLst>
      <p:ext uri="{BB962C8B-B14F-4D97-AF65-F5344CB8AC3E}">
        <p14:creationId xmlns:p14="http://schemas.microsoft.com/office/powerpoint/2010/main" val="10728205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58872"/>
            <a:ext cx="10353762" cy="970450"/>
          </a:xfrm>
        </p:spPr>
        <p:txBody>
          <a:bodyPr>
            <a:normAutofit/>
          </a:bodyPr>
          <a:lstStyle/>
          <a:p>
            <a:r>
              <a:rPr lang="en-US" sz="5400" dirty="0" smtClean="0">
                <a:solidFill>
                  <a:schemeClr val="accent2"/>
                </a:solidFill>
              </a:rPr>
              <a:t>Social Commentary</a:t>
            </a:r>
            <a:r>
              <a:rPr lang="en-US" sz="5400" dirty="0" smtClean="0"/>
              <a:t>:</a:t>
            </a:r>
            <a:endParaRPr lang="en-US" sz="5400" b="1" dirty="0"/>
          </a:p>
        </p:txBody>
      </p:sp>
      <p:sp>
        <p:nvSpPr>
          <p:cNvPr id="3" name="Content Placeholder 2"/>
          <p:cNvSpPr>
            <a:spLocks noGrp="1"/>
          </p:cNvSpPr>
          <p:nvPr>
            <p:ph idx="1"/>
          </p:nvPr>
        </p:nvSpPr>
        <p:spPr>
          <a:xfrm>
            <a:off x="913795" y="1229322"/>
            <a:ext cx="10353762" cy="4880533"/>
          </a:xfrm>
        </p:spPr>
        <p:txBody>
          <a:bodyPr>
            <a:normAutofit fontScale="92500" lnSpcReduction="10000"/>
          </a:bodyPr>
          <a:lstStyle/>
          <a:p>
            <a:pPr marL="36900" indent="0">
              <a:buNone/>
            </a:pPr>
            <a:r>
              <a:rPr lang="en-US" sz="2800" dirty="0">
                <a:solidFill>
                  <a:schemeClr val="accent2"/>
                </a:solidFill>
                <a:effectLst/>
              </a:rPr>
              <a:t>Social </a:t>
            </a:r>
            <a:r>
              <a:rPr lang="en-US" sz="2800" dirty="0" smtClean="0">
                <a:solidFill>
                  <a:schemeClr val="accent2"/>
                </a:solidFill>
                <a:effectLst/>
              </a:rPr>
              <a:t>Commentary</a:t>
            </a:r>
            <a:r>
              <a:rPr lang="en-US" sz="2800" dirty="0">
                <a:effectLst/>
              </a:rPr>
              <a:t> is the act of using rhetorical means to provide </a:t>
            </a:r>
            <a:r>
              <a:rPr lang="en-US" sz="2800" dirty="0" smtClean="0">
                <a:effectLst/>
              </a:rPr>
              <a:t>an </a:t>
            </a:r>
            <a:r>
              <a:rPr lang="en-US" sz="2800" dirty="0">
                <a:effectLst/>
              </a:rPr>
              <a:t>author’s commentary (opinion, analysis, judgment, </a:t>
            </a:r>
            <a:r>
              <a:rPr lang="en-US" sz="2800" dirty="0" smtClean="0">
                <a:effectLst/>
              </a:rPr>
              <a:t>and/or </a:t>
            </a:r>
            <a:r>
              <a:rPr lang="en-US" sz="2800" dirty="0">
                <a:effectLst/>
              </a:rPr>
              <a:t>explanation) on </a:t>
            </a:r>
            <a:r>
              <a:rPr lang="en-US" sz="2800" dirty="0" smtClean="0">
                <a:effectLst/>
              </a:rPr>
              <a:t>a certain topic or issue with art. </a:t>
            </a:r>
          </a:p>
          <a:p>
            <a:r>
              <a:rPr lang="en-US" sz="2800" dirty="0" smtClean="0">
                <a:effectLst/>
              </a:rPr>
              <a:t>This </a:t>
            </a:r>
            <a:r>
              <a:rPr lang="en-US" sz="2800" dirty="0">
                <a:effectLst/>
              </a:rPr>
              <a:t>is done with the idea of inspiring </a:t>
            </a:r>
            <a:r>
              <a:rPr lang="en-US" sz="2800" dirty="0" smtClean="0">
                <a:effectLst/>
              </a:rPr>
              <a:t>change, awareness, or outrage </a:t>
            </a:r>
            <a:r>
              <a:rPr lang="en-US" sz="2800" dirty="0">
                <a:effectLst/>
              </a:rPr>
              <a:t>by informing the general public about a given problem and appealing to a person's sense of justice through art.</a:t>
            </a:r>
          </a:p>
          <a:p>
            <a:pPr marL="36900" indent="0">
              <a:buNone/>
            </a:pPr>
            <a:endParaRPr lang="en-US" sz="2800" dirty="0">
              <a:effectLst/>
            </a:endParaRPr>
          </a:p>
          <a:p>
            <a:r>
              <a:rPr lang="en-US" sz="2800" dirty="0" smtClean="0">
                <a:effectLst/>
              </a:rPr>
              <a:t>What is the difference from news or informative texts and </a:t>
            </a:r>
            <a:r>
              <a:rPr lang="en-US" sz="2800" dirty="0" smtClean="0">
                <a:solidFill>
                  <a:schemeClr val="accent2"/>
                </a:solidFill>
                <a:effectLst/>
              </a:rPr>
              <a:t>social commentary</a:t>
            </a:r>
            <a:r>
              <a:rPr lang="en-US" sz="2800" dirty="0" smtClean="0">
                <a:effectLst/>
              </a:rPr>
              <a:t>?</a:t>
            </a:r>
          </a:p>
          <a:p>
            <a:r>
              <a:rPr lang="en-US" sz="2800" dirty="0" smtClean="0">
                <a:effectLst/>
              </a:rPr>
              <a:t>What types of </a:t>
            </a:r>
            <a:r>
              <a:rPr lang="en-US" sz="2800" dirty="0" smtClean="0">
                <a:solidFill>
                  <a:schemeClr val="accent2"/>
                </a:solidFill>
                <a:effectLst/>
              </a:rPr>
              <a:t>social commentary</a:t>
            </a:r>
            <a:r>
              <a:rPr lang="en-US" sz="2800" dirty="0" smtClean="0">
                <a:effectLst/>
              </a:rPr>
              <a:t> can you think of? Specific examples?</a:t>
            </a:r>
            <a:endParaRPr lang="en-US" sz="2800" dirty="0">
              <a:effectLst/>
            </a:endParaRPr>
          </a:p>
        </p:txBody>
      </p:sp>
    </p:spTree>
    <p:extLst>
      <p:ext uri="{BB962C8B-B14F-4D97-AF65-F5344CB8AC3E}">
        <p14:creationId xmlns:p14="http://schemas.microsoft.com/office/powerpoint/2010/main" val="17106147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28600"/>
            <a:ext cx="10353762" cy="970450"/>
          </a:xfrm>
        </p:spPr>
        <p:txBody>
          <a:bodyPr>
            <a:noAutofit/>
          </a:bodyPr>
          <a:lstStyle/>
          <a:p>
            <a:r>
              <a:rPr lang="en-US" sz="7200" smtClean="0">
                <a:solidFill>
                  <a:schemeClr val="tx1"/>
                </a:solidFill>
              </a:rPr>
              <a:t>Task…</a:t>
            </a:r>
            <a:endParaRPr lang="en-US" sz="7200" dirty="0">
              <a:solidFill>
                <a:schemeClr val="tx1"/>
              </a:solidFill>
            </a:endParaRPr>
          </a:p>
        </p:txBody>
      </p:sp>
      <p:sp>
        <p:nvSpPr>
          <p:cNvPr id="3" name="Content Placeholder 2"/>
          <p:cNvSpPr>
            <a:spLocks noGrp="1"/>
          </p:cNvSpPr>
          <p:nvPr>
            <p:ph idx="1"/>
          </p:nvPr>
        </p:nvSpPr>
        <p:spPr>
          <a:xfrm>
            <a:off x="913795" y="1199050"/>
            <a:ext cx="10353762" cy="5528321"/>
          </a:xfrm>
        </p:spPr>
        <p:txBody>
          <a:bodyPr>
            <a:normAutofit/>
          </a:bodyPr>
          <a:lstStyle/>
          <a:p>
            <a:pPr marL="36900" indent="0">
              <a:buNone/>
            </a:pPr>
            <a:endParaRPr lang="en-US" sz="2400" b="1" dirty="0"/>
          </a:p>
        </p:txBody>
      </p:sp>
    </p:spTree>
    <p:extLst>
      <p:ext uri="{BB962C8B-B14F-4D97-AF65-F5344CB8AC3E}">
        <p14:creationId xmlns:p14="http://schemas.microsoft.com/office/powerpoint/2010/main" val="11763243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p:spPr>
        <p:txBody>
          <a:bodyPr anchor="ctr">
            <a:normAutofit/>
          </a:bodyPr>
          <a:lstStyle/>
          <a:p>
            <a:pPr marL="0" indent="0" algn="ctr">
              <a:buNone/>
            </a:pPr>
            <a:r>
              <a:rPr lang="en-US" sz="4400" b="1" dirty="0"/>
              <a:t>“</a:t>
            </a:r>
            <a:r>
              <a:rPr lang="en-US" sz="4400" b="1" i="1" dirty="0"/>
              <a:t>Enough has happened to justify us in believing that the pen’s response to the challenge of force is not ludicrous and hopeless; indeed, it is perhaps the one serious hope we have.</a:t>
            </a:r>
            <a:r>
              <a:rPr lang="en-US" sz="4400" b="1" dirty="0"/>
              <a:t>” </a:t>
            </a:r>
          </a:p>
          <a:p>
            <a:pPr marL="0" indent="0" algn="ctr">
              <a:buNone/>
            </a:pPr>
            <a:r>
              <a:rPr lang="en-US" sz="4400" b="1" dirty="0"/>
              <a:t>—C.M. Woodhouse</a:t>
            </a:r>
          </a:p>
        </p:txBody>
      </p:sp>
    </p:spTree>
    <p:extLst>
      <p:ext uri="{BB962C8B-B14F-4D97-AF65-F5344CB8AC3E}">
        <p14:creationId xmlns:p14="http://schemas.microsoft.com/office/powerpoint/2010/main" val="14550521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58872"/>
            <a:ext cx="10353762" cy="970450"/>
          </a:xfrm>
        </p:spPr>
        <p:txBody>
          <a:bodyPr>
            <a:normAutofit/>
          </a:bodyPr>
          <a:lstStyle/>
          <a:p>
            <a:r>
              <a:rPr lang="en-US" sz="5400" dirty="0" smtClean="0">
                <a:solidFill>
                  <a:schemeClr val="accent2"/>
                </a:solidFill>
              </a:rPr>
              <a:t>Social Commentary</a:t>
            </a:r>
            <a:r>
              <a:rPr lang="en-US" sz="5400" dirty="0"/>
              <a:t> </a:t>
            </a:r>
            <a:r>
              <a:rPr lang="en-US" sz="5400" dirty="0" smtClean="0"/>
              <a:t>in Graffiti</a:t>
            </a:r>
            <a:endParaRPr lang="en-US" sz="5400" b="1" dirty="0"/>
          </a:p>
        </p:txBody>
      </p:sp>
      <p:pic>
        <p:nvPicPr>
          <p:cNvPr id="1026" name="Picture 2" descr="http://graffitiisartbrg4.weebly.com/uploads/2/4/1/2/24127514/3904716_orig.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24235" y="1229322"/>
            <a:ext cx="8332882" cy="55461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361815" y="1229322"/>
            <a:ext cx="1895302" cy="369332"/>
          </a:xfrm>
          <a:prstGeom prst="rect">
            <a:avLst/>
          </a:prstGeom>
          <a:noFill/>
        </p:spPr>
        <p:txBody>
          <a:bodyPr wrap="square" rtlCol="0">
            <a:spAutoFit/>
          </a:bodyPr>
          <a:lstStyle/>
          <a:p>
            <a:r>
              <a:rPr lang="en-US" b="1" dirty="0" smtClean="0">
                <a:solidFill>
                  <a:schemeClr val="bg1"/>
                </a:solidFill>
              </a:rPr>
              <a:t>Artist: Banksy</a:t>
            </a:r>
            <a:endParaRPr lang="en-US" b="1" dirty="0">
              <a:solidFill>
                <a:schemeClr val="bg1"/>
              </a:solidFill>
            </a:endParaRPr>
          </a:p>
        </p:txBody>
      </p:sp>
    </p:spTree>
    <p:extLst>
      <p:ext uri="{BB962C8B-B14F-4D97-AF65-F5344CB8AC3E}">
        <p14:creationId xmlns:p14="http://schemas.microsoft.com/office/powerpoint/2010/main" val="3631538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58872"/>
            <a:ext cx="10353762" cy="970450"/>
          </a:xfrm>
        </p:spPr>
        <p:txBody>
          <a:bodyPr>
            <a:normAutofit/>
          </a:bodyPr>
          <a:lstStyle/>
          <a:p>
            <a:r>
              <a:rPr lang="en-US" sz="5400" dirty="0" smtClean="0">
                <a:solidFill>
                  <a:schemeClr val="accent2"/>
                </a:solidFill>
              </a:rPr>
              <a:t>Social Commentary</a:t>
            </a:r>
            <a:r>
              <a:rPr lang="en-US" sz="5400" dirty="0"/>
              <a:t> </a:t>
            </a:r>
            <a:r>
              <a:rPr lang="en-US" sz="5400" dirty="0" smtClean="0"/>
              <a:t>by Banksy</a:t>
            </a:r>
            <a:endParaRPr lang="en-US" sz="5400" b="1"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www.thefader.com/2018/10/18/banksy-video-shredded-painting</a:t>
            </a:r>
            <a:r>
              <a:rPr lang="en-US" dirty="0" smtClean="0"/>
              <a:t> </a:t>
            </a:r>
          </a:p>
          <a:p>
            <a:r>
              <a:rPr lang="en-US" dirty="0">
                <a:effectLst/>
              </a:rPr>
              <a:t>"Girl With Balloon" was auctioned for approximately $1.3 </a:t>
            </a:r>
            <a:r>
              <a:rPr lang="en-US" dirty="0" smtClean="0">
                <a:effectLst/>
              </a:rPr>
              <a:t>million. As soon as the auction ended a shredder inside the frame shredded the painting.</a:t>
            </a:r>
            <a:endParaRPr lang="en-US" dirty="0"/>
          </a:p>
        </p:txBody>
      </p:sp>
      <p:pic>
        <p:nvPicPr>
          <p:cNvPr id="5" name="Picture 2" descr="Image result for girl with a ball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9732" y="2918774"/>
            <a:ext cx="6727825" cy="3784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36040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58872"/>
            <a:ext cx="10353762" cy="970450"/>
          </a:xfrm>
        </p:spPr>
        <p:txBody>
          <a:bodyPr>
            <a:normAutofit/>
          </a:bodyPr>
          <a:lstStyle/>
          <a:p>
            <a:r>
              <a:rPr lang="en-US" sz="5400" dirty="0" smtClean="0">
                <a:solidFill>
                  <a:schemeClr val="accent2"/>
                </a:solidFill>
              </a:rPr>
              <a:t>Social Commentary</a:t>
            </a:r>
            <a:r>
              <a:rPr lang="en-US" sz="5400" dirty="0"/>
              <a:t> </a:t>
            </a:r>
            <a:r>
              <a:rPr lang="en-US" sz="5400" dirty="0" smtClean="0"/>
              <a:t>in Rap Music</a:t>
            </a:r>
            <a:endParaRPr lang="en-US" sz="5400" b="1" dirty="0"/>
          </a:p>
        </p:txBody>
      </p:sp>
      <p:pic>
        <p:nvPicPr>
          <p:cNvPr id="2050" name="Picture 2" descr="Image result for joey badass all amerikkkan badas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03279" y="1163782"/>
            <a:ext cx="5592246" cy="559224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e result for childish gambino this is americ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561" b="1106"/>
          <a:stretch/>
        </p:blipFill>
        <p:spPr bwMode="auto">
          <a:xfrm>
            <a:off x="6482362" y="1163782"/>
            <a:ext cx="5227038" cy="286180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childish gambino this is ameri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1" y="4025585"/>
            <a:ext cx="4318000" cy="273660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stretch>
            <a:fillRect/>
          </a:stretch>
        </p:blipFill>
        <p:spPr>
          <a:xfrm>
            <a:off x="1573363" y="1796102"/>
            <a:ext cx="4052078" cy="960319"/>
          </a:xfrm>
          <a:prstGeom prst="rect">
            <a:avLst/>
          </a:prstGeom>
        </p:spPr>
      </p:pic>
    </p:spTree>
    <p:extLst>
      <p:ext uri="{BB962C8B-B14F-4D97-AF65-F5344CB8AC3E}">
        <p14:creationId xmlns:p14="http://schemas.microsoft.com/office/powerpoint/2010/main" val="4694679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58872"/>
            <a:ext cx="10353762" cy="970450"/>
          </a:xfrm>
        </p:spPr>
        <p:txBody>
          <a:bodyPr>
            <a:noAutofit/>
          </a:bodyPr>
          <a:lstStyle/>
          <a:p>
            <a:r>
              <a:rPr lang="en-US" sz="4400" dirty="0" smtClean="0">
                <a:solidFill>
                  <a:schemeClr val="accent2"/>
                </a:solidFill>
              </a:rPr>
              <a:t>Social Commentary</a:t>
            </a:r>
            <a:r>
              <a:rPr lang="en-US" sz="4400" dirty="0"/>
              <a:t> </a:t>
            </a:r>
            <a:r>
              <a:rPr lang="en-US" sz="4400" dirty="0" smtClean="0"/>
              <a:t>in Political Cartoons </a:t>
            </a:r>
            <a:endParaRPr lang="en-US" sz="4400" b="1" dirty="0"/>
          </a:p>
        </p:txBody>
      </p:sp>
      <p:pic>
        <p:nvPicPr>
          <p:cNvPr id="6" name="Picture 2" descr="http://api.theweek.com/sites/default/files/100517DavidHorsey_Tribune.jpg?resize=807x807"/>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62" r="1569" b="2118"/>
          <a:stretch/>
        </p:blipFill>
        <p:spPr bwMode="auto">
          <a:xfrm>
            <a:off x="913795" y="1229322"/>
            <a:ext cx="7552974" cy="555247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462356" y="2338385"/>
            <a:ext cx="3526444" cy="2677656"/>
          </a:xfrm>
          <a:prstGeom prst="rect">
            <a:avLst/>
          </a:prstGeom>
        </p:spPr>
        <p:txBody>
          <a:bodyPr wrap="square">
            <a:spAutoFit/>
          </a:bodyPr>
          <a:lstStyle/>
          <a:p>
            <a:pPr marL="514350" indent="-514350">
              <a:buFont typeface="Courier New" panose="02070309020205020404" pitchFamily="49" charset="0"/>
              <a:buChar char="o"/>
            </a:pPr>
            <a:r>
              <a:rPr lang="en-US" sz="2400" dirty="0" smtClean="0"/>
              <a:t>What </a:t>
            </a:r>
            <a:r>
              <a:rPr lang="en-US" sz="2400" dirty="0"/>
              <a:t>is the social issue?</a:t>
            </a:r>
          </a:p>
          <a:p>
            <a:pPr marL="514350" indent="-514350">
              <a:buFont typeface="Courier New" panose="02070309020205020404" pitchFamily="49" charset="0"/>
              <a:buChar char="o"/>
            </a:pPr>
            <a:r>
              <a:rPr lang="en-US" sz="2400" dirty="0"/>
              <a:t>What is the commentary (opinion, analysis, judgment) about a societal issue?</a:t>
            </a:r>
          </a:p>
        </p:txBody>
      </p:sp>
    </p:spTree>
    <p:extLst>
      <p:ext uri="{BB962C8B-B14F-4D97-AF65-F5344CB8AC3E}">
        <p14:creationId xmlns:p14="http://schemas.microsoft.com/office/powerpoint/2010/main" val="16225601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58872"/>
            <a:ext cx="10353762" cy="970450"/>
          </a:xfrm>
        </p:spPr>
        <p:txBody>
          <a:bodyPr>
            <a:noAutofit/>
          </a:bodyPr>
          <a:lstStyle/>
          <a:p>
            <a:r>
              <a:rPr lang="en-US" dirty="0" smtClean="0">
                <a:solidFill>
                  <a:schemeClr val="accent2"/>
                </a:solidFill>
              </a:rPr>
              <a:t>Social Commentary</a:t>
            </a:r>
            <a:r>
              <a:rPr lang="en-US" dirty="0"/>
              <a:t> </a:t>
            </a:r>
            <a:r>
              <a:rPr lang="en-US" dirty="0" smtClean="0"/>
              <a:t>in Political Cartoons Dueling Opinions </a:t>
            </a:r>
            <a:endParaRPr lang="en-US" b="1" dirty="0"/>
          </a:p>
        </p:txBody>
      </p:sp>
      <p:pic>
        <p:nvPicPr>
          <p:cNvPr id="6" name="Picture 2" descr="http://api.theweek.com/sites/default/files/100517DavidHorsey_Tribune.jpg?resize=807x80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1878" y="1569493"/>
            <a:ext cx="4294435" cy="316628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result for pro confederate statue cart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3108" y="1569493"/>
            <a:ext cx="7255159" cy="518744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41878" y="4735773"/>
            <a:ext cx="4381230" cy="1938992"/>
          </a:xfrm>
          <a:prstGeom prst="rect">
            <a:avLst/>
          </a:prstGeom>
        </p:spPr>
        <p:txBody>
          <a:bodyPr wrap="square">
            <a:spAutoFit/>
          </a:bodyPr>
          <a:lstStyle/>
          <a:p>
            <a:pPr marL="514350" indent="-514350">
              <a:buFont typeface="Courier New" panose="02070309020205020404" pitchFamily="49" charset="0"/>
              <a:buChar char="o"/>
            </a:pPr>
            <a:r>
              <a:rPr lang="en-US" sz="2400" dirty="0" smtClean="0"/>
              <a:t>How do these different authors, one progressive and one conservative, tackle this debate? </a:t>
            </a:r>
          </a:p>
          <a:p>
            <a:pPr marL="514350" indent="-514350">
              <a:buFont typeface="Courier New" panose="02070309020205020404" pitchFamily="49" charset="0"/>
              <a:buChar char="o"/>
            </a:pPr>
            <a:r>
              <a:rPr lang="en-US" sz="2400" b="1" dirty="0" smtClean="0"/>
              <a:t>Who’s </a:t>
            </a:r>
            <a:r>
              <a:rPr lang="en-US" sz="2400" b="1" u="sng" dirty="0" smtClean="0"/>
              <a:t>most</a:t>
            </a:r>
            <a:r>
              <a:rPr lang="en-US" sz="2400" b="1" dirty="0" smtClean="0"/>
              <a:t> persuasive</a:t>
            </a:r>
            <a:r>
              <a:rPr lang="en-US" sz="2400" dirty="0" smtClean="0"/>
              <a:t>?</a:t>
            </a:r>
            <a:endParaRPr lang="en-US" sz="2400" dirty="0"/>
          </a:p>
        </p:txBody>
      </p:sp>
    </p:spTree>
    <p:extLst>
      <p:ext uri="{BB962C8B-B14F-4D97-AF65-F5344CB8AC3E}">
        <p14:creationId xmlns:p14="http://schemas.microsoft.com/office/powerpoint/2010/main" val="3024061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58872"/>
            <a:ext cx="10353762" cy="970450"/>
          </a:xfrm>
        </p:spPr>
        <p:txBody>
          <a:bodyPr>
            <a:noAutofit/>
          </a:bodyPr>
          <a:lstStyle/>
          <a:p>
            <a:r>
              <a:rPr lang="en-US" dirty="0" smtClean="0">
                <a:solidFill>
                  <a:schemeClr val="accent2"/>
                </a:solidFill>
              </a:rPr>
              <a:t>Social Commentary</a:t>
            </a:r>
            <a:r>
              <a:rPr lang="en-US" dirty="0"/>
              <a:t> </a:t>
            </a:r>
            <a:r>
              <a:rPr lang="en-US" dirty="0" smtClean="0"/>
              <a:t>in Political Cartoons Dueling Opinions </a:t>
            </a:r>
            <a:endParaRPr lang="en-US" b="1" dirty="0"/>
          </a:p>
        </p:txBody>
      </p:sp>
      <p:pic>
        <p:nvPicPr>
          <p:cNvPr id="6" name="Picture 2" descr="http://api.theweek.com/sites/default/files/100517DavidHorsey_Tribune.jpg?resize=807x80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1878" y="1569493"/>
            <a:ext cx="4294435" cy="316628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result for pro confederate statue cart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3108" y="1569493"/>
            <a:ext cx="7255159" cy="518744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41878" y="4735773"/>
            <a:ext cx="4381230" cy="1938992"/>
          </a:xfrm>
          <a:prstGeom prst="rect">
            <a:avLst/>
          </a:prstGeom>
        </p:spPr>
        <p:txBody>
          <a:bodyPr wrap="square">
            <a:spAutoFit/>
          </a:bodyPr>
          <a:lstStyle/>
          <a:p>
            <a:pPr marL="514350" indent="-514350">
              <a:buFont typeface="Courier New" panose="02070309020205020404" pitchFamily="49" charset="0"/>
              <a:buChar char="o"/>
            </a:pPr>
            <a:r>
              <a:rPr lang="en-US" sz="2400" dirty="0" smtClean="0"/>
              <a:t>How do these different authors, one progressive and one conservative, tackle this debate? </a:t>
            </a:r>
          </a:p>
          <a:p>
            <a:pPr marL="514350" indent="-514350">
              <a:buFont typeface="Courier New" panose="02070309020205020404" pitchFamily="49" charset="0"/>
              <a:buChar char="o"/>
            </a:pPr>
            <a:r>
              <a:rPr lang="en-US" sz="2400" b="1" dirty="0" smtClean="0"/>
              <a:t>Who’s </a:t>
            </a:r>
            <a:r>
              <a:rPr lang="en-US" sz="2400" b="1" u="sng" dirty="0" smtClean="0"/>
              <a:t>most</a:t>
            </a:r>
            <a:r>
              <a:rPr lang="en-US" sz="2400" b="1" dirty="0" smtClean="0"/>
              <a:t> persuasive</a:t>
            </a:r>
            <a:r>
              <a:rPr lang="en-US" sz="2400" dirty="0" smtClean="0"/>
              <a:t>?</a:t>
            </a:r>
            <a:endParaRPr lang="en-US" sz="2400" dirty="0"/>
          </a:p>
        </p:txBody>
      </p:sp>
    </p:spTree>
    <p:extLst>
      <p:ext uri="{BB962C8B-B14F-4D97-AF65-F5344CB8AC3E}">
        <p14:creationId xmlns:p14="http://schemas.microsoft.com/office/powerpoint/2010/main" val="432206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TC104033929[[fn=Slate]]</Template>
  <TotalTime>503</TotalTime>
  <Words>1316</Words>
  <Application>Microsoft Office PowerPoint</Application>
  <PresentationFormat>Widescreen</PresentationFormat>
  <Paragraphs>166</Paragraphs>
  <Slides>31</Slides>
  <Notes>0</Notes>
  <HiddenSlides>5</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Calibri</vt:lpstr>
      <vt:lpstr>Calisto MT</vt:lpstr>
      <vt:lpstr>Courier New</vt:lpstr>
      <vt:lpstr>Georgia</vt:lpstr>
      <vt:lpstr>Trebuchet MS</vt:lpstr>
      <vt:lpstr>Wingdings 2</vt:lpstr>
      <vt:lpstr>Slate</vt:lpstr>
      <vt:lpstr>Journal #19: Social Commentary &amp; Satire</vt:lpstr>
      <vt:lpstr>Discuss with a partner:</vt:lpstr>
      <vt:lpstr>Social Commentary:</vt:lpstr>
      <vt:lpstr>Social Commentary in Graffiti</vt:lpstr>
      <vt:lpstr>Social Commentary by Banksy</vt:lpstr>
      <vt:lpstr>Social Commentary in Rap Music</vt:lpstr>
      <vt:lpstr>Social Commentary in Political Cartoons </vt:lpstr>
      <vt:lpstr>Social Commentary in Political Cartoons Dueling Opinions </vt:lpstr>
      <vt:lpstr>Social Commentary in Political Cartoons Dueling Opinions </vt:lpstr>
      <vt:lpstr>Social Commentary in Political Cartoons Dueling Opinions </vt:lpstr>
      <vt:lpstr>https://www.nytimes.com/2017/08/18/us/politics/right-and-left-on-removal-of-confederate-statues.html </vt:lpstr>
      <vt:lpstr>Social Commentary in Fine Arts</vt:lpstr>
      <vt:lpstr>Social Commentary in Literature</vt:lpstr>
      <vt:lpstr>Social Commentary in Music</vt:lpstr>
      <vt:lpstr>PowerPoint Presentation</vt:lpstr>
      <vt:lpstr>PowerPoint Presentation</vt:lpstr>
      <vt:lpstr>G Eazy “Endless Summer Freestyle”</vt:lpstr>
      <vt:lpstr>PowerPoint Presentation</vt:lpstr>
      <vt:lpstr>Social Commentary in Music</vt:lpstr>
      <vt:lpstr>Knock-Knock…</vt:lpstr>
      <vt:lpstr>Analyzing Humor</vt:lpstr>
      <vt:lpstr>Humor &amp; Power</vt:lpstr>
      <vt:lpstr>Satire:</vt:lpstr>
      <vt:lpstr>Irony</vt:lpstr>
      <vt:lpstr>Parody:</vt:lpstr>
      <vt:lpstr>Satire Example</vt:lpstr>
      <vt:lpstr>Satire Example</vt:lpstr>
      <vt:lpstr>Satire Example</vt:lpstr>
      <vt:lpstr>Satire Example</vt:lpstr>
      <vt:lpstr>Task…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Smith, Kyle    SHS - Staff</dc:creator>
  <cp:lastModifiedBy>Smith, Kyle    SHS - Staff</cp:lastModifiedBy>
  <cp:revision>56</cp:revision>
  <cp:lastPrinted>2019-01-02T21:40:55Z</cp:lastPrinted>
  <dcterms:created xsi:type="dcterms:W3CDTF">2014-08-26T23:53:23Z</dcterms:created>
  <dcterms:modified xsi:type="dcterms:W3CDTF">2019-01-04T22:31:16Z</dcterms:modified>
</cp:coreProperties>
</file>