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60" r:id="rId4"/>
    <p:sldId id="261" r:id="rId5"/>
    <p:sldId id="272" r:id="rId6"/>
    <p:sldId id="268" r:id="rId7"/>
    <p:sldId id="290" r:id="rId8"/>
    <p:sldId id="259" r:id="rId9"/>
    <p:sldId id="266" r:id="rId10"/>
    <p:sldId id="294" r:id="rId11"/>
    <p:sldId id="267" r:id="rId12"/>
    <p:sldId id="265" r:id="rId13"/>
    <p:sldId id="295" r:id="rId14"/>
    <p:sldId id="281" r:id="rId15"/>
    <p:sldId id="271" r:id="rId16"/>
    <p:sldId id="282" r:id="rId17"/>
    <p:sldId id="296" r:id="rId18"/>
    <p:sldId id="297" r:id="rId19"/>
    <p:sldId id="286" r:id="rId20"/>
    <p:sldId id="283" r:id="rId21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2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0865A6E-21E7-4304-ACA5-B768CA29259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A5FB397-C008-488E-B876-CB2E2008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5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D7650-B513-4E25-8790-AFC03F28CE4B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6B7C7-4928-4364-A189-060AAC4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4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B7C7-4928-4364-A189-060AAC462D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9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thefader.com/2018/10/18/banksy-video-shredded-paint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58872"/>
            <a:ext cx="10353762" cy="970450"/>
          </a:xfrm>
        </p:spPr>
        <p:txBody>
          <a:bodyPr/>
          <a:lstStyle/>
          <a:p>
            <a:r>
              <a:rPr lang="en-US" dirty="0" smtClean="0"/>
              <a:t>Journal #9: </a:t>
            </a:r>
            <a:r>
              <a:rPr lang="en-US" sz="4400" b="1" dirty="0" smtClean="0">
                <a:solidFill>
                  <a:schemeClr val="accent2"/>
                </a:solidFill>
              </a:rPr>
              <a:t>Social Commentary</a:t>
            </a:r>
            <a:r>
              <a:rPr lang="en-US" sz="4400" b="1" dirty="0" smtClean="0"/>
              <a:t> &amp; </a:t>
            </a:r>
            <a:r>
              <a:rPr lang="en-US" sz="4400" b="1" dirty="0" smtClean="0">
                <a:solidFill>
                  <a:srgbClr val="92D050"/>
                </a:solidFill>
              </a:rPr>
              <a:t>Satire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29323"/>
            <a:ext cx="10353762" cy="490547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b="1" dirty="0" smtClean="0"/>
              <a:t>Learning Targets: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2800" b="1" dirty="0"/>
              <a:t>Students will be able to define </a:t>
            </a:r>
            <a:r>
              <a:rPr lang="en-US" sz="2800" b="1" dirty="0" smtClean="0"/>
              <a:t>and analyze examples of </a:t>
            </a:r>
            <a:r>
              <a:rPr lang="en-US" sz="2800" b="1" dirty="0" smtClean="0">
                <a:solidFill>
                  <a:schemeClr val="accent2"/>
                </a:solidFill>
              </a:rPr>
              <a:t>social </a:t>
            </a:r>
            <a:r>
              <a:rPr lang="en-US" sz="2800" b="1" dirty="0">
                <a:solidFill>
                  <a:schemeClr val="accent2"/>
                </a:solidFill>
              </a:rPr>
              <a:t>commentary</a:t>
            </a:r>
            <a:r>
              <a:rPr lang="en-US" sz="2800" b="1" dirty="0"/>
              <a:t> and </a:t>
            </a:r>
            <a:r>
              <a:rPr lang="en-US" sz="2800" b="1" dirty="0" smtClean="0">
                <a:solidFill>
                  <a:srgbClr val="92D050"/>
                </a:solidFill>
              </a:rPr>
              <a:t>satire</a:t>
            </a:r>
            <a:r>
              <a:rPr lang="en-US" sz="2800" b="1" dirty="0" smtClean="0"/>
              <a:t> in various types of text.</a:t>
            </a:r>
            <a:endParaRPr lang="en-US" sz="2800" b="1" dirty="0"/>
          </a:p>
          <a:p>
            <a:pPr marL="494100" indent="-457200">
              <a:buFont typeface="+mj-lt"/>
              <a:buAutoNum type="arabicPeriod"/>
            </a:pPr>
            <a:r>
              <a:rPr lang="en-US" sz="2800" b="1" dirty="0" smtClean="0"/>
              <a:t>Students </a:t>
            </a:r>
            <a:r>
              <a:rPr lang="en-US" sz="2800" b="1" dirty="0"/>
              <a:t>will be able to </a:t>
            </a:r>
            <a:r>
              <a:rPr lang="en-US" sz="2800" b="1" dirty="0" smtClean="0"/>
              <a:t>connect rhetoric, propaganda, and persuasion to </a:t>
            </a:r>
            <a:r>
              <a:rPr lang="en-US" sz="2800" b="1" dirty="0">
                <a:solidFill>
                  <a:schemeClr val="accent2"/>
                </a:solidFill>
              </a:rPr>
              <a:t>social commentary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92D050"/>
                </a:solidFill>
              </a:rPr>
              <a:t>satire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marL="494100" indent="-457200">
              <a:buFont typeface="+mj-lt"/>
              <a:buAutoNum type="arabicPeriod"/>
            </a:pPr>
            <a:r>
              <a:rPr lang="en-US" sz="2800" b="1" dirty="0"/>
              <a:t>Students will be able to </a:t>
            </a:r>
            <a:r>
              <a:rPr lang="en-US" sz="2800" b="1" dirty="0" smtClean="0"/>
              <a:t>identify and analyze </a:t>
            </a:r>
            <a:r>
              <a:rPr lang="en-US" sz="2800" b="1" dirty="0" smtClean="0">
                <a:solidFill>
                  <a:srgbClr val="00B0F0"/>
                </a:solidFill>
              </a:rPr>
              <a:t>irony</a:t>
            </a:r>
            <a:r>
              <a:rPr lang="en-US" sz="2800" b="1" dirty="0"/>
              <a:t> </a:t>
            </a:r>
            <a:r>
              <a:rPr lang="en-US" sz="2800" b="1" dirty="0" smtClean="0"/>
              <a:t>and parody.</a:t>
            </a:r>
            <a:endParaRPr lang="en-US" sz="2800" b="1" dirty="0"/>
          </a:p>
          <a:p>
            <a:pPr marL="494100" indent="-457200">
              <a:buFont typeface="+mj-lt"/>
              <a:buAutoNum type="arabicPeriod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194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609600"/>
            <a:ext cx="10686532" cy="9704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does this tweet meet the requirements for </a:t>
            </a:r>
            <a:r>
              <a:rPr lang="en-US" b="1" dirty="0" smtClean="0">
                <a:solidFill>
                  <a:srgbClr val="92D050"/>
                </a:solidFill>
              </a:rPr>
              <a:t>humor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019" y="1843454"/>
            <a:ext cx="7481187" cy="4059237"/>
          </a:xfrm>
        </p:spPr>
      </p:pic>
      <p:sp>
        <p:nvSpPr>
          <p:cNvPr id="5" name="Rectangle 4"/>
          <p:cNvSpPr/>
          <p:nvPr/>
        </p:nvSpPr>
        <p:spPr>
          <a:xfrm>
            <a:off x="293244" y="2303411"/>
            <a:ext cx="42957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Although definitions of humor differ somewhat, depending on whether one approaches it from a psychological, anthropological, or literary perspective, most scholars agree that it is rooted in expectation and surprise.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One of the fundamental aspects of humor is that it disrupts expectations. It violates our logical perceptions of the normal. </a:t>
            </a:r>
          </a:p>
        </p:txBody>
      </p:sp>
    </p:spTree>
    <p:extLst>
      <p:ext uri="{BB962C8B-B14F-4D97-AF65-F5344CB8AC3E}">
        <p14:creationId xmlns:p14="http://schemas.microsoft.com/office/powerpoint/2010/main" val="23643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95" y="226541"/>
            <a:ext cx="10353762" cy="97045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Humor &amp; Power</a:t>
            </a:r>
            <a:endParaRPr lang="en-US" sz="5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3795" y="1196991"/>
            <a:ext cx="10353762" cy="459420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Another aspect of humor: it can be hostile. Whether playfully self-deprecating or virulently abusive, </a:t>
            </a:r>
            <a:r>
              <a:rPr lang="en-US" sz="2800" b="1" dirty="0" smtClean="0">
                <a:solidFill>
                  <a:srgbClr val="92D050"/>
                </a:solidFill>
              </a:rPr>
              <a:t>most humor has a target. Someone or something is the butt of the joke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That being said, humor also…</a:t>
            </a:r>
          </a:p>
          <a:p>
            <a:pPr lvl="1"/>
            <a:r>
              <a:rPr lang="en-US" sz="2400" b="1" dirty="0" smtClean="0"/>
              <a:t>Helps builds community</a:t>
            </a:r>
          </a:p>
          <a:p>
            <a:pPr lvl="1"/>
            <a:r>
              <a:rPr lang="en-US" sz="2400" b="1" dirty="0" smtClean="0"/>
              <a:t>Allows us to discuss topics that are difficult &amp; uncomfortable by easing that discomfort </a:t>
            </a:r>
          </a:p>
          <a:p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7043725" y="2757716"/>
            <a:ext cx="4576619" cy="86177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500" i="1" dirty="0">
                <a:solidFill>
                  <a:prstClr val="black"/>
                </a:solidFill>
              </a:rPr>
              <a:t>Whatever is funny is subversive.</a:t>
            </a:r>
          </a:p>
          <a:p>
            <a:pPr algn="ctr"/>
            <a:r>
              <a:rPr lang="en-US" sz="2500" dirty="0">
                <a:solidFill>
                  <a:prstClr val="black"/>
                </a:solidFill>
              </a:rPr>
              <a:t>—George Orwell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9731" y="4334609"/>
            <a:ext cx="7199712" cy="242704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500" i="1" dirty="0" smtClean="0"/>
              <a:t>That's </a:t>
            </a:r>
            <a:r>
              <a:rPr lang="en-US" sz="2500" i="1" dirty="0"/>
              <a:t>the only story I </a:t>
            </a:r>
            <a:r>
              <a:rPr lang="en-US" sz="2500" i="1" dirty="0" smtClean="0"/>
              <a:t>got.  That's </a:t>
            </a:r>
            <a:r>
              <a:rPr lang="en-US" sz="2500" i="1" dirty="0"/>
              <a:t>why I have to keep changing locales and times and characters — because you have to keep disguising the story. </a:t>
            </a:r>
            <a:r>
              <a:rPr lang="en-US" sz="2500" b="1" i="1" dirty="0"/>
              <a:t>And it's essentially that the Small can overcome </a:t>
            </a:r>
            <a:r>
              <a:rPr lang="en-US" sz="2500" b="1" i="1" dirty="0" smtClean="0"/>
              <a:t>the </a:t>
            </a:r>
            <a:r>
              <a:rPr lang="en-US" sz="2500" b="1" i="1" dirty="0"/>
              <a:t>Large — with treachery and creativity and humor</a:t>
            </a:r>
            <a:r>
              <a:rPr lang="en-US" sz="2500" i="1" dirty="0" smtClean="0"/>
              <a:t>.</a:t>
            </a:r>
          </a:p>
          <a:p>
            <a:pPr algn="ctr"/>
            <a:r>
              <a:rPr lang="en-US" sz="2500" dirty="0">
                <a:solidFill>
                  <a:prstClr val="black"/>
                </a:solidFill>
              </a:rPr>
              <a:t>— </a:t>
            </a:r>
            <a:r>
              <a:rPr lang="en-US" sz="2500" dirty="0" smtClean="0"/>
              <a:t>Ken </a:t>
            </a:r>
            <a:r>
              <a:rPr lang="en-US" sz="2500" dirty="0" err="1" smtClean="0"/>
              <a:t>Kesey</a:t>
            </a:r>
            <a:r>
              <a:rPr lang="en-US" sz="2500" dirty="0" smtClean="0"/>
              <a:t>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4591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28600"/>
            <a:ext cx="10353762" cy="97045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92D050"/>
                </a:solidFill>
              </a:rPr>
              <a:t>Satire</a:t>
            </a:r>
            <a:r>
              <a:rPr lang="en-US" sz="7200" dirty="0" smtClean="0"/>
              <a:t>: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199050"/>
            <a:ext cx="10600807" cy="5528321"/>
          </a:xfrm>
        </p:spPr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en-US" sz="2800" b="1" dirty="0">
                <a:solidFill>
                  <a:srgbClr val="92D050"/>
                </a:solidFill>
              </a:rPr>
              <a:t>Satire</a:t>
            </a:r>
            <a:r>
              <a:rPr lang="en-US" sz="2800" b="1" dirty="0"/>
              <a:t> is a specific type of social commentary that </a:t>
            </a:r>
            <a:r>
              <a:rPr lang="en-US" sz="2800" b="1"/>
              <a:t>uses </a:t>
            </a:r>
            <a:r>
              <a:rPr lang="en-US" sz="2800" b="1" smtClean="0"/>
              <a:t>humor. </a:t>
            </a:r>
            <a:r>
              <a:rPr lang="en-US" sz="2800" b="1" dirty="0" smtClean="0"/>
              <a:t>Because humor often involves having a target, </a:t>
            </a:r>
            <a:r>
              <a:rPr lang="en-US" sz="2800" b="1" dirty="0" smtClean="0">
                <a:solidFill>
                  <a:srgbClr val="92D050"/>
                </a:solidFill>
              </a:rPr>
              <a:t>satire</a:t>
            </a:r>
            <a:r>
              <a:rPr lang="en-US" sz="2800" b="1" dirty="0" smtClean="0"/>
              <a:t> usually is used to expose and criticize stupidity, injustice, or vices of the powerful; particularly in the context of contemporary politics and other societal issues</a:t>
            </a:r>
            <a:r>
              <a:rPr lang="en-US" sz="2800" dirty="0" smtClean="0"/>
              <a:t>.</a:t>
            </a:r>
            <a:r>
              <a:rPr lang="en-US" sz="2800" b="1" dirty="0" smtClean="0"/>
              <a:t>  </a:t>
            </a:r>
            <a:r>
              <a:rPr lang="en-US" sz="2800" dirty="0" smtClean="0">
                <a:solidFill>
                  <a:srgbClr val="92D050"/>
                </a:solidFill>
              </a:rPr>
              <a:t>Satire</a:t>
            </a:r>
            <a:r>
              <a:rPr lang="en-US" sz="2800" dirty="0" smtClean="0"/>
              <a:t> is often developed through the following small techniques: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 lvl="1"/>
            <a:r>
              <a:rPr lang="en-US" sz="2400" b="1" dirty="0"/>
              <a:t>Sarcasm</a:t>
            </a:r>
          </a:p>
          <a:p>
            <a:pPr lvl="1"/>
            <a:r>
              <a:rPr lang="en-US" sz="2400" b="1" dirty="0" smtClean="0"/>
              <a:t>Allegory</a:t>
            </a:r>
            <a:endParaRPr lang="en-US" sz="2400" b="1" dirty="0"/>
          </a:p>
          <a:p>
            <a:pPr lvl="1"/>
            <a:r>
              <a:rPr lang="en-US" sz="2400" b="1" dirty="0" smtClean="0"/>
              <a:t>Juxtaposition </a:t>
            </a:r>
          </a:p>
          <a:p>
            <a:pPr lvl="1"/>
            <a:r>
              <a:rPr lang="en-US" sz="2400" b="1" dirty="0" smtClean="0"/>
              <a:t>Tone/Mood</a:t>
            </a:r>
          </a:p>
          <a:p>
            <a:pPr lvl="2"/>
            <a:r>
              <a:rPr lang="en-US" sz="2000" b="1" dirty="0"/>
              <a:t>Especially: serious handling of </a:t>
            </a:r>
            <a:r>
              <a:rPr lang="en-US" sz="2000" b="1" dirty="0" smtClean="0"/>
              <a:t>ridiculous </a:t>
            </a:r>
            <a:br>
              <a:rPr lang="en-US" sz="2000" b="1" dirty="0" smtClean="0"/>
            </a:br>
            <a:r>
              <a:rPr lang="en-US" sz="2000" b="1" dirty="0" smtClean="0"/>
              <a:t>subjects</a:t>
            </a:r>
            <a:r>
              <a:rPr lang="en-US" sz="2000" b="1" dirty="0"/>
              <a:t>, </a:t>
            </a:r>
            <a:r>
              <a:rPr lang="en-US" sz="2000" b="1" dirty="0" smtClean="0"/>
              <a:t>or </a:t>
            </a:r>
            <a:r>
              <a:rPr lang="en-US" sz="2000" b="1" dirty="0"/>
              <a:t>ridiculous handling of serious </a:t>
            </a:r>
            <a:r>
              <a:rPr lang="en-US" sz="2000" b="1" dirty="0" smtClean="0"/>
              <a:t>ones.</a:t>
            </a:r>
            <a:endParaRPr lang="en-US" sz="2000" b="1" dirty="0"/>
          </a:p>
          <a:p>
            <a:pPr lvl="1"/>
            <a:r>
              <a:rPr lang="en-US" sz="2400" b="1" dirty="0" smtClean="0"/>
              <a:t>Hyperbole</a:t>
            </a: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Irony</a:t>
            </a:r>
            <a:endParaRPr lang="en-US" sz="2400" b="1" dirty="0">
              <a:solidFill>
                <a:srgbClr val="00B0F0"/>
              </a:solidFill>
            </a:endParaRPr>
          </a:p>
          <a:p>
            <a:pPr lvl="1"/>
            <a:r>
              <a:rPr lang="en-US" sz="2400" b="1" dirty="0" smtClean="0"/>
              <a:t>Parody</a:t>
            </a:r>
            <a:endParaRPr lang="en-US" sz="2400" b="1" dirty="0"/>
          </a:p>
        </p:txBody>
      </p:sp>
      <p:pic>
        <p:nvPicPr>
          <p:cNvPr id="4" name="Content Placeholder 6" descr="Screen Shot 2017-02-07 at 7.57.03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1" y="2975763"/>
            <a:ext cx="5064970" cy="28986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446886" y="6081040"/>
            <a:ext cx="6096000" cy="646331"/>
          </a:xfrm>
          <a:prstGeom prst="rect">
            <a:avLst/>
          </a:prstGeom>
          <a:solidFill>
            <a:schemeClr val="tx1"/>
          </a:solidFill>
          <a:ln w="444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“</a:t>
            </a:r>
            <a:r>
              <a:rPr lang="en-US" b="1" i="1" dirty="0">
                <a:solidFill>
                  <a:schemeClr val="bg1"/>
                </a:solidFill>
              </a:rPr>
              <a:t>Satire is meant to ridicule power. If you are laughing at people who are hurting, it’s not satire, it’s bullying</a:t>
            </a:r>
            <a:r>
              <a:rPr lang="en-US" i="1" dirty="0">
                <a:solidFill>
                  <a:schemeClr val="bg1"/>
                </a:solidFill>
              </a:rPr>
              <a:t>.”</a:t>
            </a:r>
            <a:r>
              <a:rPr lang="en-US" dirty="0">
                <a:solidFill>
                  <a:schemeClr val="bg1"/>
                </a:solidFill>
              </a:rPr>
              <a:t> –Terry Pratchett</a:t>
            </a:r>
          </a:p>
        </p:txBody>
      </p:sp>
    </p:spTree>
    <p:extLst>
      <p:ext uri="{BB962C8B-B14F-4D97-AF65-F5344CB8AC3E}">
        <p14:creationId xmlns:p14="http://schemas.microsoft.com/office/powerpoint/2010/main" val="19113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Social Commentary</a:t>
            </a:r>
            <a:r>
              <a:rPr lang="en-US" b="1" dirty="0"/>
              <a:t> &amp; </a:t>
            </a:r>
            <a:r>
              <a:rPr lang="en-US" b="1" dirty="0">
                <a:solidFill>
                  <a:srgbClr val="92D050"/>
                </a:solidFill>
              </a:rPr>
              <a:t>Satire</a:t>
            </a:r>
            <a:endParaRPr lang="en-US" dirty="0"/>
          </a:p>
        </p:txBody>
      </p:sp>
      <p:pic>
        <p:nvPicPr>
          <p:cNvPr id="4" name="Content Placeholder 6" descr="Screen Shot 2017-02-07 at 7.57.03 AM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2946" y="1895995"/>
            <a:ext cx="7355460" cy="42095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4829175" y="1476375"/>
            <a:ext cx="657225" cy="3800475"/>
          </a:xfrm>
          <a:prstGeom prst="straightConnector1">
            <a:avLst/>
          </a:prstGeom>
          <a:ln w="603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534275" y="1371600"/>
            <a:ext cx="1104900" cy="2124075"/>
          </a:xfrm>
          <a:prstGeom prst="straightConnector1">
            <a:avLst/>
          </a:prstGeom>
          <a:ln w="603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074953" y="1371600"/>
            <a:ext cx="1811872" cy="3971925"/>
          </a:xfrm>
          <a:prstGeom prst="straightConnector1">
            <a:avLst/>
          </a:prstGeom>
          <a:ln w="603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8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41514"/>
            <a:ext cx="10353762" cy="97045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>Irony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1111964"/>
            <a:ext cx="11038114" cy="5593635"/>
          </a:xfrm>
        </p:spPr>
        <p:txBody>
          <a:bodyPr>
            <a:normAutofit fontScale="92500" lnSpcReduction="20000"/>
          </a:bodyPr>
          <a:lstStyle/>
          <a:p>
            <a:pPr marL="36900" indent="0" algn="ctr"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Irony</a:t>
            </a:r>
            <a:r>
              <a:rPr lang="en-US" sz="2800" b="1" dirty="0" smtClean="0"/>
              <a:t> is figurative language when words are used in such a way that their intended meaning is different from their actual meaning in a incongruent way. </a:t>
            </a:r>
            <a:r>
              <a:rPr lang="en-US" sz="2800" b="1" dirty="0" smtClean="0">
                <a:solidFill>
                  <a:srgbClr val="00B0F0"/>
                </a:solidFill>
              </a:rPr>
              <a:t>Irony</a:t>
            </a:r>
            <a:r>
              <a:rPr lang="en-US" sz="2800" b="1" dirty="0" smtClean="0"/>
              <a:t> is often used to create humor or drama.</a:t>
            </a:r>
          </a:p>
          <a:p>
            <a:pPr marL="36900" indent="0">
              <a:buNone/>
            </a:pPr>
            <a:r>
              <a:rPr lang="en-US" sz="2800" dirty="0" smtClean="0"/>
              <a:t>Also</a:t>
            </a:r>
            <a:r>
              <a:rPr lang="en-US" sz="2800" dirty="0"/>
              <a:t>: the expression of one's meaning by using language that normally signifies the opposite, typically for humorous or emphatic effect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In </a:t>
            </a:r>
            <a:r>
              <a:rPr lang="en-US" sz="2400" b="1" dirty="0"/>
              <a:t>literature, there are 3 types of </a:t>
            </a:r>
            <a:r>
              <a:rPr lang="en-US" sz="2400" b="1" dirty="0">
                <a:solidFill>
                  <a:srgbClr val="00B0F0"/>
                </a:solidFill>
              </a:rPr>
              <a:t>irony</a:t>
            </a:r>
            <a:r>
              <a:rPr lang="en-US" sz="2400" b="1" dirty="0"/>
              <a:t>.</a:t>
            </a:r>
          </a:p>
          <a:p>
            <a:pPr marL="457200" indent="-457200">
              <a:buAutoNum type="arabicParenR"/>
            </a:pPr>
            <a:r>
              <a:rPr lang="en-US" sz="2400" b="1" dirty="0">
                <a:solidFill>
                  <a:schemeClr val="tx1"/>
                </a:solidFill>
              </a:rPr>
              <a:t>Dramatic Irony</a:t>
            </a:r>
            <a:r>
              <a:rPr lang="en-US" sz="2400" dirty="0" smtClean="0">
                <a:solidFill>
                  <a:schemeClr val="tx1"/>
                </a:solidFill>
              </a:rPr>
              <a:t>: When the audience knows more than the characters do. 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US" sz="2400" b="1" dirty="0">
                <a:solidFill>
                  <a:schemeClr val="tx1"/>
                </a:solidFill>
              </a:rPr>
              <a:t>Situational Irony</a:t>
            </a:r>
            <a:r>
              <a:rPr lang="en-US" sz="2400" dirty="0">
                <a:solidFill>
                  <a:schemeClr val="tx1"/>
                </a:solidFill>
              </a:rPr>
              <a:t>: incongruity appears between expectations of something to happen, and what actually happens instead.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US" sz="2400" b="1" dirty="0">
                <a:solidFill>
                  <a:schemeClr val="tx1"/>
                </a:solidFill>
              </a:rPr>
              <a:t>Verbal Irony</a:t>
            </a:r>
            <a:r>
              <a:rPr lang="en-US" sz="2400" dirty="0">
                <a:solidFill>
                  <a:schemeClr val="tx1"/>
                </a:solidFill>
              </a:rPr>
              <a:t>:  occurs when a speaker says something incongruent with what they </a:t>
            </a:r>
            <a:r>
              <a:rPr lang="en-US" sz="2400" i="1" dirty="0">
                <a:solidFill>
                  <a:schemeClr val="tx1"/>
                </a:solidFill>
              </a:rPr>
              <a:t>really mean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2400" b="1" i="1" dirty="0">
                <a:solidFill>
                  <a:schemeClr val="tx1"/>
                </a:solidFill>
              </a:rPr>
              <a:t>OR the speaker says something WE know is not true, but they don’t.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Types of  Verbal Irony: 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Sarcasm: </a:t>
            </a:r>
            <a:r>
              <a:rPr lang="en-US" sz="1800" i="1" dirty="0">
                <a:solidFill>
                  <a:schemeClr val="tx1"/>
                </a:solidFill>
              </a:rPr>
              <a:t>Mr. Smith is SUCH a morning person, he loves getting up at 4:45 am.</a:t>
            </a:r>
            <a:endParaRPr lang="en-US" sz="1800" dirty="0">
              <a:solidFill>
                <a:schemeClr val="tx1"/>
              </a:solidFill>
            </a:endParaRP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Overstatement: an intentional exaggeration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Understatement: the opposite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234"/>
          <a:stretch/>
        </p:blipFill>
        <p:spPr bwMode="auto">
          <a:xfrm>
            <a:off x="8802145" y="5088203"/>
            <a:ext cx="3183026" cy="161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8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6675"/>
            <a:ext cx="10353762" cy="970450"/>
          </a:xfrm>
        </p:spPr>
        <p:txBody>
          <a:bodyPr>
            <a:noAutofit/>
          </a:bodyPr>
          <a:lstStyle/>
          <a:p>
            <a:r>
              <a:rPr lang="en-US" sz="6000" dirty="0" smtClean="0"/>
              <a:t>Parody: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037125"/>
            <a:ext cx="10353762" cy="4754075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b="1" dirty="0" smtClean="0"/>
              <a:t>Parody is </a:t>
            </a:r>
            <a:r>
              <a:rPr lang="en-US" sz="2800" b="1" dirty="0">
                <a:effectLst/>
              </a:rPr>
              <a:t>an imitation of the style of a particular writer, artist, </a:t>
            </a:r>
            <a:r>
              <a:rPr lang="en-US" sz="2800" b="1" dirty="0" smtClean="0">
                <a:effectLst/>
              </a:rPr>
              <a:t>text, event, or </a:t>
            </a:r>
            <a:r>
              <a:rPr lang="en-US" sz="2800" b="1" dirty="0">
                <a:effectLst/>
              </a:rPr>
              <a:t>genre with deliberate exaggeration </a:t>
            </a:r>
            <a:r>
              <a:rPr lang="en-US" sz="2800" b="1" dirty="0" smtClean="0">
                <a:effectLst/>
              </a:rPr>
              <a:t>to create humor. Not always </a:t>
            </a:r>
            <a:r>
              <a:rPr lang="en-US" sz="2800" b="1" dirty="0" smtClean="0">
                <a:solidFill>
                  <a:srgbClr val="92D050"/>
                </a:solidFill>
                <a:effectLst/>
              </a:rPr>
              <a:t>satirical</a:t>
            </a:r>
            <a:r>
              <a:rPr lang="en-US" sz="2800" b="1" dirty="0" smtClean="0">
                <a:effectLst/>
              </a:rPr>
              <a:t>.</a:t>
            </a:r>
            <a:endParaRPr lang="en-US" sz="2800" b="1" dirty="0"/>
          </a:p>
        </p:txBody>
      </p:sp>
      <p:pic>
        <p:nvPicPr>
          <p:cNvPr id="1026" name="Picture 2" descr="Image result for mean girl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30" y="3407603"/>
            <a:ext cx="4468092" cy="335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ank you next music vid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90" y="2600586"/>
            <a:ext cx="4161063" cy="416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ank you next music vide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462" y="4452257"/>
            <a:ext cx="3184015" cy="21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ean gir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2540" y="2071790"/>
            <a:ext cx="27146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2542" y="2600586"/>
            <a:ext cx="234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“Thank You, Next” Music Video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84309" y="3388384"/>
            <a:ext cx="223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Mean Girls </a:t>
            </a:r>
            <a:r>
              <a:rPr lang="en-US" b="1" dirty="0" smtClean="0"/>
              <a:t>(movie)</a:t>
            </a:r>
            <a:endParaRPr lang="en-US" b="1" dirty="0"/>
          </a:p>
        </p:txBody>
      </p:sp>
      <p:pic>
        <p:nvPicPr>
          <p:cNvPr id="1034" name="Picture 10" descr="Image result for thank you next music video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7805" y="2381616"/>
            <a:ext cx="2767541" cy="173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ean girls burn book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4038" y="1997965"/>
            <a:ext cx="1863145" cy="138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28600"/>
            <a:ext cx="10353762" cy="97045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92D050"/>
                </a:solidFill>
              </a:rPr>
              <a:t>Satire</a:t>
            </a:r>
            <a:r>
              <a:rPr lang="en-US" sz="7200" dirty="0"/>
              <a:t> </a:t>
            </a:r>
            <a:r>
              <a:rPr lang="en-US" sz="7200" dirty="0" smtClean="0"/>
              <a:t>Example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199050"/>
            <a:ext cx="10353762" cy="552832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400" b="1" dirty="0" smtClean="0"/>
              <a:t>Read the article</a:t>
            </a:r>
            <a:r>
              <a:rPr lang="en-US" sz="2400" b="1" dirty="0"/>
              <a:t>: </a:t>
            </a:r>
            <a:r>
              <a:rPr lang="en-US" sz="3600" b="1" dirty="0" smtClean="0"/>
              <a:t>“WWE </a:t>
            </a:r>
            <a:r>
              <a:rPr lang="en-US" sz="3600" b="1" dirty="0"/>
              <a:t>Staff Forced To Shoot Aggressive Wrestler After Child Climbs Into Steel </a:t>
            </a:r>
            <a:r>
              <a:rPr lang="en-US" sz="3600" b="1" dirty="0" smtClean="0"/>
              <a:t>Cage”</a:t>
            </a:r>
          </a:p>
          <a:p>
            <a:pPr marL="551250" indent="-514350">
              <a:buFont typeface="+mj-lt"/>
              <a:buAutoNum type="arabicPeriod"/>
            </a:pPr>
            <a:r>
              <a:rPr lang="en-US" sz="2800" b="1" dirty="0" smtClean="0"/>
              <a:t>What elements of </a:t>
            </a:r>
            <a:r>
              <a:rPr lang="en-US" sz="2800" b="1" dirty="0" smtClean="0">
                <a:solidFill>
                  <a:srgbClr val="92D050"/>
                </a:solidFill>
              </a:rPr>
              <a:t>satire</a:t>
            </a:r>
            <a:r>
              <a:rPr lang="en-US" sz="2800" b="1" dirty="0" smtClean="0"/>
              <a:t>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does </a:t>
            </a:r>
            <a:r>
              <a:rPr lang="en-US" sz="2800" b="1" i="1" dirty="0" smtClean="0"/>
              <a:t>The Onion</a:t>
            </a:r>
            <a:r>
              <a:rPr lang="en-US" sz="2800" b="1" dirty="0" smtClean="0"/>
              <a:t> article use?</a:t>
            </a:r>
          </a:p>
          <a:p>
            <a:pPr marL="551250" indent="-514350">
              <a:buFont typeface="+mj-lt"/>
              <a:buAutoNum type="arabicPeriod"/>
            </a:pPr>
            <a:r>
              <a:rPr lang="en-US" sz="2800" b="1" dirty="0" smtClean="0"/>
              <a:t>What social issue is it </a:t>
            </a:r>
            <a:br>
              <a:rPr lang="en-US" sz="2800" b="1" dirty="0" smtClean="0"/>
            </a:br>
            <a:r>
              <a:rPr lang="en-US" sz="2800" b="1" dirty="0" smtClean="0"/>
              <a:t>commenting</a:t>
            </a:r>
            <a:r>
              <a:rPr lang="en-US" sz="2800" b="1" dirty="0"/>
              <a:t> </a:t>
            </a:r>
            <a:r>
              <a:rPr lang="en-US" sz="2800" b="1" dirty="0" smtClean="0"/>
              <a:t>on?</a:t>
            </a:r>
          </a:p>
          <a:p>
            <a:pPr marL="551250" indent="-514350">
              <a:buFont typeface="+mj-lt"/>
              <a:buAutoNum type="arabicPeriod"/>
            </a:pPr>
            <a:r>
              <a:rPr lang="en-US" sz="2800" b="1" dirty="0" smtClean="0"/>
              <a:t>How is it trying to create </a:t>
            </a:r>
            <a:br>
              <a:rPr lang="en-US" sz="2800" b="1" dirty="0" smtClean="0"/>
            </a:br>
            <a:r>
              <a:rPr lang="en-US" sz="2800" b="1" dirty="0" smtClean="0"/>
              <a:t>humor?</a:t>
            </a:r>
            <a:endParaRPr lang="en-US" sz="2800" b="1" dirty="0"/>
          </a:p>
        </p:txBody>
      </p:sp>
      <p:pic>
        <p:nvPicPr>
          <p:cNvPr id="5" name="Picture 4" descr="https://i.kinja-img.com/gawker-media/image/upload/s---IOWffm---/c_scale,f_auto,fl_progressive,q_80,w_800/bx0ibmg88b9jci2drrp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389" y="2640596"/>
            <a:ext cx="6246652" cy="3723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9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/>
              <a:t>“WWE </a:t>
            </a:r>
            <a:r>
              <a:rPr lang="en-US" sz="2200" b="1" dirty="0"/>
              <a:t>Staff Forced To Shoot Aggressive Wrestler After Child Climbs Into Steel </a:t>
            </a:r>
            <a:r>
              <a:rPr lang="en-US" sz="2200" b="1" dirty="0" smtClean="0"/>
              <a:t>Cage”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&amp; </a:t>
            </a:r>
            <a:r>
              <a:rPr lang="en-US" b="1" dirty="0">
                <a:solidFill>
                  <a:srgbClr val="92D050"/>
                </a:solidFill>
              </a:rPr>
              <a:t>Satire</a:t>
            </a:r>
            <a:endParaRPr lang="en-US" dirty="0"/>
          </a:p>
        </p:txBody>
      </p:sp>
      <p:pic>
        <p:nvPicPr>
          <p:cNvPr id="4" name="Content Placeholder 6" descr="Screen Shot 2017-02-07 at 7.57.03 AM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85" y="1799280"/>
            <a:ext cx="7355460" cy="42095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2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003" y="269935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 Students through this discussion to get </a:t>
            </a:r>
            <a:r>
              <a:rPr lang="en-US" smtClean="0"/>
              <a:t>a thesis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3881" b="-795"/>
          <a:stretch/>
        </p:blipFill>
        <p:spPr>
          <a:xfrm>
            <a:off x="984778" y="1240385"/>
            <a:ext cx="8757099" cy="5401102"/>
          </a:xfrm>
        </p:spPr>
      </p:pic>
    </p:spTree>
    <p:extLst>
      <p:ext uri="{BB962C8B-B14F-4D97-AF65-F5344CB8AC3E}">
        <p14:creationId xmlns:p14="http://schemas.microsoft.com/office/powerpoint/2010/main" val="1312982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28600"/>
            <a:ext cx="10353762" cy="97045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92D050"/>
                </a:solidFill>
              </a:rPr>
              <a:t>Satire</a:t>
            </a:r>
            <a:r>
              <a:rPr lang="en-US" sz="7200" dirty="0"/>
              <a:t> </a:t>
            </a:r>
            <a:r>
              <a:rPr lang="en-US" sz="7200" dirty="0" smtClean="0"/>
              <a:t>Example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199050"/>
            <a:ext cx="10353762" cy="552832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600" b="1" dirty="0" smtClean="0"/>
              <a:t>WWE </a:t>
            </a:r>
            <a:r>
              <a:rPr lang="en-US" sz="3600" b="1" dirty="0"/>
              <a:t>Staff Forced To Shoot Aggressive Wrestler After Child Climbs Into Steel </a:t>
            </a:r>
            <a:r>
              <a:rPr lang="en-US" sz="3600" b="1" dirty="0" smtClean="0"/>
              <a:t>Cage</a:t>
            </a:r>
          </a:p>
        </p:txBody>
      </p:sp>
      <p:pic>
        <p:nvPicPr>
          <p:cNvPr id="5" name="Picture 4" descr="https://i.kinja-img.com/gawker-media/image/upload/s---IOWffm---/c_scale,f_auto,fl_progressive,q_80,w_800/bx0ibmg88b9jci2drrp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286" y="3537858"/>
            <a:ext cx="5070112" cy="2645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50" y="2572358"/>
            <a:ext cx="4791270" cy="1032083"/>
          </a:xfrm>
          <a:prstGeom prst="rect">
            <a:avLst/>
          </a:prstGeom>
        </p:spPr>
      </p:pic>
      <p:pic>
        <p:nvPicPr>
          <p:cNvPr id="1026" name="Picture 2" descr="Image result for haramb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50" y="3604441"/>
            <a:ext cx="4795418" cy="26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0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58872"/>
            <a:ext cx="10353762" cy="97045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Discuss with a partner: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29322"/>
            <a:ext cx="10353762" cy="499050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What is the term for persuasive language?</a:t>
            </a:r>
          </a:p>
          <a:p>
            <a:pPr lvl="1"/>
            <a:r>
              <a:rPr lang="en-US" sz="2600" b="1" dirty="0" smtClean="0"/>
              <a:t>What are the three broad categories of persuasive language?</a:t>
            </a:r>
          </a:p>
          <a:p>
            <a:r>
              <a:rPr lang="en-US" sz="2800" b="1" dirty="0" smtClean="0"/>
              <a:t>What is propaganda?</a:t>
            </a:r>
          </a:p>
          <a:p>
            <a:r>
              <a:rPr lang="en-US" sz="2800" b="1" dirty="0" smtClean="0"/>
              <a:t>How would you use </a:t>
            </a:r>
            <a:r>
              <a:rPr lang="en-US" sz="2800" b="1" u="sng" dirty="0" smtClean="0"/>
              <a:t>fiction</a:t>
            </a:r>
            <a:r>
              <a:rPr lang="en-US" sz="2800" b="1" dirty="0" smtClean="0"/>
              <a:t> to persuade someone to agree with your judgement of certain events?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2057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28600"/>
            <a:ext cx="10353762" cy="97045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92D050"/>
                </a:solidFill>
              </a:rPr>
              <a:t>Satire</a:t>
            </a:r>
            <a:r>
              <a:rPr lang="en-US" sz="7200" dirty="0"/>
              <a:t> </a:t>
            </a:r>
            <a:r>
              <a:rPr lang="en-US" sz="7200" dirty="0" smtClean="0"/>
              <a:t>Example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199050"/>
            <a:ext cx="10353762" cy="552832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b="1" dirty="0" smtClean="0"/>
              <a:t>Watch the video from </a:t>
            </a:r>
            <a:r>
              <a:rPr lang="en-US" sz="2800" b="1" i="1" dirty="0" err="1" smtClean="0"/>
              <a:t>Portlandia</a:t>
            </a:r>
            <a:r>
              <a:rPr lang="en-US" sz="2800" b="1" dirty="0" smtClean="0"/>
              <a:t> “What about Men?”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2800" b="1" dirty="0" smtClean="0"/>
              <a:t>How </a:t>
            </a:r>
            <a:r>
              <a:rPr lang="en-US" sz="2800" b="1" dirty="0"/>
              <a:t>did they </a:t>
            </a:r>
            <a:r>
              <a:rPr lang="en-US" sz="2800" b="1" dirty="0" smtClean="0"/>
              <a:t>develop </a:t>
            </a:r>
            <a:r>
              <a:rPr lang="en-US" sz="2800" b="1" dirty="0">
                <a:solidFill>
                  <a:srgbClr val="92D050"/>
                </a:solidFill>
              </a:rPr>
              <a:t>satire</a:t>
            </a:r>
            <a:r>
              <a:rPr lang="en-US" sz="2800" b="1" dirty="0" smtClean="0"/>
              <a:t>? What </a:t>
            </a:r>
            <a:br>
              <a:rPr lang="en-US" sz="2800" b="1" dirty="0" smtClean="0"/>
            </a:br>
            <a:r>
              <a:rPr lang="en-US" sz="2800" b="1" dirty="0" smtClean="0"/>
              <a:t>was their commentary? Who was the target?</a:t>
            </a:r>
            <a:endParaRPr lang="en-US" sz="2800" b="1" dirty="0"/>
          </a:p>
          <a:p>
            <a:pPr marL="494100" indent="-457200">
              <a:buFont typeface="+mj-lt"/>
              <a:buAutoNum type="arabicPeriod"/>
            </a:pPr>
            <a:r>
              <a:rPr lang="en-US" sz="2800" b="1" dirty="0" smtClean="0"/>
              <a:t>How was it trying to be funny? </a:t>
            </a:r>
            <a:endParaRPr lang="en-US" sz="2800" b="1" dirty="0"/>
          </a:p>
          <a:p>
            <a:pPr marL="494100" indent="-457200">
              <a:buFont typeface="+mj-lt"/>
              <a:buAutoNum type="arabicPeriod"/>
            </a:pPr>
            <a:r>
              <a:rPr lang="en-US" sz="2800" b="1" dirty="0" smtClean="0"/>
              <a:t>Identify </a:t>
            </a:r>
            <a:r>
              <a:rPr lang="en-US" sz="2800" b="1" dirty="0" smtClean="0">
                <a:solidFill>
                  <a:srgbClr val="00B0F0"/>
                </a:solidFill>
              </a:rPr>
              <a:t>Irony</a:t>
            </a:r>
            <a:r>
              <a:rPr lang="en-US" sz="2800" b="1" dirty="0" smtClean="0"/>
              <a:t> </a:t>
            </a:r>
            <a:r>
              <a:rPr lang="en-US" sz="2800" b="1" dirty="0"/>
              <a:t>in the clip?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2800" b="1" dirty="0"/>
              <a:t>How did the clip “What about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Men?” use </a:t>
            </a:r>
            <a:r>
              <a:rPr lang="en-US" sz="2800" b="1" dirty="0"/>
              <a:t>parody?</a:t>
            </a:r>
          </a:p>
          <a:p>
            <a:pPr marL="36900" indent="0">
              <a:buNone/>
            </a:pP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857" y="1530219"/>
            <a:ext cx="2581653" cy="2172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298" y="3929916"/>
            <a:ext cx="5393213" cy="279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58872"/>
            <a:ext cx="10353762" cy="97045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Social Commentary</a:t>
            </a:r>
            <a:r>
              <a:rPr lang="en-US" sz="5400" dirty="0" smtClean="0"/>
              <a:t>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29322"/>
            <a:ext cx="10353762" cy="4880533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en-US" sz="2800" dirty="0">
                <a:solidFill>
                  <a:schemeClr val="accent2"/>
                </a:solidFill>
                <a:effectLst/>
              </a:rPr>
              <a:t>Social </a:t>
            </a:r>
            <a:r>
              <a:rPr lang="en-US" sz="2800" dirty="0" smtClean="0">
                <a:solidFill>
                  <a:schemeClr val="accent2"/>
                </a:solidFill>
                <a:effectLst/>
              </a:rPr>
              <a:t>Commentary</a:t>
            </a:r>
            <a:r>
              <a:rPr lang="en-US" sz="2800" dirty="0">
                <a:effectLst/>
              </a:rPr>
              <a:t> is the act of using rhetorical means to provide </a:t>
            </a:r>
            <a:r>
              <a:rPr lang="en-US" sz="2800" dirty="0" smtClean="0">
                <a:effectLst/>
              </a:rPr>
              <a:t>an </a:t>
            </a:r>
            <a:r>
              <a:rPr lang="en-US" sz="2800" dirty="0">
                <a:effectLst/>
              </a:rPr>
              <a:t>author’s commentary (opinion, analysis, judgment, </a:t>
            </a:r>
            <a:r>
              <a:rPr lang="en-US" sz="2800" dirty="0" smtClean="0">
                <a:effectLst/>
              </a:rPr>
              <a:t>and/or </a:t>
            </a:r>
            <a:r>
              <a:rPr lang="en-US" sz="2800" dirty="0">
                <a:effectLst/>
              </a:rPr>
              <a:t>explanation) on </a:t>
            </a:r>
            <a:r>
              <a:rPr lang="en-US" sz="2800" dirty="0" smtClean="0">
                <a:effectLst/>
              </a:rPr>
              <a:t>a certain topic or issue with art. </a:t>
            </a:r>
          </a:p>
          <a:p>
            <a:r>
              <a:rPr lang="en-US" sz="2800" dirty="0" smtClean="0">
                <a:effectLst/>
              </a:rPr>
              <a:t>This </a:t>
            </a:r>
            <a:r>
              <a:rPr lang="en-US" sz="2800" dirty="0">
                <a:effectLst/>
              </a:rPr>
              <a:t>is done with the idea of inspiring </a:t>
            </a:r>
            <a:r>
              <a:rPr lang="en-US" sz="2800" dirty="0" smtClean="0">
                <a:effectLst/>
              </a:rPr>
              <a:t>change, awareness, or outrage </a:t>
            </a:r>
            <a:r>
              <a:rPr lang="en-US" sz="2800" dirty="0">
                <a:effectLst/>
              </a:rPr>
              <a:t>by informing the general public about a given problem and appealing to a person's sense of justice through art.</a:t>
            </a:r>
          </a:p>
          <a:p>
            <a:pPr marL="36900" indent="0">
              <a:buNone/>
            </a:pPr>
            <a:endParaRPr lang="en-US" sz="2800" dirty="0">
              <a:effectLst/>
            </a:endParaRPr>
          </a:p>
          <a:p>
            <a:r>
              <a:rPr lang="en-US" sz="2800" dirty="0" smtClean="0">
                <a:effectLst/>
              </a:rPr>
              <a:t>What is the difference from news or informative texts and </a:t>
            </a:r>
            <a:r>
              <a:rPr lang="en-US" sz="2800" dirty="0" smtClean="0">
                <a:solidFill>
                  <a:schemeClr val="accent2"/>
                </a:solidFill>
                <a:effectLst/>
              </a:rPr>
              <a:t>social commentary</a:t>
            </a:r>
            <a:r>
              <a:rPr lang="en-US" sz="2800" dirty="0" smtClean="0">
                <a:effectLst/>
              </a:rPr>
              <a:t>?</a:t>
            </a:r>
          </a:p>
          <a:p>
            <a:r>
              <a:rPr lang="en-US" sz="2800" dirty="0" smtClean="0">
                <a:effectLst/>
              </a:rPr>
              <a:t>What types of </a:t>
            </a:r>
            <a:r>
              <a:rPr lang="en-US" sz="2800" dirty="0" smtClean="0">
                <a:solidFill>
                  <a:schemeClr val="accent2"/>
                </a:solidFill>
                <a:effectLst/>
              </a:rPr>
              <a:t>social commentary</a:t>
            </a:r>
            <a:r>
              <a:rPr lang="en-US" sz="2800" dirty="0" smtClean="0">
                <a:effectLst/>
              </a:rPr>
              <a:t> can you think of? Specific examples?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06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58872"/>
            <a:ext cx="10353762" cy="97045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Social Commentary</a:t>
            </a:r>
            <a:r>
              <a:rPr lang="en-US" sz="5400" dirty="0"/>
              <a:t> </a:t>
            </a:r>
            <a:r>
              <a:rPr lang="en-US" sz="5400" dirty="0" smtClean="0"/>
              <a:t>in Graffiti</a:t>
            </a:r>
            <a:endParaRPr lang="en-US" sz="5400" b="1" dirty="0"/>
          </a:p>
        </p:txBody>
      </p:sp>
      <p:pic>
        <p:nvPicPr>
          <p:cNvPr id="1026" name="Picture 2" descr="http://graffitiisartbrg4.weebly.com/uploads/2/4/1/2/24127514/3904716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235" y="1229322"/>
            <a:ext cx="8332882" cy="55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61815" y="1229322"/>
            <a:ext cx="189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Artist: Banksy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58872"/>
            <a:ext cx="10353762" cy="97045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Social Commentary</a:t>
            </a:r>
            <a:r>
              <a:rPr lang="en-US" sz="5400" dirty="0"/>
              <a:t> </a:t>
            </a:r>
            <a:r>
              <a:rPr lang="en-US" sz="5400" dirty="0" smtClean="0"/>
              <a:t>by Banksy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www.thefader.com/2018/10/18/banksy-video-shredded-painting</a:t>
            </a:r>
            <a:r>
              <a:rPr lang="en-US" dirty="0" smtClean="0"/>
              <a:t> </a:t>
            </a:r>
          </a:p>
          <a:p>
            <a:r>
              <a:rPr lang="en-US" dirty="0">
                <a:effectLst/>
              </a:rPr>
              <a:t>"Girl With Balloon" was auctioned for approximately $1.3 </a:t>
            </a:r>
            <a:r>
              <a:rPr lang="en-US" dirty="0" smtClean="0">
                <a:effectLst/>
              </a:rPr>
              <a:t>million. As soon as the auction ended a shredder inside the frame shredded the painting.</a:t>
            </a:r>
            <a:endParaRPr lang="en-US" dirty="0"/>
          </a:p>
        </p:txBody>
      </p:sp>
      <p:pic>
        <p:nvPicPr>
          <p:cNvPr id="5" name="Picture 2" descr="Image result for girl with a ballo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732" y="2918774"/>
            <a:ext cx="6727825" cy="378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58872"/>
            <a:ext cx="10353762" cy="97045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Social Commentary</a:t>
            </a:r>
            <a:r>
              <a:rPr lang="en-US" sz="5400" dirty="0"/>
              <a:t> </a:t>
            </a:r>
            <a:r>
              <a:rPr lang="en-US" sz="5400" dirty="0" smtClean="0"/>
              <a:t>in Rap Music</a:t>
            </a:r>
            <a:endParaRPr lang="en-US" sz="5400" b="1" dirty="0"/>
          </a:p>
        </p:txBody>
      </p:sp>
      <p:pic>
        <p:nvPicPr>
          <p:cNvPr id="2050" name="Picture 2" descr="Image result for joey badass all amerikkkan bada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79" y="1163782"/>
            <a:ext cx="5592246" cy="55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childish gambino this is america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2362" y="1163782"/>
            <a:ext cx="5227038" cy="286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childish gambino this is americ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1" y="4025585"/>
            <a:ext cx="4318000" cy="273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363" y="1796102"/>
            <a:ext cx="4052078" cy="96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58872"/>
            <a:ext cx="10353762" cy="97045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Social Commentary</a:t>
            </a:r>
            <a:r>
              <a:rPr lang="en-US" dirty="0"/>
              <a:t> </a:t>
            </a:r>
            <a:r>
              <a:rPr lang="en-US" dirty="0" smtClean="0"/>
              <a:t>in Political Cartoons Dueling Opinions </a:t>
            </a:r>
            <a:endParaRPr lang="en-US" b="1" dirty="0"/>
          </a:p>
        </p:txBody>
      </p:sp>
      <p:pic>
        <p:nvPicPr>
          <p:cNvPr id="6" name="Picture 2" descr="http://api.theweek.com/sites/default/files/100517DavidHorsey_Tribune.jpg?resize=807x8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51" y="1569492"/>
            <a:ext cx="558091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pro confederate statue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753" y="1569492"/>
            <a:ext cx="575496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351" y="5844746"/>
            <a:ext cx="400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Politically </a:t>
            </a:r>
            <a:r>
              <a:rPr lang="en-US" b="1" dirty="0" smtClean="0"/>
              <a:t>LEFT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Supports </a:t>
            </a:r>
            <a:r>
              <a:rPr lang="en-US" b="1" dirty="0" smtClean="0"/>
              <a:t>removing</a:t>
            </a:r>
            <a:r>
              <a:rPr lang="en-US" dirty="0" smtClean="0"/>
              <a:t> Confederate statues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88411" y="5844746"/>
            <a:ext cx="400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Politically </a:t>
            </a:r>
            <a:r>
              <a:rPr lang="en-US" b="1" dirty="0" smtClean="0"/>
              <a:t>RIGHT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Supports </a:t>
            </a:r>
            <a:r>
              <a:rPr lang="en-US" b="1" dirty="0" smtClean="0"/>
              <a:t>keeping</a:t>
            </a:r>
            <a:r>
              <a:rPr lang="en-US" dirty="0" smtClean="0"/>
              <a:t> Confederate statues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26571"/>
            <a:ext cx="10353762" cy="970450"/>
          </a:xfrm>
        </p:spPr>
        <p:txBody>
          <a:bodyPr>
            <a:noAutofit/>
          </a:bodyPr>
          <a:lstStyle/>
          <a:p>
            <a:r>
              <a:rPr lang="en-US" sz="6600" i="1" dirty="0" smtClean="0"/>
              <a:t>Knock-Knock…</a:t>
            </a:r>
            <a:endParaRPr lang="en-US" sz="6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97021"/>
            <a:ext cx="10353762" cy="5375922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3600" b="1" dirty="0"/>
              <a:t>Turn to the person next to you. Tell them your best </a:t>
            </a:r>
            <a:r>
              <a:rPr lang="en-US" sz="3600" b="1" dirty="0" smtClean="0"/>
              <a:t>joke*.</a:t>
            </a:r>
            <a:br>
              <a:rPr lang="en-US" sz="3600" b="1" dirty="0" smtClean="0"/>
            </a:br>
            <a:r>
              <a:rPr lang="en-US" dirty="0" smtClean="0">
                <a:effectLst/>
              </a:rPr>
              <a:t>*nothing racist, sexist, etc.</a:t>
            </a:r>
            <a:endParaRPr lang="en-US" dirty="0">
              <a:effectLst/>
            </a:endParaRPr>
          </a:p>
          <a:p>
            <a:pPr marL="36900" indent="0" algn="ctr">
              <a:buNone/>
            </a:pPr>
            <a:endParaRPr lang="en-US" sz="3600" b="1" dirty="0"/>
          </a:p>
          <a:p>
            <a:pPr marL="36900" indent="0" algn="ctr">
              <a:buNone/>
            </a:pPr>
            <a:r>
              <a:rPr lang="en-US" sz="3600" b="1" dirty="0"/>
              <a:t>What makes that joke funny? Or, what makes it not funny?</a:t>
            </a:r>
          </a:p>
          <a:p>
            <a:pPr marL="36900" indent="0" algn="ctr">
              <a:buNone/>
            </a:pPr>
            <a:endParaRPr lang="en-US" sz="3600" b="1" dirty="0"/>
          </a:p>
          <a:p>
            <a:pPr marL="36900" indent="0" algn="ctr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17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Analyzing Humor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E. B. White said, “</a:t>
            </a:r>
            <a:r>
              <a:rPr lang="en-US" sz="2800" b="1" dirty="0" smtClean="0">
                <a:solidFill>
                  <a:srgbClr val="92D050"/>
                </a:solidFill>
              </a:rPr>
              <a:t>Analyzing humor is like dissecting a frog. Few people are interested and the frog dies of it</a:t>
            </a:r>
            <a:r>
              <a:rPr lang="en-US" sz="2800" b="1" dirty="0" smtClean="0"/>
              <a:t>.”</a:t>
            </a:r>
          </a:p>
          <a:p>
            <a:r>
              <a:rPr lang="en-US" sz="2800" b="1" dirty="0" smtClean="0"/>
              <a:t>Although definitions of humor differ somewhat, depending on whether one approaches it from a psychological, anthropological, or literary perspective, most scholars agree that it is rooted in expectation and surprise. </a:t>
            </a:r>
          </a:p>
          <a:p>
            <a:r>
              <a:rPr lang="en-US" sz="2800" b="1" dirty="0" smtClean="0"/>
              <a:t>One of the fundamental aspects of humor is that it disrupts expectations. It violates our logical perceptions of the normal. </a:t>
            </a:r>
          </a:p>
          <a:p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737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TC104033929[[fn=Slate]]</Template>
  <TotalTime>769</TotalTime>
  <Words>695</Words>
  <Application>Microsoft Office PowerPoint</Application>
  <PresentationFormat>Widescreen</PresentationFormat>
  <Paragraphs>88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Calisto MT</vt:lpstr>
      <vt:lpstr>Trebuchet MS</vt:lpstr>
      <vt:lpstr>Wingdings 2</vt:lpstr>
      <vt:lpstr>Slate</vt:lpstr>
      <vt:lpstr>Journal #9: Social Commentary &amp; Satire</vt:lpstr>
      <vt:lpstr>Discuss with a partner:</vt:lpstr>
      <vt:lpstr>Social Commentary:</vt:lpstr>
      <vt:lpstr>Social Commentary in Graffiti</vt:lpstr>
      <vt:lpstr>Social Commentary by Banksy</vt:lpstr>
      <vt:lpstr>Social Commentary in Rap Music</vt:lpstr>
      <vt:lpstr>Social Commentary in Political Cartoons Dueling Opinions </vt:lpstr>
      <vt:lpstr>Knock-Knock…</vt:lpstr>
      <vt:lpstr>Analyzing Humor</vt:lpstr>
      <vt:lpstr>How does this tweet meet the requirements for humor?</vt:lpstr>
      <vt:lpstr>Humor &amp; Power</vt:lpstr>
      <vt:lpstr>Satire:</vt:lpstr>
      <vt:lpstr>Social Commentary &amp; Satire</vt:lpstr>
      <vt:lpstr>Irony</vt:lpstr>
      <vt:lpstr>Parody:</vt:lpstr>
      <vt:lpstr>Satire Example</vt:lpstr>
      <vt:lpstr>“WWE Staff Forced To Shoot Aggressive Wrestler After Child Climbs Into Steel Cage” &amp; Satire</vt:lpstr>
      <vt:lpstr>Lead Students through this discussion to get a thesis</vt:lpstr>
      <vt:lpstr>Satire Example</vt:lpstr>
      <vt:lpstr>Satire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Kyle    SHS - Staff</dc:creator>
  <cp:lastModifiedBy>Smith, Kyle    SHS - Staff</cp:lastModifiedBy>
  <cp:revision>86</cp:revision>
  <cp:lastPrinted>2019-11-20T16:47:37Z</cp:lastPrinted>
  <dcterms:created xsi:type="dcterms:W3CDTF">2014-08-26T23:53:23Z</dcterms:created>
  <dcterms:modified xsi:type="dcterms:W3CDTF">2019-11-25T19:22:57Z</dcterms:modified>
</cp:coreProperties>
</file>