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4"/>
  </p:notesMasterIdLst>
  <p:handoutMasterIdLst>
    <p:handoutMasterId r:id="rId25"/>
  </p:handoutMasterIdLst>
  <p:sldIdLst>
    <p:sldId id="289" r:id="rId3"/>
    <p:sldId id="276" r:id="rId4"/>
    <p:sldId id="274" r:id="rId5"/>
    <p:sldId id="265" r:id="rId6"/>
    <p:sldId id="288" r:id="rId7"/>
    <p:sldId id="273" r:id="rId8"/>
    <p:sldId id="275" r:id="rId9"/>
    <p:sldId id="267" r:id="rId10"/>
    <p:sldId id="268" r:id="rId11"/>
    <p:sldId id="269" r:id="rId12"/>
    <p:sldId id="264" r:id="rId13"/>
    <p:sldId id="278" r:id="rId14"/>
    <p:sldId id="266" r:id="rId15"/>
    <p:sldId id="290" r:id="rId16"/>
    <p:sldId id="281" r:id="rId17"/>
    <p:sldId id="285" r:id="rId18"/>
    <p:sldId id="286" r:id="rId19"/>
    <p:sldId id="282" r:id="rId20"/>
    <p:sldId id="283" r:id="rId21"/>
    <p:sldId id="284" r:id="rId22"/>
    <p:sldId id="287" r:id="rId2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F8949789-AE29-4E9E-ACB3-BA88A57346FB}" type="datetimeFigureOut">
              <a:rPr lang="en-US" smtClean="0"/>
              <a:t>5/31/2020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7DA4AA5F-0470-4097-9638-36B9E9E6C967}" type="slidenum">
              <a:rPr lang="en-US" smtClean="0"/>
              <a:t>‹#›</a:t>
            </a:fld>
            <a:endParaRPr lang="en-US"/>
          </a:p>
        </p:txBody>
      </p:sp>
    </p:spTree>
    <p:extLst>
      <p:ext uri="{BB962C8B-B14F-4D97-AF65-F5344CB8AC3E}">
        <p14:creationId xmlns:p14="http://schemas.microsoft.com/office/powerpoint/2010/main" val="1428683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DC618CF-0A28-4DBA-9F01-4764FDB6078F}" type="datetimeFigureOut">
              <a:rPr lang="en-US" smtClean="0"/>
              <a:t>5/31/2020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89C3C55-CAC9-46C7-B22A-8E75FBEAF225}" type="slidenum">
              <a:rPr lang="en-US" smtClean="0"/>
              <a:t>‹#›</a:t>
            </a:fld>
            <a:endParaRPr lang="en-US"/>
          </a:p>
        </p:txBody>
      </p:sp>
    </p:spTree>
    <p:extLst>
      <p:ext uri="{BB962C8B-B14F-4D97-AF65-F5344CB8AC3E}">
        <p14:creationId xmlns:p14="http://schemas.microsoft.com/office/powerpoint/2010/main" val="196440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an</a:t>
            </a:r>
            <a:r>
              <a:rPr lang="en-US" baseline="0" dirty="0"/>
              <a:t> excerpt from </a:t>
            </a:r>
            <a:r>
              <a:rPr lang="en-US" i="1" baseline="0" dirty="0"/>
              <a:t>The Lion King</a:t>
            </a:r>
            <a:r>
              <a:rPr lang="en-US" i="0" baseline="0" dirty="0"/>
              <a:t>- </a:t>
            </a:r>
            <a:r>
              <a:rPr lang="en-US" i="0" baseline="0" dirty="0" err="1"/>
              <a:t>Rafiki’s</a:t>
            </a:r>
            <a:r>
              <a:rPr lang="en-US" i="0" baseline="0" dirty="0"/>
              <a:t> lesson about what is in the past is in the past.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4A579-92F8-4F70-94D4-15EA65D850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89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an</a:t>
            </a:r>
            <a:r>
              <a:rPr lang="en-US" baseline="0" dirty="0"/>
              <a:t> excerpt from </a:t>
            </a:r>
            <a:r>
              <a:rPr lang="en-US" i="1" baseline="0" dirty="0"/>
              <a:t>The Lion King</a:t>
            </a:r>
            <a:r>
              <a:rPr lang="en-US" i="0" baseline="0" dirty="0"/>
              <a:t>- </a:t>
            </a:r>
            <a:r>
              <a:rPr lang="en-US" i="0" baseline="0" dirty="0" err="1"/>
              <a:t>Rafiki’s</a:t>
            </a:r>
            <a:r>
              <a:rPr lang="en-US" i="0" baseline="0" dirty="0"/>
              <a:t> lesson about what is in the past is in the past.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4A579-92F8-4F70-94D4-15EA65D850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91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25993C-FC0A-4C42-9D62-78F25FAA3F05}"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2393932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5993C-FC0A-4C42-9D62-78F25FAA3F05}"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6211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5993C-FC0A-4C42-9D62-78F25FAA3F05}"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1955822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25993C-FC0A-4C42-9D62-78F25FAA3F05}"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123952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25993C-FC0A-4C42-9D62-78F25FAA3F05}" type="datetimeFigureOut">
              <a:rPr lang="en-US" smtClean="0"/>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397186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25993C-FC0A-4C42-9D62-78F25FAA3F05}" type="datetimeFigureOut">
              <a:rPr lang="en-US" smtClean="0"/>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4210798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5993C-FC0A-4C42-9D62-78F25FAA3F05}" type="datetimeFigureOut">
              <a:rPr lang="en-US" smtClean="0"/>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1583010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25993C-FC0A-4C42-9D62-78F25FAA3F05}"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2151188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25993C-FC0A-4C42-9D62-78F25FAA3F05}"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4187051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5993C-FC0A-4C42-9D62-78F25FAA3F05}"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445134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5993C-FC0A-4C42-9D62-78F25FAA3F05}"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C9C2C-C991-48E5-BE02-E4FAA2B5C1C0}" type="slidenum">
              <a:rPr lang="en-US" smtClean="0"/>
              <a:t>‹#›</a:t>
            </a:fld>
            <a:endParaRPr lang="en-US"/>
          </a:p>
        </p:txBody>
      </p:sp>
    </p:spTree>
    <p:extLst>
      <p:ext uri="{BB962C8B-B14F-4D97-AF65-F5344CB8AC3E}">
        <p14:creationId xmlns:p14="http://schemas.microsoft.com/office/powerpoint/2010/main" val="135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5/31/2020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5993C-FC0A-4C42-9D62-78F25FAA3F05}" type="datetimeFigureOut">
              <a:rPr lang="en-US" smtClean="0"/>
              <a:t>5/31/2020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C9C2C-C991-48E5-BE02-E4FAA2B5C1C0}" type="slidenum">
              <a:rPr lang="en-US" smtClean="0"/>
              <a:t>‹#›</a:t>
            </a:fld>
            <a:endParaRPr lang="en-US"/>
          </a:p>
        </p:txBody>
      </p:sp>
    </p:spTree>
    <p:extLst>
      <p:ext uri="{BB962C8B-B14F-4D97-AF65-F5344CB8AC3E}">
        <p14:creationId xmlns:p14="http://schemas.microsoft.com/office/powerpoint/2010/main" val="7384368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gi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ed.ted.com/lessons/the-hidden-meanings-of-yin-and-yang-john-bellaime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vZi7ZV-SWI&amp;list=PLwxNMb28XmpeUL1vz9Su7OmeghBDgmj7X&amp;index=1" TargetMode="External"/><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hyperlink" Target="https://www.youtube.com/watch?v=lLWEXRAnQd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tGtqmC5wU4" TargetMode="External"/><Relationship Id="rId2" Type="http://schemas.openxmlformats.org/officeDocument/2006/relationships/hyperlink" Target="https://www.youtube.com/watch?v=dFb7Hxva5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d.ted.com/lessons/the-hidden-meanings-of-yin-and-yang-john-bellaime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DA1A8B-7CB1-460F-B06B-B05BCB8DFEAE}"/>
              </a:ext>
            </a:extLst>
          </p:cNvPr>
          <p:cNvPicPr>
            <a:picLocks noChangeAspect="1"/>
          </p:cNvPicPr>
          <p:nvPr/>
        </p:nvPicPr>
        <p:blipFill>
          <a:blip r:embed="rId2"/>
          <a:stretch>
            <a:fillRect/>
          </a:stretch>
        </p:blipFill>
        <p:spPr>
          <a:xfrm>
            <a:off x="9001348" y="3539702"/>
            <a:ext cx="3000794" cy="3172268"/>
          </a:xfrm>
          <a:prstGeom prst="rect">
            <a:avLst/>
          </a:prstGeom>
        </p:spPr>
      </p:pic>
      <p:sp>
        <p:nvSpPr>
          <p:cNvPr id="2" name="Title 1">
            <a:extLst>
              <a:ext uri="{FF2B5EF4-FFF2-40B4-BE49-F238E27FC236}">
                <a16:creationId xmlns:a16="http://schemas.microsoft.com/office/drawing/2014/main" id="{24D762F2-8C31-4CE8-BC43-4A2E734C236C}"/>
              </a:ext>
            </a:extLst>
          </p:cNvPr>
          <p:cNvSpPr>
            <a:spLocks noGrp="1"/>
          </p:cNvSpPr>
          <p:nvPr>
            <p:ph type="title"/>
          </p:nvPr>
        </p:nvSpPr>
        <p:spPr>
          <a:xfrm>
            <a:off x="685801" y="330970"/>
            <a:ext cx="10131425" cy="1456267"/>
          </a:xfrm>
        </p:spPr>
        <p:txBody>
          <a:bodyPr/>
          <a:lstStyle/>
          <a:p>
            <a:pPr algn="ctr"/>
            <a:r>
              <a:rPr lang="en-US" cap="none" dirty="0">
                <a:latin typeface="Georgia" panose="02040502050405020303" pitchFamily="18" charset="0"/>
              </a:rPr>
              <a:t>Weekly Schedule</a:t>
            </a:r>
          </a:p>
        </p:txBody>
      </p:sp>
      <p:sp>
        <p:nvSpPr>
          <p:cNvPr id="3" name="Content Placeholder 2">
            <a:extLst>
              <a:ext uri="{FF2B5EF4-FFF2-40B4-BE49-F238E27FC236}">
                <a16:creationId xmlns:a16="http://schemas.microsoft.com/office/drawing/2014/main" id="{DC9F3202-C9B5-4CA8-A9D7-867296DD7D75}"/>
              </a:ext>
            </a:extLst>
          </p:cNvPr>
          <p:cNvSpPr>
            <a:spLocks noGrp="1"/>
          </p:cNvSpPr>
          <p:nvPr>
            <p:ph idx="1"/>
          </p:nvPr>
        </p:nvSpPr>
        <p:spPr>
          <a:xfrm>
            <a:off x="685801" y="1787237"/>
            <a:ext cx="10131425" cy="4003964"/>
          </a:xfrm>
        </p:spPr>
        <p:txBody>
          <a:bodyPr anchor="t">
            <a:normAutofit/>
          </a:bodyPr>
          <a:lstStyle/>
          <a:p>
            <a:pPr marL="0" indent="0">
              <a:buNone/>
            </a:pPr>
            <a:r>
              <a:rPr lang="en-US" sz="2800" u="sng" dirty="0">
                <a:latin typeface="Georgia" panose="02040502050405020303" pitchFamily="18" charset="0"/>
              </a:rPr>
              <a:t>Monday</a:t>
            </a:r>
            <a:r>
              <a:rPr lang="en-US" sz="2800" dirty="0">
                <a:latin typeface="Georgia" panose="02040502050405020303" pitchFamily="18" charset="0"/>
              </a:rPr>
              <a:t>: Set up journal and watch video about Lao-Tzu</a:t>
            </a:r>
          </a:p>
          <a:p>
            <a:pPr marL="0" indent="0">
              <a:buNone/>
            </a:pPr>
            <a:r>
              <a:rPr lang="en-US" sz="2800" dirty="0">
                <a:latin typeface="Georgia" panose="02040502050405020303" pitchFamily="18" charset="0"/>
              </a:rPr>
              <a:t>	+ </a:t>
            </a:r>
            <a:r>
              <a:rPr lang="en-US" sz="2800" dirty="0" err="1">
                <a:latin typeface="Georgia" panose="02040502050405020303" pitchFamily="18" charset="0"/>
              </a:rPr>
              <a:t>ActivelyLearn</a:t>
            </a:r>
            <a:r>
              <a:rPr lang="en-US" sz="2800" dirty="0">
                <a:latin typeface="Georgia" panose="02040502050405020303" pitchFamily="18" charset="0"/>
              </a:rPr>
              <a:t> article</a:t>
            </a:r>
          </a:p>
          <a:p>
            <a:pPr marL="0" indent="0">
              <a:buNone/>
            </a:pPr>
            <a:r>
              <a:rPr lang="en-US" sz="2800" u="sng" dirty="0">
                <a:latin typeface="Georgia" panose="02040502050405020303" pitchFamily="18" charset="0"/>
              </a:rPr>
              <a:t>Tuesday</a:t>
            </a:r>
            <a:r>
              <a:rPr lang="en-US" sz="2800" dirty="0">
                <a:latin typeface="Georgia" panose="02040502050405020303" pitchFamily="18" charset="0"/>
              </a:rPr>
              <a:t>: Santos time</a:t>
            </a:r>
          </a:p>
          <a:p>
            <a:pPr marL="0" indent="0">
              <a:buNone/>
            </a:pPr>
            <a:r>
              <a:rPr lang="en-US" sz="2800" u="sng" dirty="0">
                <a:latin typeface="Georgia" panose="02040502050405020303" pitchFamily="18" charset="0"/>
              </a:rPr>
              <a:t>Wednesday</a:t>
            </a:r>
            <a:r>
              <a:rPr lang="en-US" sz="2800" dirty="0">
                <a:latin typeface="Georgia" panose="02040502050405020303" pitchFamily="18" charset="0"/>
              </a:rPr>
              <a:t>: Finish notes, watch video about Yin &amp; Yang, start reading the </a:t>
            </a:r>
            <a:r>
              <a:rPr lang="en-US" sz="2800" dirty="0" err="1">
                <a:latin typeface="Georgia" panose="02040502050405020303" pitchFamily="18" charset="0"/>
              </a:rPr>
              <a:t>TaoTeChing</a:t>
            </a:r>
            <a:endParaRPr lang="en-US" sz="2800" dirty="0">
              <a:latin typeface="Georgia" panose="02040502050405020303" pitchFamily="18" charset="0"/>
            </a:endParaRPr>
          </a:p>
          <a:p>
            <a:pPr marL="0" indent="0">
              <a:buNone/>
            </a:pPr>
            <a:r>
              <a:rPr lang="en-US" sz="2800" u="sng" dirty="0">
                <a:latin typeface="Georgia" panose="02040502050405020303" pitchFamily="18" charset="0"/>
              </a:rPr>
              <a:t>Thursday</a:t>
            </a:r>
            <a:r>
              <a:rPr lang="en-US" sz="2800" dirty="0">
                <a:latin typeface="Georgia" panose="02040502050405020303" pitchFamily="18" charset="0"/>
              </a:rPr>
              <a:t>: </a:t>
            </a:r>
            <a:r>
              <a:rPr lang="en-US" sz="2800" dirty="0" err="1">
                <a:latin typeface="Georgia" panose="02040502050405020303" pitchFamily="18" charset="0"/>
              </a:rPr>
              <a:t>TaoTeChing</a:t>
            </a:r>
            <a:r>
              <a:rPr lang="en-US" sz="2800" dirty="0">
                <a:latin typeface="Georgia" panose="02040502050405020303" pitchFamily="18" charset="0"/>
              </a:rPr>
              <a:t> + fill in chart</a:t>
            </a:r>
          </a:p>
          <a:p>
            <a:pPr marL="0" indent="0">
              <a:buNone/>
            </a:pPr>
            <a:r>
              <a:rPr lang="en-US" sz="2800" u="sng" dirty="0">
                <a:latin typeface="Georgia" panose="02040502050405020303" pitchFamily="18" charset="0"/>
              </a:rPr>
              <a:t>Friday</a:t>
            </a:r>
            <a:r>
              <a:rPr lang="en-US" sz="2800" dirty="0">
                <a:latin typeface="Georgia" panose="02040502050405020303" pitchFamily="18" charset="0"/>
              </a:rPr>
              <a:t>: </a:t>
            </a:r>
            <a:r>
              <a:rPr lang="en-US" sz="2800" dirty="0" err="1">
                <a:latin typeface="Georgia" panose="02040502050405020303" pitchFamily="18" charset="0"/>
              </a:rPr>
              <a:t>TaoTeChing</a:t>
            </a:r>
            <a:r>
              <a:rPr lang="en-US" sz="2800" dirty="0">
                <a:latin typeface="Georgia" panose="02040502050405020303" pitchFamily="18" charset="0"/>
              </a:rPr>
              <a:t> + fill in chart</a:t>
            </a:r>
          </a:p>
        </p:txBody>
      </p:sp>
    </p:spTree>
    <p:extLst>
      <p:ext uri="{BB962C8B-B14F-4D97-AF65-F5344CB8AC3E}">
        <p14:creationId xmlns:p14="http://schemas.microsoft.com/office/powerpoint/2010/main" val="307404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312094" y="305937"/>
            <a:ext cx="7176101" cy="3928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823783" y="4654378"/>
            <a:ext cx="8287265" cy="2062103"/>
          </a:xfrm>
          <a:prstGeom prst="rect">
            <a:avLst/>
          </a:prstGeom>
          <a:noFill/>
        </p:spPr>
        <p:txBody>
          <a:bodyPr wrap="square" rtlCol="0">
            <a:spAutoFit/>
          </a:bodyPr>
          <a:lstStyle/>
          <a:p>
            <a:r>
              <a:rPr lang="en-US" sz="3200" b="1" dirty="0">
                <a:latin typeface="Georgia" panose="02040502050405020303" pitchFamily="18" charset="0"/>
              </a:rPr>
              <a:t>What do you think are the pros and cons of a religion or philosophy in which the "God" is not personal? What is the word for this?</a:t>
            </a:r>
          </a:p>
        </p:txBody>
      </p:sp>
    </p:spTree>
    <p:extLst>
      <p:ext uri="{BB962C8B-B14F-4D97-AF65-F5344CB8AC3E}">
        <p14:creationId xmlns:p14="http://schemas.microsoft.com/office/powerpoint/2010/main" val="384528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470" y="164758"/>
            <a:ext cx="11665073" cy="6582032"/>
          </a:xfrm>
        </p:spPr>
        <p:txBody>
          <a:bodyPr anchor="t">
            <a:normAutofit fontScale="92500" lnSpcReduction="20000"/>
          </a:bodyPr>
          <a:lstStyle/>
          <a:p>
            <a:pPr marL="0" indent="0">
              <a:lnSpc>
                <a:spcPct val="120000"/>
              </a:lnSpc>
              <a:buNone/>
            </a:pPr>
            <a:r>
              <a:rPr lang="en-US" b="1" dirty="0"/>
              <a:t>Basic Concepts Defining the Nature of Yin Yang:</a:t>
            </a:r>
          </a:p>
          <a:p>
            <a:pPr>
              <a:lnSpc>
                <a:spcPct val="120000"/>
              </a:lnSpc>
            </a:pPr>
            <a:r>
              <a:rPr lang="en-US" b="1" dirty="0"/>
              <a:t>Neither Yin nor Yang are absolute. Nothing is completely Yin or completely Yang. Each aspect contains the beginning point for the other aspect. For example: day becomes night and then night becomes day…Yin and Yang are interdependent upon each other so that the definition of one requires the definition for the other to be complete.</a:t>
            </a:r>
          </a:p>
          <a:p>
            <a:pPr>
              <a:lnSpc>
                <a:spcPct val="120000"/>
              </a:lnSpc>
            </a:pPr>
            <a:r>
              <a:rPr lang="en-US" b="1" dirty="0"/>
              <a:t>Yin Yang is not static. The nature of Yin and Yang flows and changes with time. A simple example is thinking about how the day gradually flows into night. However, the length of day and night are changing. As the earth ages, its spin is slowing causing the length of day and night to get longer. Day and night are not static entities. Sometimes changes in the relationship between Yin and Yang can be dramatic where one aspect can literally just transform into the other. As an example: some species of fish have females that transform quickly into males when the population of males aren’t enough.</a:t>
            </a:r>
          </a:p>
          <a:p>
            <a:pPr>
              <a:lnSpc>
                <a:spcPct val="120000"/>
              </a:lnSpc>
            </a:pPr>
            <a:r>
              <a:rPr lang="en-US" b="1" dirty="0"/>
              <a:t>The summation of Yin and Yang form a whole. One effect of this is: as one aspect increases the other decreases to maintain overall balance of the whole.</a:t>
            </a:r>
          </a:p>
          <a:p>
            <a:pPr>
              <a:lnSpc>
                <a:spcPct val="120000"/>
              </a:lnSpc>
            </a:pPr>
            <a:r>
              <a:rPr lang="en-US" b="1" dirty="0"/>
              <a:t>These imbalances can be paired: so an excess of Yin can also simulate a Yang deficiency and vice versa. As an example this concept is especially important for Chinese healing practices. So an excess of Yang results in a fever. An excess of Yin could mean the accumulation of fluids in the body. Chinese healing examines a person’s health is in terms of the eight principles: Internal and External stimuli, Deficiency and Excesses, Cold and Heat and Yin and Yang.</a:t>
            </a:r>
          </a:p>
          <a:p>
            <a:pPr>
              <a:lnSpc>
                <a:spcPct val="120000"/>
              </a:lnSpc>
            </a:pPr>
            <a:r>
              <a:rPr lang="en-US" b="1" dirty="0"/>
              <a:t>Additional principles defining Yin and Yang qualities exist. The concepts listed here are merely a starting point to illustrate the nature of Yin and Yang. Usually as a practice Taoism does a good job of not codifying life. Which is ironic since many Taoist’s can happily list out what is Yin and what is Yang. Typically Taoist texts will list a few examples of Yin and Yang and then meander off to the next topic. Which makes sense as from a Taoist perspective it’s for the reader to reveal life from their own perspective. As an example go back to the Taoist passage quoted above from the Tao </a:t>
            </a:r>
            <a:r>
              <a:rPr lang="en-US" b="1" dirty="0" err="1"/>
              <a:t>Te</a:t>
            </a:r>
            <a:r>
              <a:rPr lang="en-US" b="1" dirty="0"/>
              <a:t> </a:t>
            </a:r>
            <a:r>
              <a:rPr lang="en-US" b="1" dirty="0" err="1"/>
              <a:t>Ching</a:t>
            </a:r>
            <a:r>
              <a:rPr lang="en-US" b="1" dirty="0"/>
              <a:t>. You will discover a few additional aspects to Yin and Yang, but the passage isn’t a complete definition either. The author of this passage fully expects you as the reader to go out and to explore the ideas on your own.</a:t>
            </a:r>
          </a:p>
          <a:p>
            <a:pPr>
              <a:lnSpc>
                <a:spcPct val="120000"/>
              </a:lnSpc>
            </a:pPr>
            <a:endParaRPr lang="en-US" b="1" dirty="0"/>
          </a:p>
        </p:txBody>
      </p:sp>
    </p:spTree>
    <p:extLst>
      <p:ext uri="{BB962C8B-B14F-4D97-AF65-F5344CB8AC3E}">
        <p14:creationId xmlns:p14="http://schemas.microsoft.com/office/powerpoint/2010/main" val="92504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latin typeface="Georgia" panose="02040502050405020303" pitchFamily="18" charset="0"/>
              </a:rPr>
              <a:t>Tao </a:t>
            </a:r>
            <a:r>
              <a:rPr lang="en-US" dirty="0" err="1">
                <a:latin typeface="Georgia" panose="02040502050405020303" pitchFamily="18" charset="0"/>
              </a:rPr>
              <a:t>Te</a:t>
            </a:r>
            <a:r>
              <a:rPr lang="en-US" dirty="0">
                <a:latin typeface="Georgia" panose="02040502050405020303" pitchFamily="18" charset="0"/>
              </a:rPr>
              <a:t> Ching</a:t>
            </a:r>
          </a:p>
        </p:txBody>
      </p:sp>
      <p:sp>
        <p:nvSpPr>
          <p:cNvPr id="3" name="Content Placeholder 2"/>
          <p:cNvSpPr>
            <a:spLocks noGrp="1"/>
          </p:cNvSpPr>
          <p:nvPr>
            <p:ph idx="1"/>
          </p:nvPr>
        </p:nvSpPr>
        <p:spPr>
          <a:xfrm>
            <a:off x="266008" y="914399"/>
            <a:ext cx="11762508" cy="5843847"/>
          </a:xfrm>
        </p:spPr>
        <p:txBody>
          <a:bodyPr>
            <a:normAutofit lnSpcReduction="10000"/>
          </a:bodyPr>
          <a:lstStyle/>
          <a:p>
            <a:r>
              <a:rPr lang="en-US" dirty="0">
                <a:latin typeface="Georgia" panose="02040502050405020303" pitchFamily="18" charset="0"/>
              </a:rPr>
              <a:t>The most important piece of literary tradition for Taoism is the                  or </a:t>
            </a:r>
            <a:r>
              <a:rPr lang="en-US" i="1" dirty="0">
                <a:latin typeface="Georgia" panose="02040502050405020303" pitchFamily="18" charset="0"/>
              </a:rPr>
              <a:t>Tao Te Ching</a:t>
            </a:r>
            <a:r>
              <a:rPr lang="en-US" dirty="0">
                <a:latin typeface="Georgia" panose="02040502050405020303" pitchFamily="18" charset="0"/>
              </a:rPr>
              <a:t>. The </a:t>
            </a:r>
            <a:r>
              <a:rPr lang="en-US" i="1" dirty="0">
                <a:latin typeface="Georgia" panose="02040502050405020303" pitchFamily="18" charset="0"/>
              </a:rPr>
              <a:t>Tao Te </a:t>
            </a:r>
            <a:r>
              <a:rPr lang="en-US" i="1" dirty="0" err="1">
                <a:latin typeface="Georgia" panose="02040502050405020303" pitchFamily="18" charset="0"/>
              </a:rPr>
              <a:t>Ching</a:t>
            </a:r>
            <a:r>
              <a:rPr lang="en-US" i="1" dirty="0">
                <a:latin typeface="Georgia" panose="02040502050405020303" pitchFamily="18" charset="0"/>
              </a:rPr>
              <a:t> </a:t>
            </a:r>
            <a:r>
              <a:rPr lang="en-US" dirty="0">
                <a:latin typeface="Georgia" panose="02040502050405020303" pitchFamily="18" charset="0"/>
              </a:rPr>
              <a:t>is like the bible to Taoism, or the </a:t>
            </a:r>
            <a:r>
              <a:rPr lang="en-US" i="1" dirty="0">
                <a:latin typeface="Georgia" panose="02040502050405020303" pitchFamily="18" charset="0"/>
              </a:rPr>
              <a:t>Analects</a:t>
            </a:r>
            <a:r>
              <a:rPr lang="en-US" dirty="0">
                <a:latin typeface="Georgia" panose="02040502050405020303" pitchFamily="18" charset="0"/>
              </a:rPr>
              <a:t> to Confucianism.</a:t>
            </a:r>
          </a:p>
          <a:p>
            <a:r>
              <a:rPr lang="en-US" dirty="0">
                <a:latin typeface="Georgia" panose="02040502050405020303" pitchFamily="18" charset="0"/>
              </a:rPr>
              <a:t>The </a:t>
            </a:r>
            <a:r>
              <a:rPr lang="en-US" i="1" dirty="0">
                <a:latin typeface="Georgia" panose="02040502050405020303" pitchFamily="18" charset="0"/>
              </a:rPr>
              <a:t>Tao </a:t>
            </a:r>
            <a:r>
              <a:rPr lang="en-US" i="1" dirty="0" err="1">
                <a:latin typeface="Georgia" panose="02040502050405020303" pitchFamily="18" charset="0"/>
              </a:rPr>
              <a:t>Te</a:t>
            </a:r>
            <a:r>
              <a:rPr lang="en-US" i="1" dirty="0">
                <a:latin typeface="Georgia" panose="02040502050405020303" pitchFamily="18" charset="0"/>
              </a:rPr>
              <a:t> Ching</a:t>
            </a:r>
            <a:r>
              <a:rPr lang="en-US" dirty="0">
                <a:latin typeface="Georgia" panose="02040502050405020303" pitchFamily="18" charset="0"/>
              </a:rPr>
              <a:t> is very complicated– multiple translations and versions exist ranging as far back as the 4</a:t>
            </a:r>
            <a:r>
              <a:rPr lang="en-US" baseline="30000" dirty="0">
                <a:latin typeface="Georgia" panose="02040502050405020303" pitchFamily="18" charset="0"/>
              </a:rPr>
              <a:t>th</a:t>
            </a:r>
            <a:r>
              <a:rPr lang="en-US" dirty="0">
                <a:latin typeface="Georgia" panose="02040502050405020303" pitchFamily="18" charset="0"/>
              </a:rPr>
              <a:t> century BCE.  </a:t>
            </a:r>
          </a:p>
          <a:p>
            <a:pPr lvl="1"/>
            <a:r>
              <a:rPr lang="en-US" dirty="0">
                <a:latin typeface="Georgia" panose="02040502050405020303" pitchFamily="18" charset="0"/>
              </a:rPr>
              <a:t>It contains many </a:t>
            </a:r>
            <a:r>
              <a:rPr lang="en-US" b="1" dirty="0">
                <a:solidFill>
                  <a:srgbClr val="FF0000"/>
                </a:solidFill>
                <a:latin typeface="Georgia" panose="02040502050405020303" pitchFamily="18" charset="0"/>
              </a:rPr>
              <a:t>paradoxes</a:t>
            </a:r>
            <a:r>
              <a:rPr lang="en-US" dirty="0">
                <a:latin typeface="Georgia" panose="02040502050405020303" pitchFamily="18" charset="0"/>
              </a:rPr>
              <a:t>: such as “</a:t>
            </a:r>
            <a:r>
              <a:rPr lang="en-US" i="1" dirty="0">
                <a:latin typeface="Georgia" panose="02040502050405020303" pitchFamily="18" charset="0"/>
              </a:rPr>
              <a:t>Thus being and non-being produce each other</a:t>
            </a:r>
            <a:r>
              <a:rPr lang="en-US" dirty="0">
                <a:latin typeface="Georgia" panose="02040502050405020303" pitchFamily="18" charset="0"/>
              </a:rPr>
              <a:t>”  </a:t>
            </a:r>
          </a:p>
          <a:p>
            <a:pPr lvl="1"/>
            <a:r>
              <a:rPr lang="en-US" dirty="0">
                <a:latin typeface="Georgia" panose="02040502050405020303" pitchFamily="18" charset="0"/>
              </a:rPr>
              <a:t>What does this particular paradox remind you of?</a:t>
            </a:r>
          </a:p>
          <a:p>
            <a:r>
              <a:rPr lang="en-US" u="sng" dirty="0">
                <a:latin typeface="Georgia" panose="02040502050405020303" pitchFamily="18" charset="0"/>
              </a:rPr>
              <a:t>Taoist virtues</a:t>
            </a:r>
            <a:r>
              <a:rPr lang="en-US" dirty="0">
                <a:latin typeface="Georgia" panose="02040502050405020303" pitchFamily="18" charset="0"/>
              </a:rPr>
              <a:t>:</a:t>
            </a:r>
          </a:p>
          <a:p>
            <a:pPr marL="914400" lvl="1" indent="-457200">
              <a:buFont typeface="+mj-lt"/>
              <a:buAutoNum type="arabicPeriod"/>
            </a:pPr>
            <a:r>
              <a:rPr lang="en-US" dirty="0">
                <a:latin typeface="Georgia" panose="02040502050405020303" pitchFamily="18" charset="0"/>
              </a:rPr>
              <a:t>Compassion</a:t>
            </a:r>
          </a:p>
          <a:p>
            <a:pPr marL="914400" lvl="1" indent="-457200">
              <a:buFont typeface="+mj-lt"/>
              <a:buAutoNum type="arabicPeriod"/>
            </a:pPr>
            <a:r>
              <a:rPr lang="en-US" dirty="0">
                <a:latin typeface="Georgia" panose="02040502050405020303" pitchFamily="18" charset="0"/>
              </a:rPr>
              <a:t>Moderation</a:t>
            </a:r>
          </a:p>
          <a:p>
            <a:pPr lvl="2"/>
            <a:r>
              <a:rPr lang="en-US" dirty="0">
                <a:latin typeface="Georgia" panose="02040502050405020303" pitchFamily="18" charset="0"/>
              </a:rPr>
              <a:t>absolute simplicity of living</a:t>
            </a:r>
          </a:p>
          <a:p>
            <a:pPr lvl="2"/>
            <a:r>
              <a:rPr lang="en-US" dirty="0">
                <a:latin typeface="Georgia" panose="02040502050405020303" pitchFamily="18" charset="0"/>
              </a:rPr>
              <a:t>Less is more</a:t>
            </a:r>
          </a:p>
          <a:p>
            <a:pPr marL="914400" lvl="1" indent="-457200">
              <a:buFont typeface="+mj-lt"/>
              <a:buAutoNum type="arabicPeriod"/>
            </a:pPr>
            <a:r>
              <a:rPr lang="en-US" dirty="0">
                <a:latin typeface="Georgia" panose="02040502050405020303" pitchFamily="18" charset="0"/>
              </a:rPr>
              <a:t>Nature and learning from the natural world</a:t>
            </a:r>
          </a:p>
          <a:p>
            <a:pPr marL="914400" lvl="1" indent="-457200">
              <a:buFont typeface="+mj-lt"/>
              <a:buAutoNum type="arabicPeriod"/>
            </a:pPr>
            <a:r>
              <a:rPr lang="en-US" dirty="0">
                <a:latin typeface="Georgia" panose="02040502050405020303" pitchFamily="18" charset="0"/>
              </a:rPr>
              <a:t>Balance</a:t>
            </a:r>
          </a:p>
          <a:p>
            <a:pPr marL="914400" lvl="1" indent="-457200">
              <a:buFont typeface="+mj-lt"/>
              <a:buAutoNum type="arabicPeriod"/>
            </a:pPr>
            <a:endParaRPr lang="en-US" dirty="0">
              <a:latin typeface="Georgia" panose="02040502050405020303" pitchFamily="18" charset="0"/>
            </a:endParaRPr>
          </a:p>
          <a:p>
            <a:pPr marL="514350" indent="-514350">
              <a:buFont typeface="+mj-lt"/>
              <a:buAutoNum type="arabicPeriod"/>
            </a:pPr>
            <a:endParaRPr lang="en-US" dirty="0">
              <a:latin typeface="Georgia" panose="02040502050405020303" pitchFamily="18" charset="0"/>
            </a:endParaRPr>
          </a:p>
          <a:p>
            <a:pPr marL="514350" indent="-514350">
              <a:buFont typeface="+mj-lt"/>
              <a:buAutoNum type="arabicPeriod"/>
            </a:pPr>
            <a:endParaRPr lang="en-US" dirty="0">
              <a:latin typeface="Georgia" panose="02040502050405020303" pitchFamily="18" charset="0"/>
            </a:endParaRPr>
          </a:p>
          <a:p>
            <a:pPr marL="514350" indent="-514350">
              <a:buFont typeface="+mj-lt"/>
              <a:buAutoNum type="arabicPeriod"/>
            </a:pPr>
            <a:endParaRPr lang="en-US" dirty="0">
              <a:latin typeface="Georgia" panose="02040502050405020303" pitchFamily="18" charset="0"/>
            </a:endParaRPr>
          </a:p>
          <a:p>
            <a:pPr marL="514350" indent="-514350">
              <a:buFont typeface="+mj-lt"/>
              <a:buAutoNum type="arabicPeriod"/>
            </a:pPr>
            <a:endParaRPr lang="en-US" dirty="0">
              <a:latin typeface="Georgia" panose="02040502050405020303" pitchFamily="18" charset="0"/>
            </a:endParaRPr>
          </a:p>
        </p:txBody>
      </p:sp>
      <p:pic>
        <p:nvPicPr>
          <p:cNvPr id="2052" name="Picture 4" descr="http://www.taoism.net/images/taot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9615" y="162579"/>
            <a:ext cx="2548545" cy="7518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tomajjavidtash.files.wordpress.com/2014/12/yinya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2617" y="3654857"/>
            <a:ext cx="2355899" cy="235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78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8282"/>
            <a:ext cx="10131425" cy="1456267"/>
          </a:xfrm>
        </p:spPr>
        <p:txBody>
          <a:bodyPr>
            <a:normAutofit fontScale="90000"/>
          </a:bodyPr>
          <a:lstStyle/>
          <a:p>
            <a:r>
              <a:rPr lang="en-US" dirty="0">
                <a:latin typeface="Georgia" panose="02040502050405020303" pitchFamily="18" charset="0"/>
              </a:rPr>
              <a:t>Annotate Chapter 42 of the Tao </a:t>
            </a:r>
            <a:r>
              <a:rPr lang="en-US" dirty="0" err="1">
                <a:latin typeface="Georgia" panose="02040502050405020303" pitchFamily="18" charset="0"/>
              </a:rPr>
              <a:t>Te</a:t>
            </a:r>
            <a:r>
              <a:rPr lang="en-US" dirty="0">
                <a:latin typeface="Georgia" panose="02040502050405020303" pitchFamily="18" charset="0"/>
              </a:rPr>
              <a:t> Ching with learning about Yin yang (with a partner)</a:t>
            </a:r>
          </a:p>
        </p:txBody>
      </p:sp>
      <p:sp>
        <p:nvSpPr>
          <p:cNvPr id="3" name="Content Placeholder 2"/>
          <p:cNvSpPr>
            <a:spLocks noGrp="1"/>
          </p:cNvSpPr>
          <p:nvPr>
            <p:ph idx="1"/>
          </p:nvPr>
        </p:nvSpPr>
        <p:spPr/>
        <p:txBody>
          <a:bodyPr anchor="t">
            <a:normAutofit fontScale="92500" lnSpcReduction="10000"/>
          </a:bodyPr>
          <a:lstStyle/>
          <a:p>
            <a:pPr marL="342900" indent="-342900">
              <a:buFont typeface="+mj-lt"/>
              <a:buAutoNum type="arabicPeriod"/>
            </a:pPr>
            <a:r>
              <a:rPr lang="en-US" sz="2800" dirty="0">
                <a:latin typeface="Georgia" panose="02040502050405020303" pitchFamily="18" charset="0"/>
              </a:rPr>
              <a:t>Highlight/Underline information about Yin and Yang from the text.</a:t>
            </a:r>
          </a:p>
          <a:p>
            <a:pPr marL="342900" indent="-342900">
              <a:buFont typeface="+mj-lt"/>
              <a:buAutoNum type="arabicPeriod"/>
            </a:pPr>
            <a:r>
              <a:rPr lang="en-US" sz="2800" dirty="0">
                <a:latin typeface="Georgia" panose="02040502050405020303" pitchFamily="18" charset="0"/>
              </a:rPr>
              <a:t>Identify details you learned about from the video or Smith’s short lecture.</a:t>
            </a:r>
          </a:p>
          <a:p>
            <a:pPr marL="342900" indent="-342900">
              <a:buFont typeface="+mj-lt"/>
              <a:buAutoNum type="arabicPeriod"/>
            </a:pPr>
            <a:r>
              <a:rPr lang="en-US" sz="2800" dirty="0">
                <a:latin typeface="Georgia" panose="02040502050405020303" pitchFamily="18" charset="0"/>
              </a:rPr>
              <a:t>Identify details that you have questions about or find interesting.</a:t>
            </a:r>
          </a:p>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hlinkClick r:id="rId2"/>
              </a:rPr>
              <a:t>https://ed.ted.com/lessons/the-hidden-meanings-of-yin-and-yang-john-bellaimey</a:t>
            </a:r>
            <a:r>
              <a:rPr lang="en-US" sz="2800" dirty="0">
                <a:latin typeface="Georgia" panose="02040502050405020303" pitchFamily="18" charset="0"/>
              </a:rPr>
              <a:t> </a:t>
            </a:r>
          </a:p>
          <a:p>
            <a:pPr marL="342900" indent="-342900">
              <a:buFont typeface="+mj-lt"/>
              <a:buAutoNum type="arabicPeriod"/>
            </a:pPr>
            <a:endParaRPr lang="en-US" sz="2800" dirty="0">
              <a:latin typeface="Georgia" panose="02040502050405020303" pitchFamily="18" charset="0"/>
            </a:endParaRPr>
          </a:p>
        </p:txBody>
      </p:sp>
    </p:spTree>
    <p:extLst>
      <p:ext uri="{BB962C8B-B14F-4D97-AF65-F5344CB8AC3E}">
        <p14:creationId xmlns:p14="http://schemas.microsoft.com/office/powerpoint/2010/main" val="353363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1DF8-802E-4455-9C28-78D2C7C113A1}"/>
              </a:ext>
            </a:extLst>
          </p:cNvPr>
          <p:cNvSpPr>
            <a:spLocks noGrp="1"/>
          </p:cNvSpPr>
          <p:nvPr>
            <p:ph type="title"/>
          </p:nvPr>
        </p:nvSpPr>
        <p:spPr>
          <a:xfrm>
            <a:off x="0" y="0"/>
            <a:ext cx="10131425" cy="1456267"/>
          </a:xfrm>
        </p:spPr>
        <p:txBody>
          <a:bodyPr/>
          <a:lstStyle/>
          <a:p>
            <a:r>
              <a:rPr lang="en-US" dirty="0"/>
              <a:t>This chart</a:t>
            </a:r>
          </a:p>
        </p:txBody>
      </p:sp>
      <p:pic>
        <p:nvPicPr>
          <p:cNvPr id="4" name="Content Placeholder 3">
            <a:extLst>
              <a:ext uri="{FF2B5EF4-FFF2-40B4-BE49-F238E27FC236}">
                <a16:creationId xmlns:a16="http://schemas.microsoft.com/office/drawing/2014/main" id="{1AD82C7E-83BD-41B0-A61C-D436326C1055}"/>
              </a:ext>
            </a:extLst>
          </p:cNvPr>
          <p:cNvPicPr>
            <a:picLocks noGrp="1" noChangeAspect="1"/>
          </p:cNvPicPr>
          <p:nvPr>
            <p:ph idx="1"/>
          </p:nvPr>
        </p:nvPicPr>
        <p:blipFill>
          <a:blip r:embed="rId2"/>
          <a:stretch>
            <a:fillRect/>
          </a:stretch>
        </p:blipFill>
        <p:spPr>
          <a:xfrm>
            <a:off x="1617444" y="1088592"/>
            <a:ext cx="8898156" cy="5597228"/>
          </a:xfrm>
          <a:prstGeom prst="rect">
            <a:avLst/>
          </a:prstGeom>
        </p:spPr>
      </p:pic>
    </p:spTree>
    <p:extLst>
      <p:ext uri="{BB962C8B-B14F-4D97-AF65-F5344CB8AC3E}">
        <p14:creationId xmlns:p14="http://schemas.microsoft.com/office/powerpoint/2010/main" val="187688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47404"/>
          </a:xfrm>
        </p:spPr>
        <p:txBody>
          <a:bodyPr/>
          <a:lstStyle/>
          <a:p>
            <a:r>
              <a:rPr lang="en-US" dirty="0">
                <a:latin typeface="Georgia" panose="02040502050405020303" pitchFamily="18" charset="0"/>
              </a:rPr>
              <a:t>Taoism + </a:t>
            </a:r>
            <a:r>
              <a:rPr lang="en-US" i="1" dirty="0">
                <a:latin typeface="Georgia" panose="02040502050405020303" pitchFamily="18" charset="0"/>
              </a:rPr>
              <a:t>Tao </a:t>
            </a:r>
            <a:r>
              <a:rPr lang="en-US" i="1" dirty="0" err="1">
                <a:latin typeface="Georgia" panose="02040502050405020303" pitchFamily="18" charset="0"/>
              </a:rPr>
              <a:t>Te</a:t>
            </a:r>
            <a:r>
              <a:rPr lang="en-US" i="1" dirty="0">
                <a:latin typeface="Georgia" panose="02040502050405020303" pitchFamily="18" charset="0"/>
              </a:rPr>
              <a:t> </a:t>
            </a:r>
            <a:r>
              <a:rPr lang="en-US" i="1" dirty="0" err="1">
                <a:latin typeface="Georgia" panose="02040502050405020303" pitchFamily="18" charset="0"/>
              </a:rPr>
              <a:t>Ching</a:t>
            </a:r>
            <a:endParaRPr lang="en-US" i="1" dirty="0">
              <a:latin typeface="Georgia" panose="02040502050405020303" pitchFamily="18" charset="0"/>
            </a:endParaRPr>
          </a:p>
        </p:txBody>
      </p:sp>
      <p:sp>
        <p:nvSpPr>
          <p:cNvPr id="3" name="Content Placeholder 2"/>
          <p:cNvSpPr>
            <a:spLocks noGrp="1"/>
          </p:cNvSpPr>
          <p:nvPr>
            <p:ph idx="1"/>
          </p:nvPr>
        </p:nvSpPr>
        <p:spPr>
          <a:xfrm>
            <a:off x="523702" y="1047404"/>
            <a:ext cx="11471563" cy="5677592"/>
          </a:xfrm>
        </p:spPr>
        <p:txBody>
          <a:bodyPr>
            <a:normAutofit fontScale="55000" lnSpcReduction="20000"/>
          </a:bodyPr>
          <a:lstStyle/>
          <a:p>
            <a:pPr marL="0" indent="0" algn="ctr">
              <a:buNone/>
            </a:pPr>
            <a:r>
              <a:rPr lang="en-US" sz="3600" dirty="0">
                <a:latin typeface="Georgia" panose="02040502050405020303" pitchFamily="18" charset="0"/>
              </a:rPr>
              <a:t>Read the assigned selections of the </a:t>
            </a:r>
            <a:r>
              <a:rPr lang="en-US" sz="3600" i="1" dirty="0">
                <a:latin typeface="Georgia" panose="02040502050405020303" pitchFamily="18" charset="0"/>
              </a:rPr>
              <a:t>Tao Te </a:t>
            </a:r>
            <a:r>
              <a:rPr lang="en-US" sz="3600" i="1" dirty="0" err="1">
                <a:latin typeface="Georgia" panose="02040502050405020303" pitchFamily="18" charset="0"/>
              </a:rPr>
              <a:t>Ching</a:t>
            </a:r>
            <a:r>
              <a:rPr lang="en-US" sz="3600" dirty="0">
                <a:latin typeface="Georgia" panose="02040502050405020303" pitchFamily="18" charset="0"/>
              </a:rPr>
              <a:t> and answer the questions for your chapter:</a:t>
            </a:r>
          </a:p>
          <a:p>
            <a:pPr marL="514350" indent="-514350">
              <a:buFont typeface="+mj-lt"/>
              <a:buAutoNum type="arabicPeriod"/>
            </a:pPr>
            <a:r>
              <a:rPr lang="en-US" sz="3600" dirty="0">
                <a:solidFill>
                  <a:srgbClr val="0070C0"/>
                </a:solidFill>
                <a:latin typeface="Georgia" panose="02040502050405020303" pitchFamily="18" charset="0"/>
              </a:rPr>
              <a:t>Find lines that represent the Taoist philosophy of </a:t>
            </a:r>
            <a:r>
              <a:rPr lang="en-US" sz="3600" i="1" dirty="0">
                <a:solidFill>
                  <a:srgbClr val="0070C0"/>
                </a:solidFill>
                <a:latin typeface="Georgia" panose="02040502050405020303" pitchFamily="18" charset="0"/>
              </a:rPr>
              <a:t>Wu-Wei</a:t>
            </a:r>
          </a:p>
          <a:p>
            <a:pPr lvl="1"/>
            <a:r>
              <a:rPr lang="en-US" sz="3200" i="1" dirty="0">
                <a:solidFill>
                  <a:srgbClr val="0070C0"/>
                </a:solidFill>
                <a:latin typeface="Georgia" panose="02040502050405020303" pitchFamily="18" charset="0"/>
              </a:rPr>
              <a:t>At least 6</a:t>
            </a:r>
          </a:p>
          <a:p>
            <a:pPr marL="514350" indent="-514350">
              <a:buFont typeface="+mj-lt"/>
              <a:buAutoNum type="arabicPeriod"/>
            </a:pPr>
            <a:r>
              <a:rPr lang="en-US" sz="3600" dirty="0">
                <a:solidFill>
                  <a:srgbClr val="FF0000"/>
                </a:solidFill>
                <a:latin typeface="Georgia" panose="02040502050405020303" pitchFamily="18" charset="0"/>
              </a:rPr>
              <a:t>Find clues to pantheism</a:t>
            </a:r>
            <a:r>
              <a:rPr lang="en-US" sz="3600" dirty="0">
                <a:latin typeface="Georgia" panose="02040502050405020303" pitchFamily="18" charset="0"/>
              </a:rPr>
              <a:t>, </a:t>
            </a:r>
            <a:r>
              <a:rPr lang="en-US" sz="3600" i="1" dirty="0">
                <a:solidFill>
                  <a:srgbClr val="FF0000"/>
                </a:solidFill>
                <a:latin typeface="Georgia" panose="02040502050405020303" pitchFamily="18" charset="0"/>
              </a:rPr>
              <a:t>Qi</a:t>
            </a:r>
            <a:r>
              <a:rPr lang="en-US" sz="3600" i="1" dirty="0">
                <a:latin typeface="Georgia" panose="02040502050405020303" pitchFamily="18" charset="0"/>
              </a:rPr>
              <a:t>, </a:t>
            </a:r>
            <a:r>
              <a:rPr lang="en-US" sz="3600" dirty="0">
                <a:solidFill>
                  <a:srgbClr val="FF0000"/>
                </a:solidFill>
                <a:latin typeface="Georgia" panose="02040502050405020303" pitchFamily="18" charset="0"/>
              </a:rPr>
              <a:t>and </a:t>
            </a:r>
            <a:r>
              <a:rPr lang="en-US" sz="3600" i="1" dirty="0">
                <a:solidFill>
                  <a:srgbClr val="FF0000"/>
                </a:solidFill>
                <a:latin typeface="Georgia" panose="02040502050405020303" pitchFamily="18" charset="0"/>
              </a:rPr>
              <a:t>Tao</a:t>
            </a:r>
            <a:r>
              <a:rPr lang="en-US" sz="3600" dirty="0">
                <a:latin typeface="Georgia" panose="02040502050405020303" pitchFamily="18" charset="0"/>
              </a:rPr>
              <a:t>.</a:t>
            </a:r>
          </a:p>
          <a:p>
            <a:pPr lvl="1"/>
            <a:r>
              <a:rPr lang="en-US" sz="3200" i="1" dirty="0">
                <a:solidFill>
                  <a:srgbClr val="FF0000"/>
                </a:solidFill>
                <a:latin typeface="Georgia" panose="02040502050405020303" pitchFamily="18" charset="0"/>
              </a:rPr>
              <a:t>At least 6</a:t>
            </a:r>
          </a:p>
          <a:p>
            <a:pPr marL="514350" indent="-514350">
              <a:buFont typeface="+mj-lt"/>
              <a:buAutoNum type="arabicPeriod"/>
            </a:pPr>
            <a:r>
              <a:rPr lang="en-US" sz="3600" dirty="0">
                <a:solidFill>
                  <a:srgbClr val="7030A0"/>
                </a:solidFill>
                <a:latin typeface="Georgia" panose="02040502050405020303" pitchFamily="18" charset="0"/>
              </a:rPr>
              <a:t>Find things about Yin-Yang</a:t>
            </a:r>
            <a:r>
              <a:rPr lang="en-US" sz="3600" dirty="0">
                <a:latin typeface="Georgia" panose="02040502050405020303" pitchFamily="18" charset="0"/>
              </a:rPr>
              <a:t>.</a:t>
            </a:r>
          </a:p>
          <a:p>
            <a:pPr lvl="1"/>
            <a:r>
              <a:rPr lang="en-US" sz="3200" dirty="0">
                <a:solidFill>
                  <a:srgbClr val="7030A0"/>
                </a:solidFill>
                <a:latin typeface="Georgia" panose="02040502050405020303" pitchFamily="18" charset="0"/>
              </a:rPr>
              <a:t>At least 2 other things not from Chapter 42</a:t>
            </a:r>
          </a:p>
          <a:p>
            <a:pPr marL="514350" indent="-514350">
              <a:buFont typeface="+mj-lt"/>
              <a:buAutoNum type="arabicPeriod"/>
            </a:pPr>
            <a:r>
              <a:rPr lang="en-US" sz="3600" b="1" dirty="0">
                <a:solidFill>
                  <a:srgbClr val="FFC000"/>
                </a:solidFill>
                <a:latin typeface="Georgia" panose="02040502050405020303" pitchFamily="18" charset="0"/>
              </a:rPr>
              <a:t>Record 5 Paradoxes</a:t>
            </a:r>
          </a:p>
          <a:p>
            <a:pPr marL="514350" indent="-514350">
              <a:buFont typeface="+mj-lt"/>
              <a:buAutoNum type="arabicPeriod"/>
            </a:pPr>
            <a:r>
              <a:rPr lang="en-US" sz="3600" dirty="0">
                <a:latin typeface="Georgia" panose="02040502050405020303" pitchFamily="18" charset="0"/>
              </a:rPr>
              <a:t>Didactic Advice: find connections to:</a:t>
            </a:r>
          </a:p>
          <a:p>
            <a:pPr marL="914400" lvl="1" indent="-457200">
              <a:buFont typeface="+mj-lt"/>
              <a:buAutoNum type="arabicPeriod"/>
            </a:pPr>
            <a:r>
              <a:rPr lang="en-US" dirty="0">
                <a:latin typeface="Georgia" panose="02040502050405020303" pitchFamily="18" charset="0"/>
              </a:rPr>
              <a:t>Compassion</a:t>
            </a:r>
          </a:p>
          <a:p>
            <a:pPr marL="914400" lvl="1" indent="-457200">
              <a:buFont typeface="+mj-lt"/>
              <a:buAutoNum type="arabicPeriod"/>
            </a:pPr>
            <a:r>
              <a:rPr lang="en-US" dirty="0">
                <a:latin typeface="Georgia" panose="02040502050405020303" pitchFamily="18" charset="0"/>
              </a:rPr>
              <a:t>Moderation</a:t>
            </a:r>
          </a:p>
          <a:p>
            <a:pPr lvl="2"/>
            <a:r>
              <a:rPr lang="en-US" dirty="0">
                <a:latin typeface="Georgia" panose="02040502050405020303" pitchFamily="18" charset="0"/>
              </a:rPr>
              <a:t>absolute simplicity of living</a:t>
            </a:r>
          </a:p>
          <a:p>
            <a:pPr lvl="2"/>
            <a:r>
              <a:rPr lang="en-US" dirty="0">
                <a:latin typeface="Georgia" panose="02040502050405020303" pitchFamily="18" charset="0"/>
              </a:rPr>
              <a:t>Less is more</a:t>
            </a:r>
          </a:p>
          <a:p>
            <a:pPr marL="914400" lvl="1" indent="-457200">
              <a:buFont typeface="+mj-lt"/>
              <a:buAutoNum type="arabicPeriod"/>
            </a:pPr>
            <a:r>
              <a:rPr lang="en-US" dirty="0">
                <a:latin typeface="Georgia" panose="02040502050405020303" pitchFamily="18" charset="0"/>
              </a:rPr>
              <a:t>Nature and learning from the natural world</a:t>
            </a:r>
          </a:p>
          <a:p>
            <a:pPr marL="914400" lvl="1" indent="-457200">
              <a:buFont typeface="+mj-lt"/>
              <a:buAutoNum type="arabicPeriod"/>
            </a:pPr>
            <a:r>
              <a:rPr lang="en-US" dirty="0">
                <a:latin typeface="Georgia" panose="02040502050405020303" pitchFamily="18" charset="0"/>
              </a:rPr>
              <a:t>Balance</a:t>
            </a:r>
          </a:p>
          <a:p>
            <a:pPr marL="914400" lvl="1" indent="-457200">
              <a:buFont typeface="+mj-lt"/>
              <a:buAutoNum type="arabicPeriod"/>
            </a:pPr>
            <a:r>
              <a:rPr lang="en-US" sz="2500" dirty="0">
                <a:latin typeface="Georgia" panose="02040502050405020303" pitchFamily="18" charset="0"/>
              </a:rPr>
              <a:t>Leadership</a:t>
            </a:r>
          </a:p>
          <a:p>
            <a:pPr marL="514350" indent="-514350">
              <a:buFont typeface="+mj-lt"/>
              <a:buAutoNum type="arabicPeriod"/>
            </a:pPr>
            <a:r>
              <a:rPr lang="en-US" sz="3600" dirty="0">
                <a:latin typeface="Georgia" panose="02040502050405020303" pitchFamily="18" charset="0"/>
              </a:rPr>
              <a:t>What do you think each chapter means? </a:t>
            </a:r>
            <a:r>
              <a:rPr lang="en-US" sz="3600" b="1" dirty="0">
                <a:latin typeface="Georgia" panose="02040502050405020303" pitchFamily="18" charset="0"/>
              </a:rPr>
              <a:t>Explain 4 in your journal.</a:t>
            </a:r>
          </a:p>
          <a:p>
            <a:pPr marL="514350" indent="-514350">
              <a:buFont typeface="+mj-lt"/>
              <a:buAutoNum type="arabicPeriod"/>
            </a:pPr>
            <a:r>
              <a:rPr lang="en-US" sz="3600" dirty="0">
                <a:latin typeface="Georgia" panose="02040502050405020303" pitchFamily="18" charset="0"/>
              </a:rPr>
              <a:t>What is Taoist advice about: leadership, war, and other topics Confucius looked at?</a:t>
            </a:r>
            <a:r>
              <a:rPr lang="en-US" sz="3600" b="1" dirty="0">
                <a:latin typeface="Georgia" panose="02040502050405020303" pitchFamily="18" charset="0"/>
              </a:rPr>
              <a:t> Explain 4 in your journal.</a:t>
            </a:r>
          </a:p>
          <a:p>
            <a:pPr marL="514350" indent="-514350">
              <a:buFont typeface="+mj-lt"/>
              <a:buAutoNum type="arabicPeriod"/>
            </a:pPr>
            <a:endParaRPr lang="en-US" sz="3600" dirty="0">
              <a:latin typeface="Georgia" panose="02040502050405020303" pitchFamily="18" charset="0"/>
            </a:endParaRP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4" name="Picture 4" descr="http://www.taoism.net/images/taot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375" y="147791"/>
            <a:ext cx="2548545" cy="75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265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057"/>
            <a:ext cx="10515600" cy="582526"/>
          </a:xfrm>
        </p:spPr>
        <p:txBody>
          <a:bodyPr>
            <a:normAutofit fontScale="90000"/>
          </a:bodyPr>
          <a:lstStyle/>
          <a:p>
            <a:r>
              <a:rPr lang="en-US" i="1" dirty="0">
                <a:latin typeface="Georgia" panose="02040502050405020303" pitchFamily="18" charset="0"/>
              </a:rPr>
              <a:t>Tao </a:t>
            </a:r>
            <a:r>
              <a:rPr lang="en-US" i="1" dirty="0" err="1">
                <a:latin typeface="Georgia" panose="02040502050405020303" pitchFamily="18" charset="0"/>
              </a:rPr>
              <a:t>Te</a:t>
            </a:r>
            <a:r>
              <a:rPr lang="en-US" i="1" dirty="0">
                <a:latin typeface="Georgia" panose="02040502050405020303" pitchFamily="18" charset="0"/>
              </a:rPr>
              <a:t> </a:t>
            </a:r>
            <a:r>
              <a:rPr lang="en-US" dirty="0" err="1">
                <a:latin typeface="Georgia" panose="02040502050405020303" pitchFamily="18" charset="0"/>
              </a:rPr>
              <a:t>Ching</a:t>
            </a:r>
            <a:r>
              <a:rPr lang="en-US" dirty="0">
                <a:latin typeface="Georgia" panose="02040502050405020303" pitchFamily="18" charset="0"/>
              </a:rPr>
              <a:t>: Chapter 57</a:t>
            </a:r>
          </a:p>
        </p:txBody>
      </p:sp>
      <p:sp>
        <p:nvSpPr>
          <p:cNvPr id="3" name="Content Placeholder 2"/>
          <p:cNvSpPr>
            <a:spLocks noGrp="1"/>
          </p:cNvSpPr>
          <p:nvPr>
            <p:ph idx="1"/>
          </p:nvPr>
        </p:nvSpPr>
        <p:spPr>
          <a:xfrm>
            <a:off x="838200" y="997527"/>
            <a:ext cx="6867698" cy="5669280"/>
          </a:xfrm>
        </p:spPr>
        <p:txBody>
          <a:bodyPr>
            <a:normAutofit fontScale="62500" lnSpcReduction="20000"/>
          </a:bodyPr>
          <a:lstStyle/>
          <a:p>
            <a:pPr marL="0" indent="0">
              <a:buNone/>
            </a:pPr>
            <a:r>
              <a:rPr lang="en-US" dirty="0">
                <a:latin typeface="Georgia" panose="02040502050405020303" pitchFamily="18" charset="0"/>
              </a:rPr>
              <a:t>Use justice to rule a country</a:t>
            </a:r>
            <a:br>
              <a:rPr lang="en-US" dirty="0">
                <a:latin typeface="Georgia" panose="02040502050405020303" pitchFamily="18" charset="0"/>
              </a:rPr>
            </a:br>
            <a:r>
              <a:rPr lang="en-US" dirty="0">
                <a:latin typeface="Georgia" panose="02040502050405020303" pitchFamily="18" charset="0"/>
              </a:rPr>
              <a:t>Use surprise to wage war.</a:t>
            </a:r>
            <a:br>
              <a:rPr lang="en-US" dirty="0">
                <a:latin typeface="Georgia" panose="02040502050405020303" pitchFamily="18" charset="0"/>
              </a:rPr>
            </a:br>
            <a:r>
              <a:rPr lang="en-US" dirty="0">
                <a:latin typeface="Georgia" panose="02040502050405020303" pitchFamily="18" charset="0"/>
              </a:rPr>
              <a:t>Use non-action to govern the world.</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How do I know it so?</a:t>
            </a:r>
            <a:br>
              <a:rPr lang="en-US" dirty="0">
                <a:latin typeface="Georgia" panose="02040502050405020303" pitchFamily="18" charset="0"/>
              </a:rPr>
            </a:br>
            <a:r>
              <a:rPr lang="en-US" dirty="0">
                <a:latin typeface="Georgia" panose="02040502050405020303" pitchFamily="18" charset="0"/>
              </a:rPr>
              <a:t>As for the world,</a:t>
            </a:r>
            <a:br>
              <a:rPr lang="en-US" dirty="0">
                <a:latin typeface="Georgia" panose="02040502050405020303" pitchFamily="18" charset="0"/>
              </a:rPr>
            </a:br>
            <a:r>
              <a:rPr lang="en-US" dirty="0">
                <a:latin typeface="Georgia" panose="02040502050405020303" pitchFamily="18" charset="0"/>
              </a:rPr>
              <a:t>The more restrictions there are,</a:t>
            </a:r>
            <a:br>
              <a:rPr lang="en-US" dirty="0">
                <a:latin typeface="Georgia" panose="02040502050405020303" pitchFamily="18" charset="0"/>
              </a:rPr>
            </a:br>
            <a:r>
              <a:rPr lang="en-US" dirty="0">
                <a:latin typeface="Georgia" panose="02040502050405020303" pitchFamily="18" charset="0"/>
              </a:rPr>
              <a:t>The poorer the people will be.</a:t>
            </a:r>
            <a:br>
              <a:rPr lang="en-US" dirty="0">
                <a:latin typeface="Georgia" panose="02040502050405020303" pitchFamily="18" charset="0"/>
              </a:rPr>
            </a:br>
            <a:r>
              <a:rPr lang="en-US" dirty="0">
                <a:latin typeface="Georgia" panose="02040502050405020303" pitchFamily="18" charset="0"/>
              </a:rPr>
              <a:t>The more sharp weapons people have in a country,</a:t>
            </a:r>
            <a:br>
              <a:rPr lang="en-US" dirty="0">
                <a:latin typeface="Georgia" panose="02040502050405020303" pitchFamily="18" charset="0"/>
              </a:rPr>
            </a:br>
            <a:r>
              <a:rPr lang="en-US" dirty="0">
                <a:latin typeface="Georgia" panose="02040502050405020303" pitchFamily="18" charset="0"/>
              </a:rPr>
              <a:t>The bigger the disorder will be.</a:t>
            </a:r>
            <a:br>
              <a:rPr lang="en-US" dirty="0">
                <a:latin typeface="Georgia" panose="02040502050405020303" pitchFamily="18" charset="0"/>
              </a:rPr>
            </a:br>
            <a:r>
              <a:rPr lang="en-US" dirty="0">
                <a:latin typeface="Georgia" panose="02040502050405020303" pitchFamily="18" charset="0"/>
              </a:rPr>
              <a:t>The more clever and cunning people are,</a:t>
            </a:r>
            <a:br>
              <a:rPr lang="en-US" dirty="0">
                <a:latin typeface="Georgia" panose="02040502050405020303" pitchFamily="18" charset="0"/>
              </a:rPr>
            </a:br>
            <a:r>
              <a:rPr lang="en-US" dirty="0">
                <a:latin typeface="Georgia" panose="02040502050405020303" pitchFamily="18" charset="0"/>
              </a:rPr>
              <a:t>The stranger the events will be.</a:t>
            </a:r>
            <a:br>
              <a:rPr lang="en-US" dirty="0">
                <a:latin typeface="Georgia" panose="02040502050405020303" pitchFamily="18" charset="0"/>
              </a:rPr>
            </a:br>
            <a:r>
              <a:rPr lang="en-US" dirty="0">
                <a:latin typeface="Georgia" panose="02040502050405020303" pitchFamily="18" charset="0"/>
              </a:rPr>
              <a:t>The more laws and commands there are,</a:t>
            </a:r>
            <a:br>
              <a:rPr lang="en-US" dirty="0">
                <a:latin typeface="Georgia" panose="02040502050405020303" pitchFamily="18" charset="0"/>
              </a:rPr>
            </a:br>
            <a:r>
              <a:rPr lang="en-US" dirty="0">
                <a:latin typeface="Georgia" panose="02040502050405020303" pitchFamily="18" charset="0"/>
              </a:rPr>
              <a:t>The more thieves and robbers there will be.</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Therefore the sages says:</a:t>
            </a:r>
            <a:br>
              <a:rPr lang="en-US" dirty="0">
                <a:latin typeface="Georgia" panose="02040502050405020303" pitchFamily="18" charset="0"/>
              </a:rPr>
            </a:br>
            <a:r>
              <a:rPr lang="en-US" dirty="0">
                <a:latin typeface="Georgia" panose="02040502050405020303" pitchFamily="18" charset="0"/>
              </a:rPr>
              <a:t>I do not act,</a:t>
            </a:r>
            <a:br>
              <a:rPr lang="en-US" dirty="0">
                <a:latin typeface="Georgia" panose="02040502050405020303" pitchFamily="18" charset="0"/>
              </a:rPr>
            </a:br>
            <a:r>
              <a:rPr lang="en-US" dirty="0">
                <a:latin typeface="Georgia" panose="02040502050405020303" pitchFamily="18" charset="0"/>
              </a:rPr>
              <a:t>And people become reformed by themselves.</a:t>
            </a:r>
            <a:br>
              <a:rPr lang="en-US" dirty="0">
                <a:latin typeface="Georgia" panose="02040502050405020303" pitchFamily="18" charset="0"/>
              </a:rPr>
            </a:br>
            <a:r>
              <a:rPr lang="en-US" dirty="0">
                <a:latin typeface="Georgia" panose="02040502050405020303" pitchFamily="18" charset="0"/>
              </a:rPr>
              <a:t>I am at peace,</a:t>
            </a:r>
            <a:br>
              <a:rPr lang="en-US" dirty="0">
                <a:latin typeface="Georgia" panose="02040502050405020303" pitchFamily="18" charset="0"/>
              </a:rPr>
            </a:br>
            <a:r>
              <a:rPr lang="en-US" dirty="0">
                <a:latin typeface="Georgia" panose="02040502050405020303" pitchFamily="18" charset="0"/>
              </a:rPr>
              <a:t>and people become fair by themselves.</a:t>
            </a:r>
            <a:br>
              <a:rPr lang="en-US" dirty="0">
                <a:latin typeface="Georgia" panose="02040502050405020303" pitchFamily="18" charset="0"/>
              </a:rPr>
            </a:br>
            <a:r>
              <a:rPr lang="en-US" dirty="0">
                <a:latin typeface="Georgia" panose="02040502050405020303" pitchFamily="18" charset="0"/>
              </a:rPr>
              <a:t>I do not interfere,</a:t>
            </a:r>
            <a:br>
              <a:rPr lang="en-US" dirty="0">
                <a:latin typeface="Georgia" panose="02040502050405020303" pitchFamily="18" charset="0"/>
              </a:rPr>
            </a:br>
            <a:r>
              <a:rPr lang="en-US" dirty="0">
                <a:latin typeface="Georgia" panose="02040502050405020303" pitchFamily="18" charset="0"/>
              </a:rPr>
              <a:t>And people become rich by themselves.</a:t>
            </a:r>
            <a:br>
              <a:rPr lang="en-US" dirty="0">
                <a:latin typeface="Georgia" panose="02040502050405020303" pitchFamily="18" charset="0"/>
              </a:rPr>
            </a:br>
            <a:r>
              <a:rPr lang="en-US" dirty="0">
                <a:latin typeface="Georgia" panose="02040502050405020303" pitchFamily="18" charset="0"/>
              </a:rPr>
              <a:t>I have no desire to desire,</a:t>
            </a:r>
            <a:br>
              <a:rPr lang="en-US" dirty="0">
                <a:latin typeface="Georgia" panose="02040502050405020303" pitchFamily="18" charset="0"/>
              </a:rPr>
            </a:br>
            <a:r>
              <a:rPr lang="en-US" dirty="0">
                <a:latin typeface="Georgia" panose="02040502050405020303" pitchFamily="18" charset="0"/>
              </a:rPr>
              <a:t>And people become like the uncarved wood by themselves.</a:t>
            </a:r>
          </a:p>
        </p:txBody>
      </p:sp>
    </p:spTree>
    <p:extLst>
      <p:ext uri="{BB962C8B-B14F-4D97-AF65-F5344CB8AC3E}">
        <p14:creationId xmlns:p14="http://schemas.microsoft.com/office/powerpoint/2010/main" val="112666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057"/>
            <a:ext cx="10515600" cy="582526"/>
          </a:xfrm>
        </p:spPr>
        <p:txBody>
          <a:bodyPr>
            <a:normAutofit fontScale="90000"/>
          </a:bodyPr>
          <a:lstStyle/>
          <a:p>
            <a:r>
              <a:rPr lang="en-US" i="1" dirty="0">
                <a:latin typeface="Georgia" panose="02040502050405020303" pitchFamily="18" charset="0"/>
              </a:rPr>
              <a:t>Tao </a:t>
            </a:r>
            <a:r>
              <a:rPr lang="en-US" i="1" dirty="0" err="1">
                <a:latin typeface="Georgia" panose="02040502050405020303" pitchFamily="18" charset="0"/>
              </a:rPr>
              <a:t>Te</a:t>
            </a:r>
            <a:r>
              <a:rPr lang="en-US" i="1" dirty="0">
                <a:latin typeface="Georgia" panose="02040502050405020303" pitchFamily="18" charset="0"/>
              </a:rPr>
              <a:t> </a:t>
            </a:r>
            <a:r>
              <a:rPr lang="en-US" dirty="0" err="1">
                <a:latin typeface="Georgia" panose="02040502050405020303" pitchFamily="18" charset="0"/>
              </a:rPr>
              <a:t>Ching</a:t>
            </a:r>
            <a:r>
              <a:rPr lang="en-US" dirty="0">
                <a:latin typeface="Georgia" panose="02040502050405020303" pitchFamily="18" charset="0"/>
              </a:rPr>
              <a:t>: Chapter 14</a:t>
            </a:r>
          </a:p>
        </p:txBody>
      </p:sp>
      <p:sp>
        <p:nvSpPr>
          <p:cNvPr id="3" name="Content Placeholder 2"/>
          <p:cNvSpPr>
            <a:spLocks noGrp="1"/>
          </p:cNvSpPr>
          <p:nvPr>
            <p:ph idx="1"/>
          </p:nvPr>
        </p:nvSpPr>
        <p:spPr>
          <a:xfrm>
            <a:off x="838200" y="997527"/>
            <a:ext cx="6867698" cy="5669280"/>
          </a:xfrm>
        </p:spPr>
        <p:txBody>
          <a:bodyPr>
            <a:normAutofit fontScale="70000" lnSpcReduction="20000"/>
          </a:bodyPr>
          <a:lstStyle/>
          <a:p>
            <a:pPr marL="0" indent="0">
              <a:buNone/>
            </a:pPr>
            <a:r>
              <a:rPr lang="en-US" dirty="0">
                <a:latin typeface="Georgia" panose="02040502050405020303" pitchFamily="18" charset="0"/>
              </a:rPr>
              <a:t>Look at it, it cannot be seen</a:t>
            </a:r>
            <a:br>
              <a:rPr lang="en-US" dirty="0">
                <a:latin typeface="Georgia" panose="02040502050405020303" pitchFamily="18" charset="0"/>
              </a:rPr>
            </a:br>
            <a:r>
              <a:rPr lang="en-US" dirty="0">
                <a:latin typeface="Georgia" panose="02040502050405020303" pitchFamily="18" charset="0"/>
              </a:rPr>
              <a:t>It is called colorless</a:t>
            </a:r>
            <a:br>
              <a:rPr lang="en-US" dirty="0">
                <a:latin typeface="Georgia" panose="02040502050405020303" pitchFamily="18" charset="0"/>
              </a:rPr>
            </a:br>
            <a:r>
              <a:rPr lang="en-US" dirty="0">
                <a:latin typeface="Georgia" panose="02040502050405020303" pitchFamily="18" charset="0"/>
              </a:rPr>
              <a:t>Listen to it, it cannot be heard</a:t>
            </a:r>
            <a:br>
              <a:rPr lang="en-US" dirty="0">
                <a:latin typeface="Georgia" panose="02040502050405020303" pitchFamily="18" charset="0"/>
              </a:rPr>
            </a:br>
            <a:r>
              <a:rPr lang="en-US" dirty="0">
                <a:latin typeface="Georgia" panose="02040502050405020303" pitchFamily="18" charset="0"/>
              </a:rPr>
              <a:t>It is called noiseless</a:t>
            </a:r>
            <a:br>
              <a:rPr lang="en-US" dirty="0">
                <a:latin typeface="Georgia" panose="02040502050405020303" pitchFamily="18" charset="0"/>
              </a:rPr>
            </a:br>
            <a:r>
              <a:rPr lang="en-US" dirty="0">
                <a:latin typeface="Georgia" panose="02040502050405020303" pitchFamily="18" charset="0"/>
              </a:rPr>
              <a:t>Reach for it, it cannot be held</a:t>
            </a:r>
            <a:br>
              <a:rPr lang="en-US" dirty="0">
                <a:latin typeface="Georgia" panose="02040502050405020303" pitchFamily="18" charset="0"/>
              </a:rPr>
            </a:br>
            <a:r>
              <a:rPr lang="en-US" dirty="0">
                <a:latin typeface="Georgia" panose="02040502050405020303" pitchFamily="18" charset="0"/>
              </a:rPr>
              <a:t>It is called formless</a:t>
            </a:r>
            <a:br>
              <a:rPr lang="en-US" dirty="0">
                <a:latin typeface="Georgia" panose="02040502050405020303" pitchFamily="18" charset="0"/>
              </a:rPr>
            </a:br>
            <a:r>
              <a:rPr lang="en-US" dirty="0">
                <a:latin typeface="Georgia" panose="02040502050405020303" pitchFamily="18" charset="0"/>
              </a:rPr>
              <a:t>These three cannot be completely unraveled</a:t>
            </a:r>
            <a:br>
              <a:rPr lang="en-US" dirty="0">
                <a:latin typeface="Georgia" panose="02040502050405020303" pitchFamily="18" charset="0"/>
              </a:rPr>
            </a:br>
            <a:r>
              <a:rPr lang="en-US" dirty="0">
                <a:latin typeface="Georgia" panose="02040502050405020303" pitchFamily="18" charset="0"/>
              </a:rPr>
              <a:t>So they are combined into one</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Above it, not bright</a:t>
            </a:r>
            <a:br>
              <a:rPr lang="en-US" dirty="0">
                <a:latin typeface="Georgia" panose="02040502050405020303" pitchFamily="18" charset="0"/>
              </a:rPr>
            </a:br>
            <a:r>
              <a:rPr lang="en-US" dirty="0">
                <a:latin typeface="Georgia" panose="02040502050405020303" pitchFamily="18" charset="0"/>
              </a:rPr>
              <a:t>Below it, not dark</a:t>
            </a:r>
            <a:br>
              <a:rPr lang="en-US" dirty="0">
                <a:latin typeface="Georgia" panose="02040502050405020303" pitchFamily="18" charset="0"/>
              </a:rPr>
            </a:br>
            <a:r>
              <a:rPr lang="en-US" dirty="0">
                <a:latin typeface="Georgia" panose="02040502050405020303" pitchFamily="18" charset="0"/>
              </a:rPr>
              <a:t>Continuing endlessly, cannot be named</a:t>
            </a:r>
            <a:br>
              <a:rPr lang="en-US" dirty="0">
                <a:latin typeface="Georgia" panose="02040502050405020303" pitchFamily="18" charset="0"/>
              </a:rPr>
            </a:br>
            <a:r>
              <a:rPr lang="en-US" dirty="0">
                <a:latin typeface="Georgia" panose="02040502050405020303" pitchFamily="18" charset="0"/>
              </a:rPr>
              <a:t>It returns back into nothingness</a:t>
            </a:r>
            <a:br>
              <a:rPr lang="en-US" dirty="0">
                <a:latin typeface="Georgia" panose="02040502050405020303" pitchFamily="18" charset="0"/>
              </a:rPr>
            </a:br>
            <a:r>
              <a:rPr lang="en-US" dirty="0">
                <a:latin typeface="Georgia" panose="02040502050405020303" pitchFamily="18" charset="0"/>
              </a:rPr>
              <a:t>Thus it is called the form of the formless</a:t>
            </a:r>
            <a:br>
              <a:rPr lang="en-US" dirty="0">
                <a:latin typeface="Georgia" panose="02040502050405020303" pitchFamily="18" charset="0"/>
              </a:rPr>
            </a:br>
            <a:r>
              <a:rPr lang="en-US" dirty="0">
                <a:latin typeface="Georgia" panose="02040502050405020303" pitchFamily="18" charset="0"/>
              </a:rPr>
              <a:t>The image of the imageless</a:t>
            </a:r>
            <a:br>
              <a:rPr lang="en-US" dirty="0">
                <a:latin typeface="Georgia" panose="02040502050405020303" pitchFamily="18" charset="0"/>
              </a:rPr>
            </a:br>
            <a:r>
              <a:rPr lang="en-US" dirty="0">
                <a:latin typeface="Georgia" panose="02040502050405020303" pitchFamily="18" charset="0"/>
              </a:rPr>
              <a:t>This is called enigmatic</a:t>
            </a:r>
            <a:br>
              <a:rPr lang="en-US" dirty="0">
                <a:latin typeface="Georgia" panose="02040502050405020303" pitchFamily="18" charset="0"/>
              </a:rPr>
            </a:br>
            <a:r>
              <a:rPr lang="en-US" dirty="0">
                <a:latin typeface="Georgia" panose="02040502050405020303" pitchFamily="18" charset="0"/>
              </a:rPr>
              <a:t>Confront it, its front cannot be seen</a:t>
            </a:r>
            <a:br>
              <a:rPr lang="en-US" dirty="0">
                <a:latin typeface="Georgia" panose="02040502050405020303" pitchFamily="18" charset="0"/>
              </a:rPr>
            </a:br>
            <a:r>
              <a:rPr lang="en-US" dirty="0">
                <a:latin typeface="Georgia" panose="02040502050405020303" pitchFamily="18" charset="0"/>
              </a:rPr>
              <a:t>Follow it, its back cannot be seen</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Wield the Tao of the ancients</a:t>
            </a:r>
            <a:br>
              <a:rPr lang="en-US" dirty="0">
                <a:latin typeface="Georgia" panose="02040502050405020303" pitchFamily="18" charset="0"/>
              </a:rPr>
            </a:br>
            <a:r>
              <a:rPr lang="en-US" dirty="0">
                <a:latin typeface="Georgia" panose="02040502050405020303" pitchFamily="18" charset="0"/>
              </a:rPr>
              <a:t>To manage the existence of today</a:t>
            </a:r>
            <a:br>
              <a:rPr lang="en-US" dirty="0">
                <a:latin typeface="Georgia" panose="02040502050405020303" pitchFamily="18" charset="0"/>
              </a:rPr>
            </a:br>
            <a:r>
              <a:rPr lang="en-US" dirty="0">
                <a:latin typeface="Georgia" panose="02040502050405020303" pitchFamily="18" charset="0"/>
              </a:rPr>
              <a:t>One can know the ancient beginning</a:t>
            </a:r>
            <a:br>
              <a:rPr lang="en-US" dirty="0">
                <a:latin typeface="Georgia" panose="02040502050405020303" pitchFamily="18" charset="0"/>
              </a:rPr>
            </a:br>
            <a:r>
              <a:rPr lang="en-US" dirty="0">
                <a:latin typeface="Georgia" panose="02040502050405020303" pitchFamily="18" charset="0"/>
              </a:rPr>
              <a:t>It is called the Tao Axiom</a:t>
            </a:r>
          </a:p>
          <a:p>
            <a:pPr marL="0" indent="0">
              <a:buNone/>
            </a:pPr>
            <a:endParaRPr lang="en-US" dirty="0">
              <a:latin typeface="Georgia" panose="02040502050405020303" pitchFamily="18" charset="0"/>
            </a:endParaRPr>
          </a:p>
        </p:txBody>
      </p:sp>
    </p:spTree>
    <p:extLst>
      <p:ext uri="{BB962C8B-B14F-4D97-AF65-F5344CB8AC3E}">
        <p14:creationId xmlns:p14="http://schemas.microsoft.com/office/powerpoint/2010/main" val="105093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u-w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2993510"/>
            <a:ext cx="4581525" cy="3867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7200" i="1" dirty="0">
                <a:solidFill>
                  <a:srgbClr val="00B0F0"/>
                </a:solidFill>
                <a:latin typeface="Georgia" panose="02040502050405020303" pitchFamily="18" charset="0"/>
              </a:rPr>
              <a:t>Wu-Wei</a:t>
            </a:r>
          </a:p>
        </p:txBody>
      </p:sp>
      <p:sp>
        <p:nvSpPr>
          <p:cNvPr id="3" name="Content Placeholder 2"/>
          <p:cNvSpPr>
            <a:spLocks noGrp="1"/>
          </p:cNvSpPr>
          <p:nvPr>
            <p:ph idx="1"/>
          </p:nvPr>
        </p:nvSpPr>
        <p:spPr/>
        <p:txBody>
          <a:bodyPr/>
          <a:lstStyle/>
          <a:p>
            <a:r>
              <a:rPr lang="en-US" sz="1400" dirty="0">
                <a:latin typeface="Georgia" panose="02040502050405020303" pitchFamily="18" charset="0"/>
                <a:hlinkClick r:id="rId3"/>
              </a:rPr>
              <a:t>https://www.youtube.com/watch?v=NvZi7ZV-SWI&amp;list=PLwxNMb28XmpeUL1vz9Su7OmeghBDgmj7X&amp;index=1</a:t>
            </a:r>
            <a:r>
              <a:rPr lang="en-US" sz="1400" dirty="0">
                <a:latin typeface="Georgia" panose="02040502050405020303" pitchFamily="18" charset="0"/>
              </a:rPr>
              <a:t> </a:t>
            </a:r>
          </a:p>
          <a:p>
            <a:r>
              <a:rPr lang="en-US" dirty="0">
                <a:effectLst>
                  <a:outerShdw blurRad="38100" dist="38100" dir="2700000" algn="tl">
                    <a:srgbClr val="000000">
                      <a:alpha val="43137"/>
                    </a:srgbClr>
                  </a:outerShdw>
                </a:effectLst>
                <a:latin typeface="Georgia" panose="02040502050405020303" pitchFamily="18" charset="0"/>
              </a:rPr>
              <a:t>How is Wu-Wei more complicated than doing nothing?</a:t>
            </a:r>
          </a:p>
          <a:p>
            <a:r>
              <a:rPr lang="en-US" dirty="0">
                <a:effectLst>
                  <a:outerShdw blurRad="38100" dist="38100" dir="2700000" algn="tl">
                    <a:srgbClr val="000000">
                      <a:alpha val="43137"/>
                    </a:srgbClr>
                  </a:outerShdw>
                </a:effectLst>
                <a:latin typeface="Georgia" panose="02040502050405020303" pitchFamily="18" charset="0"/>
              </a:rPr>
              <a:t>What does going against the “natural flow of the universe” look like?</a:t>
            </a:r>
          </a:p>
          <a:p>
            <a:r>
              <a:rPr lang="en-US" dirty="0">
                <a:effectLst>
                  <a:outerShdw blurRad="38100" dist="38100" dir="2700000" algn="tl">
                    <a:srgbClr val="000000">
                      <a:alpha val="43137"/>
                    </a:srgbClr>
                  </a:outerShdw>
                </a:effectLst>
                <a:latin typeface="Georgia" panose="02040502050405020303" pitchFamily="18" charset="0"/>
              </a:rPr>
              <a:t>What situations in your life might be improved by following Wu-Wei?</a:t>
            </a:r>
          </a:p>
          <a:p>
            <a:r>
              <a:rPr lang="en-US" sz="1600" dirty="0">
                <a:effectLst>
                  <a:outerShdw blurRad="38100" dist="38100" dir="2700000" algn="tl">
                    <a:srgbClr val="000000">
                      <a:alpha val="43137"/>
                    </a:srgbClr>
                  </a:outerShdw>
                </a:effectLst>
                <a:latin typeface="Georgia" panose="02040502050405020303" pitchFamily="18" charset="0"/>
                <a:hlinkClick r:id="rId4"/>
              </a:rPr>
              <a:t>https://www.youtube.com/watch?v=lLWEXRAnQd0</a:t>
            </a:r>
            <a:r>
              <a:rPr lang="en-US" sz="1600" dirty="0">
                <a:effectLst>
                  <a:outerShdw blurRad="38100" dist="38100" dir="2700000" algn="tl">
                    <a:srgbClr val="000000">
                      <a:alpha val="43137"/>
                    </a:srgbClr>
                  </a:outerShdw>
                </a:effectLst>
                <a:latin typeface="Georgia" panose="02040502050405020303" pitchFamily="18" charset="0"/>
              </a:rPr>
              <a:t> </a:t>
            </a:r>
          </a:p>
        </p:txBody>
      </p:sp>
    </p:spTree>
    <p:extLst>
      <p:ext uri="{BB962C8B-B14F-4D97-AF65-F5344CB8AC3E}">
        <p14:creationId xmlns:p14="http://schemas.microsoft.com/office/powerpoint/2010/main" val="202661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Qi</a:t>
            </a:r>
            <a:r>
              <a:rPr lang="en-US" i="1" dirty="0"/>
              <a:t> </a:t>
            </a:r>
            <a:r>
              <a:rPr lang="en-US" dirty="0"/>
              <a:t>(chi)</a:t>
            </a:r>
            <a:endParaRPr lang="en-US" i="1" dirty="0"/>
          </a:p>
        </p:txBody>
      </p:sp>
      <p:sp>
        <p:nvSpPr>
          <p:cNvPr id="3" name="Content Placeholder 2"/>
          <p:cNvSpPr>
            <a:spLocks noGrp="1"/>
          </p:cNvSpPr>
          <p:nvPr>
            <p:ph idx="1"/>
          </p:nvPr>
        </p:nvSpPr>
        <p:spPr/>
        <p:txBody>
          <a:bodyPr>
            <a:normAutofit/>
          </a:bodyPr>
          <a:lstStyle/>
          <a:p>
            <a:r>
              <a:rPr lang="en-US" sz="4000" dirty="0"/>
              <a:t>Important Tao concept</a:t>
            </a:r>
          </a:p>
          <a:p>
            <a:r>
              <a:rPr lang="en-US" sz="4000" dirty="0" err="1"/>
              <a:t>Qi</a:t>
            </a:r>
            <a:r>
              <a:rPr lang="en-US" sz="4000" dirty="0"/>
              <a:t> is life-force -- that which animates the forms of the world.</a:t>
            </a:r>
          </a:p>
        </p:txBody>
      </p:sp>
    </p:spTree>
    <p:extLst>
      <p:ext uri="{BB962C8B-B14F-4D97-AF65-F5344CB8AC3E}">
        <p14:creationId xmlns:p14="http://schemas.microsoft.com/office/powerpoint/2010/main" val="51311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990" y="928256"/>
            <a:ext cx="10131425" cy="5367250"/>
          </a:xfrm>
        </p:spPr>
        <p:txBody>
          <a:bodyPr>
            <a:noAutofit/>
          </a:bodyPr>
          <a:lstStyle/>
          <a:p>
            <a:pPr marL="0" lvl="0" indent="0">
              <a:buNone/>
            </a:pPr>
            <a:r>
              <a:rPr lang="en-US" sz="2400" b="1" dirty="0">
                <a:solidFill>
                  <a:srgbClr val="FF0000"/>
                </a:solidFill>
                <a:highlight>
                  <a:srgbClr val="FFFF00"/>
                </a:highlight>
              </a:rPr>
              <a:t>FYI: STYLE OF YOUR CHINA QUIZ:</a:t>
            </a:r>
          </a:p>
          <a:p>
            <a:pPr lvl="0"/>
            <a:r>
              <a:rPr lang="en-US" sz="2400" b="1" dirty="0"/>
              <a:t>Which famous ancient Chinese philosopher would have said: "The usefulness of a pot comes from its emptiness“?</a:t>
            </a:r>
            <a:endParaRPr lang="en-US" b="1" dirty="0"/>
          </a:p>
          <a:p>
            <a:pPr marL="914400" lvl="1" indent="-457200">
              <a:buFont typeface="+mj-lt"/>
              <a:buAutoNum type="alphaUcPeriod"/>
            </a:pPr>
            <a:r>
              <a:rPr lang="en-US" sz="2000" b="1" dirty="0"/>
              <a:t>Lao-tzu</a:t>
            </a:r>
            <a:endParaRPr lang="en-US" b="1" dirty="0"/>
          </a:p>
          <a:p>
            <a:pPr marL="914400" lvl="1" indent="-457200">
              <a:buFont typeface="+mj-lt"/>
              <a:buAutoNum type="alphaUcPeriod"/>
            </a:pPr>
            <a:r>
              <a:rPr lang="en-US" sz="2000" b="1" dirty="0"/>
              <a:t>Confucius</a:t>
            </a:r>
            <a:endParaRPr lang="en-US" b="1" dirty="0"/>
          </a:p>
          <a:p>
            <a:pPr marL="914400" lvl="1" indent="-457200">
              <a:buFont typeface="+mj-lt"/>
              <a:buAutoNum type="alphaUcPeriod"/>
            </a:pPr>
            <a:r>
              <a:rPr lang="en-US" sz="2000" b="1" dirty="0"/>
              <a:t>Sun Tzu</a:t>
            </a:r>
            <a:endParaRPr lang="en-US" b="1" dirty="0"/>
          </a:p>
          <a:p>
            <a:r>
              <a:rPr lang="en-US" sz="2400" b="1" dirty="0"/>
              <a:t>Which famous ancient Chinese philosopher would have said: “…..”?</a:t>
            </a:r>
          </a:p>
          <a:p>
            <a:pPr marL="914400" lvl="1" indent="-457200">
              <a:buFont typeface="+mj-lt"/>
              <a:buAutoNum type="alphaUcPeriod"/>
            </a:pPr>
            <a:r>
              <a:rPr lang="en-US" sz="2400" b="1" dirty="0"/>
              <a:t>Lao-tzu</a:t>
            </a:r>
          </a:p>
          <a:p>
            <a:pPr marL="914400" lvl="1" indent="-457200">
              <a:buFont typeface="+mj-lt"/>
              <a:buAutoNum type="alphaUcPeriod"/>
            </a:pPr>
            <a:r>
              <a:rPr lang="en-US" sz="2400" b="1" dirty="0"/>
              <a:t>Confucius</a:t>
            </a:r>
          </a:p>
          <a:p>
            <a:pPr marL="914400" lvl="1" indent="-457200">
              <a:buFont typeface="+mj-lt"/>
              <a:buAutoNum type="alphaUcPeriod"/>
            </a:pPr>
            <a:r>
              <a:rPr lang="en-US" sz="2400" b="1" dirty="0"/>
              <a:t>Sun Tzu</a:t>
            </a:r>
          </a:p>
        </p:txBody>
      </p:sp>
    </p:spTree>
    <p:extLst>
      <p:ext uri="{BB962C8B-B14F-4D97-AF65-F5344CB8AC3E}">
        <p14:creationId xmlns:p14="http://schemas.microsoft.com/office/powerpoint/2010/main" val="12491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Wu-Wei</a:t>
            </a:r>
          </a:p>
        </p:txBody>
      </p:sp>
      <p:sp>
        <p:nvSpPr>
          <p:cNvPr id="3" name="Content Placeholder 2"/>
          <p:cNvSpPr>
            <a:spLocks noGrp="1"/>
          </p:cNvSpPr>
          <p:nvPr>
            <p:ph idx="1"/>
          </p:nvPr>
        </p:nvSpPr>
        <p:spPr/>
        <p:txBody>
          <a:bodyPr>
            <a:normAutofit/>
          </a:bodyPr>
          <a:lstStyle/>
          <a:p>
            <a:r>
              <a:rPr lang="en-US" sz="4000" b="1" u="sng" dirty="0"/>
              <a:t>Important Tao concept</a:t>
            </a:r>
            <a:r>
              <a:rPr lang="en-US" sz="4000" dirty="0"/>
              <a:t>: do nothing or “</a:t>
            </a:r>
            <a:r>
              <a:rPr lang="en-US" sz="4000" dirty="0" err="1"/>
              <a:t>wu-wei</a:t>
            </a:r>
            <a:r>
              <a:rPr lang="en-US" sz="4000" dirty="0"/>
              <a:t>”</a:t>
            </a:r>
          </a:p>
          <a:p>
            <a:r>
              <a:rPr lang="en-US" sz="4000" dirty="0"/>
              <a:t>The idea of </a:t>
            </a:r>
            <a:r>
              <a:rPr lang="en-US" sz="4000" b="1" i="1" dirty="0" err="1"/>
              <a:t>wu-wei</a:t>
            </a:r>
            <a:r>
              <a:rPr lang="en-US" sz="4000" dirty="0"/>
              <a:t> does not mean that people should sit around and do nothing, rather people should not indulge in useless efforts or actions and do anything that contradicts nature or the natural flow of the world and </a:t>
            </a:r>
            <a:r>
              <a:rPr lang="en-US" sz="4000" i="1" dirty="0"/>
              <a:t>Tao</a:t>
            </a:r>
            <a:r>
              <a:rPr lang="en-US" sz="4000" dirty="0"/>
              <a:t>.</a:t>
            </a:r>
          </a:p>
        </p:txBody>
      </p:sp>
    </p:spTree>
    <p:extLst>
      <p:ext uri="{BB962C8B-B14F-4D97-AF65-F5344CB8AC3E}">
        <p14:creationId xmlns:p14="http://schemas.microsoft.com/office/powerpoint/2010/main" val="1176844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latin typeface="Georgia" panose="02040502050405020303" pitchFamily="18" charset="0"/>
              </a:rPr>
              <a:t>Application Task</a:t>
            </a:r>
          </a:p>
        </p:txBody>
      </p:sp>
      <p:sp>
        <p:nvSpPr>
          <p:cNvPr id="3" name="Content Placeholder 2"/>
          <p:cNvSpPr>
            <a:spLocks noGrp="1"/>
          </p:cNvSpPr>
          <p:nvPr>
            <p:ph idx="1"/>
          </p:nvPr>
        </p:nvSpPr>
        <p:spPr>
          <a:xfrm>
            <a:off x="838200" y="1325564"/>
            <a:ext cx="10515600" cy="4851400"/>
          </a:xfrm>
        </p:spPr>
        <p:txBody>
          <a:bodyPr>
            <a:normAutofit lnSpcReduction="10000"/>
          </a:bodyPr>
          <a:lstStyle/>
          <a:p>
            <a:pPr marL="0" indent="0">
              <a:buNone/>
            </a:pPr>
            <a:r>
              <a:rPr lang="en-US" sz="3200" u="sng" dirty="0">
                <a:latin typeface="Georgia" panose="02040502050405020303" pitchFamily="18" charset="0"/>
              </a:rPr>
              <a:t>Choose ONE</a:t>
            </a:r>
            <a:r>
              <a:rPr lang="en-US" sz="3200" dirty="0">
                <a:latin typeface="Georgia" panose="02040502050405020303" pitchFamily="18" charset="0"/>
              </a:rPr>
              <a:t>:</a:t>
            </a:r>
          </a:p>
          <a:p>
            <a:r>
              <a:rPr lang="en-US" sz="3200" dirty="0">
                <a:latin typeface="Georgia" panose="02040502050405020303" pitchFamily="18" charset="0"/>
              </a:rPr>
              <a:t>Pick your favorite chapter from the </a:t>
            </a:r>
            <a:r>
              <a:rPr lang="en-US" sz="3200" i="1" dirty="0">
                <a:latin typeface="Georgia" panose="02040502050405020303" pitchFamily="18" charset="0"/>
              </a:rPr>
              <a:t>Tao </a:t>
            </a:r>
            <a:r>
              <a:rPr lang="en-US" sz="3200" i="1" dirty="0" err="1">
                <a:latin typeface="Georgia" panose="02040502050405020303" pitchFamily="18" charset="0"/>
              </a:rPr>
              <a:t>Te</a:t>
            </a:r>
            <a:r>
              <a:rPr lang="en-US" sz="3200" i="1" dirty="0">
                <a:latin typeface="Georgia" panose="02040502050405020303" pitchFamily="18" charset="0"/>
              </a:rPr>
              <a:t> Ching</a:t>
            </a:r>
            <a:r>
              <a:rPr lang="en-US" sz="3200" dirty="0">
                <a:latin typeface="Georgia" panose="02040502050405020303" pitchFamily="18" charset="0"/>
              </a:rPr>
              <a:t> and create an annotated poster to show the Taoist concepts in it. You must have 7 detailed annotations explaining the Taoist philosophies in your chapter.</a:t>
            </a:r>
          </a:p>
          <a:p>
            <a:pPr marL="0" indent="0">
              <a:buNone/>
            </a:pPr>
            <a:r>
              <a:rPr lang="en-US" sz="3200" dirty="0">
                <a:latin typeface="Georgia" panose="02040502050405020303" pitchFamily="18" charset="0"/>
              </a:rPr>
              <a:t>OR</a:t>
            </a:r>
          </a:p>
          <a:p>
            <a:r>
              <a:rPr lang="en-US" sz="3200" dirty="0">
                <a:latin typeface="Georgia" panose="02040502050405020303" pitchFamily="18" charset="0"/>
              </a:rPr>
              <a:t>Create your own chapter for the </a:t>
            </a:r>
            <a:r>
              <a:rPr lang="en-US" sz="3200" i="1" dirty="0">
                <a:latin typeface="Georgia" panose="02040502050405020303" pitchFamily="18" charset="0"/>
              </a:rPr>
              <a:t>Tao </a:t>
            </a:r>
            <a:r>
              <a:rPr lang="en-US" sz="3200" i="1" dirty="0" err="1">
                <a:latin typeface="Georgia" panose="02040502050405020303" pitchFamily="18" charset="0"/>
              </a:rPr>
              <a:t>Te</a:t>
            </a:r>
            <a:r>
              <a:rPr lang="en-US" sz="3200" i="1" dirty="0">
                <a:latin typeface="Georgia" panose="02040502050405020303" pitchFamily="18" charset="0"/>
              </a:rPr>
              <a:t> Ching</a:t>
            </a:r>
            <a:r>
              <a:rPr lang="en-US" sz="3200" dirty="0">
                <a:latin typeface="Georgia" panose="02040502050405020303" pitchFamily="18" charset="0"/>
              </a:rPr>
              <a:t> (#82) and, copying the style of the text, include 2 paradoxes, the concept of </a:t>
            </a:r>
            <a:r>
              <a:rPr lang="en-US" sz="3200" dirty="0" err="1">
                <a:latin typeface="Georgia" panose="02040502050405020303" pitchFamily="18" charset="0"/>
              </a:rPr>
              <a:t>wu-wei</a:t>
            </a:r>
            <a:r>
              <a:rPr lang="en-US" sz="3200" dirty="0">
                <a:latin typeface="Georgia" panose="02040502050405020303" pitchFamily="18" charset="0"/>
              </a:rPr>
              <a:t>, the idea of ‘less is more’ and the “</a:t>
            </a:r>
            <a:r>
              <a:rPr lang="en-US" sz="3200" i="1" dirty="0" err="1">
                <a:latin typeface="Georgia" panose="02040502050405020303" pitchFamily="18" charset="0"/>
              </a:rPr>
              <a:t>tao</a:t>
            </a:r>
            <a:r>
              <a:rPr lang="en-US" sz="3200" dirty="0">
                <a:latin typeface="Georgia" panose="02040502050405020303" pitchFamily="18" charset="0"/>
              </a:rPr>
              <a:t>.” </a:t>
            </a:r>
          </a:p>
          <a:p>
            <a:pPr lvl="1"/>
            <a:r>
              <a:rPr lang="en-US" sz="2800" dirty="0">
                <a:latin typeface="Georgia" panose="02040502050405020303" pitchFamily="18" charset="0"/>
              </a:rPr>
              <a:t>Label the ideas (less than a detailed annotation)</a:t>
            </a:r>
          </a:p>
        </p:txBody>
      </p:sp>
    </p:spTree>
    <p:extLst>
      <p:ext uri="{BB962C8B-B14F-4D97-AF65-F5344CB8AC3E}">
        <p14:creationId xmlns:p14="http://schemas.microsoft.com/office/powerpoint/2010/main" val="85440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911629"/>
          </a:xfrm>
        </p:spPr>
        <p:txBody>
          <a:bodyPr anchor="t">
            <a:normAutofit fontScale="90000"/>
          </a:bodyPr>
          <a:lstStyle/>
          <a:p>
            <a:r>
              <a:rPr lang="en-US" sz="5400" dirty="0">
                <a:latin typeface="Georgia" pitchFamily="18" charset="0"/>
              </a:rPr>
              <a:t>Journal 27: Taoism</a:t>
            </a:r>
          </a:p>
        </p:txBody>
      </p:sp>
      <p:sp>
        <p:nvSpPr>
          <p:cNvPr id="3" name="Content Placeholder 2"/>
          <p:cNvSpPr>
            <a:spLocks noGrp="1"/>
          </p:cNvSpPr>
          <p:nvPr>
            <p:ph idx="1"/>
          </p:nvPr>
        </p:nvSpPr>
        <p:spPr>
          <a:xfrm>
            <a:off x="685801" y="1637607"/>
            <a:ext cx="10678885" cy="4795850"/>
          </a:xfrm>
        </p:spPr>
        <p:txBody>
          <a:bodyPr anchor="t">
            <a:normAutofit fontScale="92500" lnSpcReduction="20000"/>
          </a:bodyPr>
          <a:lstStyle/>
          <a:p>
            <a:pPr marL="342900" indent="-342900">
              <a:buFont typeface="+mj-lt"/>
              <a:buAutoNum type="arabicPeriod"/>
            </a:pPr>
            <a:r>
              <a:rPr lang="en-US" sz="4000" dirty="0">
                <a:latin typeface="Georgia" pitchFamily="18" charset="0"/>
              </a:rPr>
              <a:t>Students will be able to label Yin and Yang.</a:t>
            </a:r>
          </a:p>
          <a:p>
            <a:pPr marL="342900" indent="-342900">
              <a:buFont typeface="+mj-lt"/>
              <a:buAutoNum type="arabicPeriod"/>
            </a:pPr>
            <a:r>
              <a:rPr lang="en-US" sz="4000" dirty="0">
                <a:latin typeface="Georgia" pitchFamily="18" charset="0"/>
              </a:rPr>
              <a:t>Students will be able to explain and differentiate Yin from Yang. </a:t>
            </a:r>
          </a:p>
          <a:p>
            <a:pPr marL="342900" indent="-342900">
              <a:buFont typeface="+mj-lt"/>
              <a:buAutoNum type="arabicPeriod"/>
            </a:pPr>
            <a:r>
              <a:rPr lang="en-US" sz="4000" dirty="0">
                <a:latin typeface="Georgia" pitchFamily="18" charset="0"/>
              </a:rPr>
              <a:t>Students will be able to define pantheism and differentiate pantheism from monotheism and polytheism.</a:t>
            </a:r>
          </a:p>
          <a:p>
            <a:pPr marL="342900" indent="-342900">
              <a:buFont typeface="+mj-lt"/>
              <a:buAutoNum type="arabicPeriod"/>
            </a:pPr>
            <a:r>
              <a:rPr lang="en-US" sz="4000" dirty="0">
                <a:latin typeface="Georgia" pitchFamily="18" charset="0"/>
              </a:rPr>
              <a:t>Students will be able to identify the key ideas of Taoism and differentiate them from Confucianism.</a:t>
            </a:r>
          </a:p>
        </p:txBody>
      </p:sp>
    </p:spTree>
    <p:extLst>
      <p:ext uri="{BB962C8B-B14F-4D97-AF65-F5344CB8AC3E}">
        <p14:creationId xmlns:p14="http://schemas.microsoft.com/office/powerpoint/2010/main" val="337428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12" y="227214"/>
            <a:ext cx="10987215" cy="1456267"/>
          </a:xfrm>
        </p:spPr>
        <p:txBody>
          <a:bodyPr anchor="t">
            <a:noAutofit/>
          </a:bodyPr>
          <a:lstStyle/>
          <a:p>
            <a:pPr algn="ctr"/>
            <a:r>
              <a:rPr lang="en-US" sz="8000" dirty="0">
                <a:latin typeface="Georgia" panose="02040502050405020303" pitchFamily="18" charset="0"/>
              </a:rPr>
              <a:t>Taoism (Daoism)</a:t>
            </a:r>
          </a:p>
        </p:txBody>
      </p:sp>
      <p:sp>
        <p:nvSpPr>
          <p:cNvPr id="3" name="Content Placeholder 2"/>
          <p:cNvSpPr>
            <a:spLocks noGrp="1"/>
          </p:cNvSpPr>
          <p:nvPr>
            <p:ph idx="1"/>
          </p:nvPr>
        </p:nvSpPr>
        <p:spPr>
          <a:xfrm>
            <a:off x="380177" y="1593427"/>
            <a:ext cx="11234650" cy="5139881"/>
          </a:xfrm>
        </p:spPr>
        <p:txBody>
          <a:bodyPr anchor="t">
            <a:normAutofit fontScale="62500" lnSpcReduction="20000"/>
          </a:bodyPr>
          <a:lstStyle/>
          <a:p>
            <a:r>
              <a:rPr lang="en-US" sz="4200" dirty="0"/>
              <a:t>An ancient </a:t>
            </a:r>
            <a:r>
              <a:rPr lang="en-US" sz="4200" b="1" dirty="0"/>
              <a:t>religion and philosophy</a:t>
            </a:r>
            <a:r>
              <a:rPr lang="en-US" sz="4200" dirty="0"/>
              <a:t> of China</a:t>
            </a:r>
          </a:p>
          <a:p>
            <a:pPr lvl="1"/>
            <a:r>
              <a:rPr lang="en-US" sz="4000" dirty="0"/>
              <a:t>About 20,000,000 Taoists around the world</a:t>
            </a:r>
          </a:p>
          <a:p>
            <a:pPr lvl="1"/>
            <a:r>
              <a:rPr lang="en-US" sz="4000" dirty="0"/>
              <a:t>Believe in following “the </a:t>
            </a:r>
            <a:r>
              <a:rPr lang="en-US" sz="4000" dirty="0" err="1"/>
              <a:t>tao</a:t>
            </a:r>
            <a:r>
              <a:rPr lang="en-US" sz="4000" dirty="0"/>
              <a:t>” </a:t>
            </a:r>
            <a:r>
              <a:rPr lang="en-US" sz="4000" dirty="0">
                <a:sym typeface="Wingdings" panose="05000000000000000000" pitchFamily="2" charset="2"/>
              </a:rPr>
              <a:t> The Way</a:t>
            </a:r>
            <a:endParaRPr lang="en-US" sz="4000" dirty="0"/>
          </a:p>
          <a:p>
            <a:pPr lvl="2"/>
            <a:r>
              <a:rPr lang="en-US" sz="4000" b="1" dirty="0">
                <a:solidFill>
                  <a:srgbClr val="FF0000"/>
                </a:solidFill>
                <a:highlight>
                  <a:srgbClr val="FFFF00"/>
                </a:highlight>
              </a:rPr>
              <a:t>Pantheism</a:t>
            </a:r>
            <a:r>
              <a:rPr lang="en-US" sz="4000" b="1" dirty="0"/>
              <a:t>: ‘god’ is in all things but not one single being, more of an energy or spark of life than an idol </a:t>
            </a:r>
          </a:p>
          <a:p>
            <a:pPr lvl="3"/>
            <a:r>
              <a:rPr lang="en-US" sz="3800" b="1" dirty="0"/>
              <a:t>Like “The Force” from Star Wars</a:t>
            </a:r>
          </a:p>
          <a:p>
            <a:pPr lvl="3"/>
            <a:r>
              <a:rPr lang="en-US" sz="3800" u="sng" dirty="0"/>
              <a:t>Mono</a:t>
            </a:r>
            <a:r>
              <a:rPr lang="en-US" sz="3800" dirty="0"/>
              <a:t>theism: </a:t>
            </a:r>
            <a:r>
              <a:rPr lang="en-US" sz="3800" u="sng" dirty="0"/>
              <a:t>one</a:t>
            </a:r>
            <a:r>
              <a:rPr lang="en-US" sz="3800" dirty="0"/>
              <a:t> god</a:t>
            </a:r>
          </a:p>
          <a:p>
            <a:pPr lvl="3"/>
            <a:r>
              <a:rPr lang="en-US" sz="3800" u="sng" dirty="0"/>
              <a:t>Poly</a:t>
            </a:r>
            <a:r>
              <a:rPr lang="en-US" sz="3800" dirty="0"/>
              <a:t>theism: </a:t>
            </a:r>
            <a:r>
              <a:rPr lang="en-US" sz="3800" u="sng" dirty="0"/>
              <a:t>many</a:t>
            </a:r>
            <a:r>
              <a:rPr lang="en-US" sz="3800" dirty="0"/>
              <a:t> gods</a:t>
            </a:r>
          </a:p>
          <a:p>
            <a:pPr lvl="1"/>
            <a:endParaRPr lang="en-US" sz="2600" dirty="0"/>
          </a:p>
          <a:p>
            <a:r>
              <a:rPr lang="en-US" sz="2800" b="1" dirty="0"/>
              <a:t>Confucianism’s goal was to bring China to a more advanced stage of social and cultural progress and teach them to live moral lives together in society.</a:t>
            </a:r>
          </a:p>
          <a:p>
            <a:r>
              <a:rPr lang="en-US" sz="2800" b="1" dirty="0"/>
              <a:t>Taoism is the </a:t>
            </a:r>
            <a:r>
              <a:rPr lang="en-US" sz="2800" b="1" i="1" dirty="0"/>
              <a:t>antithesis</a:t>
            </a:r>
            <a:r>
              <a:rPr lang="en-US" sz="2800" b="1" dirty="0"/>
              <a:t> of that.</a:t>
            </a:r>
          </a:p>
          <a:p>
            <a:r>
              <a:rPr lang="en-US" sz="2800" b="1" dirty="0"/>
              <a:t>If Confucianism wanted people to live in civilization under a strong ruler, Taoism wanted people to live in harmony with nature.</a:t>
            </a:r>
          </a:p>
        </p:txBody>
      </p:sp>
    </p:spTree>
    <p:extLst>
      <p:ext uri="{BB962C8B-B14F-4D97-AF65-F5344CB8AC3E}">
        <p14:creationId xmlns:p14="http://schemas.microsoft.com/office/powerpoint/2010/main" val="122646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9EA2-E421-4455-8874-3563665E3A70}"/>
              </a:ext>
            </a:extLst>
          </p:cNvPr>
          <p:cNvSpPr>
            <a:spLocks noGrp="1"/>
          </p:cNvSpPr>
          <p:nvPr>
            <p:ph type="title"/>
          </p:nvPr>
        </p:nvSpPr>
        <p:spPr>
          <a:xfrm>
            <a:off x="685800" y="104467"/>
            <a:ext cx="10131425" cy="1456267"/>
          </a:xfrm>
        </p:spPr>
        <p:txBody>
          <a:bodyPr>
            <a:normAutofit/>
          </a:bodyPr>
          <a:lstStyle/>
          <a:p>
            <a:r>
              <a:rPr lang="en-US" sz="6600" b="1" cap="none" dirty="0">
                <a:latin typeface="Georgia" panose="02040502050405020303" pitchFamily="18" charset="0"/>
              </a:rPr>
              <a:t>Lao-Tzu</a:t>
            </a:r>
          </a:p>
        </p:txBody>
      </p:sp>
      <p:sp>
        <p:nvSpPr>
          <p:cNvPr id="3" name="Content Placeholder 2">
            <a:extLst>
              <a:ext uri="{FF2B5EF4-FFF2-40B4-BE49-F238E27FC236}">
                <a16:creationId xmlns:a16="http://schemas.microsoft.com/office/drawing/2014/main" id="{E3E65ED2-DCF4-4400-B4E8-59453B790C54}"/>
              </a:ext>
            </a:extLst>
          </p:cNvPr>
          <p:cNvSpPr>
            <a:spLocks noGrp="1"/>
          </p:cNvSpPr>
          <p:nvPr>
            <p:ph idx="1"/>
          </p:nvPr>
        </p:nvSpPr>
        <p:spPr>
          <a:xfrm>
            <a:off x="685801" y="1560735"/>
            <a:ext cx="10744199" cy="4154266"/>
          </a:xfrm>
        </p:spPr>
        <p:txBody>
          <a:bodyPr anchor="t">
            <a:normAutofit/>
          </a:bodyPr>
          <a:lstStyle/>
          <a:p>
            <a:r>
              <a:rPr lang="en-US" sz="2400" dirty="0">
                <a:latin typeface="Georgia" panose="02040502050405020303" pitchFamily="18" charset="0"/>
              </a:rPr>
              <a:t>Watch this (6 min) video and take notes: </a:t>
            </a:r>
            <a:r>
              <a:rPr lang="en-US" sz="1600" dirty="0">
                <a:latin typeface="Georgia" panose="02040502050405020303" pitchFamily="18" charset="0"/>
                <a:hlinkClick r:id="rId2"/>
              </a:rPr>
              <a:t>https://www.youtube.com/watch?v=dFb7Hxva5rg</a:t>
            </a:r>
            <a:r>
              <a:rPr lang="en-US" sz="1600" dirty="0">
                <a:latin typeface="Georgia" panose="02040502050405020303" pitchFamily="18" charset="0"/>
              </a:rPr>
              <a:t> </a:t>
            </a:r>
            <a:endParaRPr lang="en-US" sz="2000" dirty="0">
              <a:latin typeface="Georgia" panose="02040502050405020303" pitchFamily="18" charset="0"/>
            </a:endParaRPr>
          </a:p>
          <a:p>
            <a:pPr lvl="1"/>
            <a:r>
              <a:rPr lang="en-US" sz="2200" dirty="0">
                <a:latin typeface="Georgia" panose="02040502050405020303" pitchFamily="18" charset="0"/>
              </a:rPr>
              <a:t>If you want more, try this (10 min) video: </a:t>
            </a:r>
            <a:r>
              <a:rPr lang="en-US" sz="1400" dirty="0">
                <a:latin typeface="Georgia" panose="02040502050405020303" pitchFamily="18" charset="0"/>
                <a:hlinkClick r:id="rId3"/>
              </a:rPr>
              <a:t>https://www.youtube.com/watch?v=JtGtqmC5wU4</a:t>
            </a:r>
            <a:r>
              <a:rPr lang="en-US" sz="1400" dirty="0">
                <a:latin typeface="Georgia" panose="02040502050405020303" pitchFamily="18" charset="0"/>
              </a:rPr>
              <a:t> </a:t>
            </a:r>
            <a:endParaRPr lang="en-US" sz="2200" dirty="0">
              <a:latin typeface="Georgia" panose="02040502050405020303" pitchFamily="18" charset="0"/>
            </a:endParaRPr>
          </a:p>
          <a:p>
            <a:r>
              <a:rPr lang="en-US" sz="2400" dirty="0">
                <a:latin typeface="Georgia" panose="02040502050405020303" pitchFamily="18" charset="0"/>
              </a:rPr>
              <a:t>Actively Learn Article: “The Wisdom of Wu-Wei: Letting Good Things Happen”</a:t>
            </a:r>
            <a:endParaRPr lang="en-US" sz="2400" dirty="0">
              <a:latin typeface="Georgia" panose="02040502050405020303" pitchFamily="18" charset="0"/>
              <a:hlinkClick r:id="rId2"/>
            </a:endParaRPr>
          </a:p>
        </p:txBody>
      </p:sp>
      <p:pic>
        <p:nvPicPr>
          <p:cNvPr id="4" name="Picture 3">
            <a:extLst>
              <a:ext uri="{FF2B5EF4-FFF2-40B4-BE49-F238E27FC236}">
                <a16:creationId xmlns:a16="http://schemas.microsoft.com/office/drawing/2014/main" id="{41A9D3F5-6C4F-4893-8DD8-5173F41A04A6}"/>
              </a:ext>
            </a:extLst>
          </p:cNvPr>
          <p:cNvPicPr>
            <a:picLocks noChangeAspect="1"/>
          </p:cNvPicPr>
          <p:nvPr/>
        </p:nvPicPr>
        <p:blipFill>
          <a:blip r:embed="rId4"/>
          <a:stretch>
            <a:fillRect/>
          </a:stretch>
        </p:blipFill>
        <p:spPr>
          <a:xfrm>
            <a:off x="8987494" y="3553556"/>
            <a:ext cx="3000794" cy="3172268"/>
          </a:xfrm>
          <a:prstGeom prst="rect">
            <a:avLst/>
          </a:prstGeom>
        </p:spPr>
      </p:pic>
    </p:spTree>
    <p:extLst>
      <p:ext uri="{BB962C8B-B14F-4D97-AF65-F5344CB8AC3E}">
        <p14:creationId xmlns:p14="http://schemas.microsoft.com/office/powerpoint/2010/main" val="126814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f/fd/Laoz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3489" y="106334"/>
            <a:ext cx="3196591" cy="41487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0"/>
            <a:ext cx="8229600" cy="1143000"/>
          </a:xfrm>
        </p:spPr>
        <p:txBody>
          <a:bodyPr>
            <a:normAutofit/>
          </a:bodyPr>
          <a:lstStyle/>
          <a:p>
            <a:r>
              <a:rPr lang="en-US" sz="4800" b="1" dirty="0">
                <a:latin typeface="Georgia" panose="02040502050405020303" pitchFamily="18" charset="0"/>
              </a:rPr>
              <a:t>Taoism</a:t>
            </a:r>
          </a:p>
        </p:txBody>
      </p:sp>
      <p:sp>
        <p:nvSpPr>
          <p:cNvPr id="3" name="Content Placeholder 2"/>
          <p:cNvSpPr>
            <a:spLocks noGrp="1"/>
          </p:cNvSpPr>
          <p:nvPr>
            <p:ph idx="1"/>
          </p:nvPr>
        </p:nvSpPr>
        <p:spPr>
          <a:xfrm>
            <a:off x="232756" y="1022466"/>
            <a:ext cx="7448204" cy="5479472"/>
          </a:xfrm>
        </p:spPr>
        <p:txBody>
          <a:bodyPr>
            <a:normAutofit/>
          </a:bodyPr>
          <a:lstStyle/>
          <a:p>
            <a:r>
              <a:rPr lang="en-US" sz="2800" dirty="0">
                <a:latin typeface="Georgia" panose="02040502050405020303" pitchFamily="18" charset="0"/>
              </a:rPr>
              <a:t>Taoism (pronounced Daoism) is a religious, spiritual, and philosophical belief system in China and much of Asia.</a:t>
            </a:r>
          </a:p>
          <a:p>
            <a:r>
              <a:rPr lang="en-US" sz="2800" dirty="0">
                <a:latin typeface="Georgia" panose="02040502050405020303" pitchFamily="18" charset="0"/>
              </a:rPr>
              <a:t>It’s creation is credited to Lao Tzu, who may not even have ever existed.  (We’re going to assume he did).  </a:t>
            </a:r>
          </a:p>
          <a:p>
            <a:r>
              <a:rPr lang="en-US" sz="2800" dirty="0">
                <a:latin typeface="Georgia" panose="02040502050405020303" pitchFamily="18" charset="0"/>
              </a:rPr>
              <a:t>Tao means “the Way” or “the Path”</a:t>
            </a:r>
          </a:p>
          <a:p>
            <a:r>
              <a:rPr lang="en-US" sz="2800" dirty="0">
                <a:latin typeface="Georgia" panose="02040502050405020303" pitchFamily="18" charset="0"/>
              </a:rPr>
              <a:t>Inspired by the balance seen in nature.</a:t>
            </a:r>
          </a:p>
          <a:p>
            <a:r>
              <a:rPr lang="en-US" sz="2800" dirty="0">
                <a:latin typeface="Georgia" panose="02040502050405020303" pitchFamily="18" charset="0"/>
              </a:rPr>
              <a:t>Pantheistic.</a:t>
            </a:r>
          </a:p>
          <a:p>
            <a:r>
              <a:rPr lang="en-US" sz="2800" dirty="0">
                <a:latin typeface="Georgia" panose="02040502050405020303" pitchFamily="18" charset="0"/>
              </a:rPr>
              <a:t>Important concepts: “Qi” (chi) and “Wu Wei” and yin and yang</a:t>
            </a:r>
          </a:p>
        </p:txBody>
      </p:sp>
      <p:pic>
        <p:nvPicPr>
          <p:cNvPr id="5" name="Picture 2" descr="https://tomajjavidtash.files.wordpress.com/2014/12/yinya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6145" y="4361438"/>
            <a:ext cx="2355899" cy="235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3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347730"/>
            <a:ext cx="5025980" cy="5803475"/>
          </a:xfrm>
        </p:spPr>
        <p:txBody>
          <a:bodyPr>
            <a:normAutofit lnSpcReduction="10000"/>
          </a:bodyPr>
          <a:lstStyle/>
          <a:p>
            <a:pPr marL="0" indent="0">
              <a:buNone/>
            </a:pPr>
            <a:r>
              <a:rPr lang="en-US" sz="3600" dirty="0"/>
              <a:t>Think about:</a:t>
            </a:r>
          </a:p>
          <a:p>
            <a:pPr marL="514350" indent="-514350">
              <a:buFont typeface="+mj-lt"/>
              <a:buAutoNum type="arabicPeriod"/>
            </a:pPr>
            <a:r>
              <a:rPr lang="en-US" sz="3600" dirty="0"/>
              <a:t>What is this called?</a:t>
            </a:r>
          </a:p>
          <a:p>
            <a:pPr marL="514350" indent="-514350">
              <a:buFont typeface="+mj-lt"/>
              <a:buAutoNum type="arabicPeriod"/>
            </a:pPr>
            <a:r>
              <a:rPr lang="en-US" sz="3600" dirty="0"/>
              <a:t>What religion does it belong to?</a:t>
            </a:r>
          </a:p>
          <a:p>
            <a:pPr marL="514350" indent="-514350">
              <a:buFont typeface="+mj-lt"/>
              <a:buAutoNum type="arabicPeriod"/>
            </a:pPr>
            <a:r>
              <a:rPr lang="en-US" sz="3600" dirty="0"/>
              <a:t>What does it mean?</a:t>
            </a:r>
          </a:p>
          <a:p>
            <a:pPr marL="0" indent="0">
              <a:buNone/>
            </a:pPr>
            <a:endParaRPr lang="en-US" sz="3600" dirty="0"/>
          </a:p>
          <a:p>
            <a:pPr marL="0" indent="0">
              <a:buNone/>
            </a:pPr>
            <a:r>
              <a:rPr lang="en-US" sz="3600" dirty="0">
                <a:hlinkClick r:id="rId2"/>
              </a:rPr>
              <a:t>https://ed.ted.com/lessons/the-hidden-meanings-of-yin-and-yang-john-bellaimey</a:t>
            </a:r>
            <a:r>
              <a:rPr lang="en-US" sz="3600" dirty="0"/>
              <a:t> </a:t>
            </a:r>
          </a:p>
        </p:txBody>
      </p:sp>
      <p:pic>
        <p:nvPicPr>
          <p:cNvPr id="2050" name="Picture 2" descr="https://tomajjavidtash.files.wordpress.com/2014/12/yinya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71863"/>
            <a:ext cx="6631591" cy="663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4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159049" y="165508"/>
            <a:ext cx="7147762" cy="44987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p:nvPr/>
        </p:nvPicPr>
        <p:blipFill>
          <a:blip r:embed="rId3" cstate="print"/>
          <a:stretch>
            <a:fillRect/>
          </a:stretch>
        </p:blipFill>
        <p:spPr>
          <a:xfrm>
            <a:off x="4142573" y="2069809"/>
            <a:ext cx="7501346" cy="43729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4298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tretch>
            <a:fillRect/>
          </a:stretch>
        </p:blipFill>
        <p:spPr>
          <a:xfrm>
            <a:off x="255218" y="229084"/>
            <a:ext cx="6934200" cy="39133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p:nvPr/>
        </p:nvPicPr>
        <p:blipFill>
          <a:blip r:embed="rId3" cstate="print"/>
          <a:stretch>
            <a:fillRect/>
          </a:stretch>
        </p:blipFill>
        <p:spPr>
          <a:xfrm>
            <a:off x="3124361" y="2541112"/>
            <a:ext cx="8586670" cy="4316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11160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709</TotalTime>
  <Words>1076</Words>
  <Application>Microsoft Office PowerPoint</Application>
  <PresentationFormat>Widescreen</PresentationFormat>
  <Paragraphs>136</Paragraphs>
  <Slides>21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Georgia</vt:lpstr>
      <vt:lpstr>Celestial</vt:lpstr>
      <vt:lpstr>Office Theme</vt:lpstr>
      <vt:lpstr>Weekly Schedule</vt:lpstr>
      <vt:lpstr>PowerPoint Presentation</vt:lpstr>
      <vt:lpstr>Journal 27: Taoism</vt:lpstr>
      <vt:lpstr>Taoism (Daoism)</vt:lpstr>
      <vt:lpstr>Lao-Tzu</vt:lpstr>
      <vt:lpstr>Taoism</vt:lpstr>
      <vt:lpstr>PowerPoint Presentation</vt:lpstr>
      <vt:lpstr>PowerPoint Presentation</vt:lpstr>
      <vt:lpstr>PowerPoint Presentation</vt:lpstr>
      <vt:lpstr>PowerPoint Presentation</vt:lpstr>
      <vt:lpstr>PowerPoint Presentation</vt:lpstr>
      <vt:lpstr>Tao Te Ching</vt:lpstr>
      <vt:lpstr>Annotate Chapter 42 of the Tao Te Ching with learning about Yin yang (with a partner)</vt:lpstr>
      <vt:lpstr>This chart</vt:lpstr>
      <vt:lpstr>Taoism + Tao Te Ching</vt:lpstr>
      <vt:lpstr>Tao Te Ching: Chapter 57</vt:lpstr>
      <vt:lpstr>Tao Te Ching: Chapter 14</vt:lpstr>
      <vt:lpstr>Wu-Wei</vt:lpstr>
      <vt:lpstr>Qi (chi)</vt:lpstr>
      <vt:lpstr>Wu-Wei</vt:lpstr>
      <vt:lpstr>Application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Targets:</dc:title>
  <dc:creator>Microsoft account</dc:creator>
  <cp:lastModifiedBy>kyle.p.smith@email.wsu.edu</cp:lastModifiedBy>
  <cp:revision>65</cp:revision>
  <cp:lastPrinted>2017-02-08T16:00:53Z</cp:lastPrinted>
  <dcterms:created xsi:type="dcterms:W3CDTF">2017-02-06T04:27:24Z</dcterms:created>
  <dcterms:modified xsi:type="dcterms:W3CDTF">2020-05-31T23:31:44Z</dcterms:modified>
</cp:coreProperties>
</file>