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883BF9-B07C-440F-A76E-A8A6C7697CFB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3255A2-44FE-4C09-8E20-FAF599F7CF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371600"/>
            <a:ext cx="6598556" cy="52669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the </a:t>
            </a:r>
            <a:r>
              <a:rPr lang="en-US" dirty="0" err="1" smtClean="0"/>
              <a:t>Egwugwu</a:t>
            </a:r>
            <a:r>
              <a:rPr lang="en-US" dirty="0" smtClean="0"/>
              <a:t> like?</a:t>
            </a:r>
          </a:p>
          <a:p>
            <a:pPr lvl="1"/>
            <a:r>
              <a:rPr lang="en-US" sz="2600" dirty="0" smtClean="0"/>
              <a:t>What is the name of their leader?</a:t>
            </a:r>
          </a:p>
          <a:p>
            <a:pPr lvl="1"/>
            <a:r>
              <a:rPr lang="en-US" sz="2600" dirty="0"/>
              <a:t>Why does Evil Forest address </a:t>
            </a:r>
            <a:r>
              <a:rPr lang="en-US" sz="2600" dirty="0" err="1"/>
              <a:t>Uzowulu</a:t>
            </a:r>
            <a:r>
              <a:rPr lang="en-US" sz="2600" dirty="0"/>
              <a:t> saying, “</a:t>
            </a:r>
            <a:r>
              <a:rPr lang="en-US" sz="2600" dirty="0" err="1"/>
              <a:t>Uzowulu’s</a:t>
            </a:r>
            <a:r>
              <a:rPr lang="en-US" sz="2600" dirty="0"/>
              <a:t> </a:t>
            </a:r>
            <a:r>
              <a:rPr lang="en-US" sz="2600" b="1" u="sng" dirty="0"/>
              <a:t>body</a:t>
            </a:r>
            <a:r>
              <a:rPr lang="en-US" sz="2600" dirty="0"/>
              <a:t>, I salute you</a:t>
            </a:r>
            <a:r>
              <a:rPr lang="en-US" sz="2600" dirty="0" smtClean="0"/>
              <a:t>”? (90).</a:t>
            </a:r>
          </a:p>
          <a:p>
            <a:pPr lvl="1"/>
            <a:r>
              <a:rPr lang="en-US" sz="2600" dirty="0" smtClean="0"/>
              <a:t>How do the Igbo people suspend disbelief when the </a:t>
            </a:r>
            <a:r>
              <a:rPr lang="en-US" sz="2600" dirty="0" err="1" smtClean="0"/>
              <a:t>Egwugwu</a:t>
            </a:r>
            <a:r>
              <a:rPr lang="en-US" sz="2600" dirty="0" smtClean="0"/>
              <a:t> are present? </a:t>
            </a:r>
          </a:p>
          <a:p>
            <a:r>
              <a:rPr lang="en-US" dirty="0" smtClean="0"/>
              <a:t>What things do we learn about Igbo culture from this chapter?</a:t>
            </a:r>
          </a:p>
          <a:p>
            <a:pPr lvl="1"/>
            <a:r>
              <a:rPr lang="en-US" sz="2600" dirty="0" smtClean="0"/>
              <a:t>Laws? How does Igbo patriarchy get more complicated as result of the case?</a:t>
            </a:r>
          </a:p>
          <a:p>
            <a:pPr lvl="1"/>
            <a:r>
              <a:rPr lang="en-US" sz="2600" dirty="0"/>
              <a:t>Why will </a:t>
            </a:r>
            <a:r>
              <a:rPr lang="en-US" sz="2600" dirty="0" err="1"/>
              <a:t>Uzowulu</a:t>
            </a:r>
            <a:r>
              <a:rPr lang="en-US" sz="2600" dirty="0"/>
              <a:t> listen to the decision of the </a:t>
            </a:r>
            <a:r>
              <a:rPr lang="en-US" sz="2600" dirty="0" err="1" smtClean="0"/>
              <a:t>Egwugwu</a:t>
            </a:r>
            <a:r>
              <a:rPr lang="en-US" sz="2600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Things Fall Apart</a:t>
            </a:r>
            <a:r>
              <a:rPr lang="en-US" sz="6000" b="1" dirty="0" smtClean="0"/>
              <a:t> chapter </a:t>
            </a:r>
            <a:r>
              <a:rPr lang="en-US" sz="6000" b="1" dirty="0"/>
              <a:t>10 </a:t>
            </a:r>
            <a:r>
              <a:rPr lang="en-US" sz="2800" dirty="0"/>
              <a:t>(</a:t>
            </a:r>
            <a:r>
              <a:rPr lang="en-US" sz="2800" dirty="0" smtClean="0"/>
              <a:t>87-94)</a:t>
            </a:r>
            <a:endParaRPr lang="en-US" sz="5400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55" y="1371600"/>
            <a:ext cx="4374245" cy="50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301752"/>
            <a:ext cx="5413248" cy="63550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1. Why does Evil Forest address </a:t>
            </a:r>
            <a:r>
              <a:rPr lang="en-US" dirty="0" err="1"/>
              <a:t>Uzowulu</a:t>
            </a:r>
            <a:r>
              <a:rPr lang="en-US" dirty="0"/>
              <a:t> saying, “</a:t>
            </a:r>
            <a:r>
              <a:rPr lang="en-US" dirty="0" err="1"/>
              <a:t>Uzowulu’s</a:t>
            </a:r>
            <a:r>
              <a:rPr lang="en-US" dirty="0"/>
              <a:t> body, I salute you”? (p. 64)</a:t>
            </a:r>
          </a:p>
          <a:p>
            <a:pPr marL="0" indent="0">
              <a:buNone/>
            </a:pPr>
            <a:r>
              <a:rPr lang="en-US" dirty="0"/>
              <a:t>2. Why does Evil Forest say, “</a:t>
            </a:r>
            <a:r>
              <a:rPr lang="en-US" dirty="0" err="1"/>
              <a:t>Uzowulu’s</a:t>
            </a:r>
            <a:r>
              <a:rPr lang="en-US" dirty="0"/>
              <a:t> body, do you know me?” (p. 64)</a:t>
            </a:r>
          </a:p>
          <a:p>
            <a:pPr marL="0" indent="0">
              <a:buNone/>
            </a:pPr>
            <a:r>
              <a:rPr lang="en-US" dirty="0"/>
              <a:t>3. What is the law of </a:t>
            </a:r>
            <a:r>
              <a:rPr lang="en-US" dirty="0" err="1"/>
              <a:t>Umuofia</a:t>
            </a:r>
            <a:r>
              <a:rPr lang="en-US" dirty="0"/>
              <a:t> concerning the bride-price of a woman who runs away from her husband?</a:t>
            </a:r>
          </a:p>
          <a:p>
            <a:pPr marL="0" indent="0">
              <a:buNone/>
            </a:pPr>
            <a:r>
              <a:rPr lang="en-US" dirty="0"/>
              <a:t>4. How does Evil Forest keep order when the crowd roars with laughter during the trial?</a:t>
            </a:r>
          </a:p>
          <a:p>
            <a:pPr marL="0" indent="0">
              <a:buNone/>
            </a:pPr>
            <a:r>
              <a:rPr lang="en-US" dirty="0"/>
              <a:t>5. What role do </a:t>
            </a:r>
            <a:r>
              <a:rPr lang="en-US" dirty="0" err="1"/>
              <a:t>Uzowulu’s</a:t>
            </a:r>
            <a:r>
              <a:rPr lang="en-US" dirty="0"/>
              <a:t> neighbors play in the trial?</a:t>
            </a:r>
          </a:p>
          <a:p>
            <a:pPr marL="0" indent="0">
              <a:buNone/>
            </a:pPr>
            <a:r>
              <a:rPr lang="en-US" dirty="0"/>
              <a:t>6. Why do Evil Forest and the other </a:t>
            </a:r>
            <a:r>
              <a:rPr lang="en-US" i="1" dirty="0" err="1"/>
              <a:t>egwugwu</a:t>
            </a:r>
            <a:r>
              <a:rPr lang="en-US" dirty="0"/>
              <a:t> run a few steps in the direction of the women?</a:t>
            </a:r>
          </a:p>
          <a:p>
            <a:pPr marL="0" indent="0">
              <a:buNone/>
            </a:pPr>
            <a:r>
              <a:rPr lang="en-US" dirty="0"/>
              <a:t>7. What are some of the names Evil Forest gives himself?</a:t>
            </a:r>
          </a:p>
          <a:p>
            <a:pPr marL="0" indent="0">
              <a:buNone/>
            </a:pPr>
            <a:r>
              <a:rPr lang="en-US" dirty="0"/>
              <a:t>8. What is the purpose of the metal gong, the drums, and the flute?</a:t>
            </a:r>
          </a:p>
          <a:p>
            <a:pPr marL="0" indent="0">
              <a:buNone/>
            </a:pPr>
            <a:r>
              <a:rPr lang="en-US" dirty="0"/>
              <a:t>9. Why will </a:t>
            </a:r>
            <a:r>
              <a:rPr lang="en-US" dirty="0" err="1"/>
              <a:t>Uzowulu</a:t>
            </a:r>
            <a:r>
              <a:rPr lang="en-US" dirty="0"/>
              <a:t> listen to the decision of the </a:t>
            </a:r>
            <a:r>
              <a:rPr lang="en-US" i="1" dirty="0" err="1"/>
              <a:t>egwugwu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10. The </a:t>
            </a:r>
            <a:r>
              <a:rPr lang="en-US" i="1" dirty="0" err="1"/>
              <a:t>egwugwu</a:t>
            </a:r>
            <a:r>
              <a:rPr lang="en-US" dirty="0"/>
              <a:t> hear a land case after </a:t>
            </a:r>
            <a:r>
              <a:rPr lang="en-US" dirty="0" err="1"/>
              <a:t>Uzowulu’s</a:t>
            </a:r>
            <a:r>
              <a:rPr lang="en-US" dirty="0"/>
              <a:t> case. What is a land case?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301752"/>
            <a:ext cx="5413248" cy="63550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Answers</a:t>
            </a:r>
          </a:p>
          <a:p>
            <a:pPr marL="0" indent="0">
              <a:buNone/>
            </a:pPr>
            <a:r>
              <a:rPr lang="en-US" dirty="0"/>
              <a:t>1. Spirits always address humans as bodies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Evil Forest asks </a:t>
            </a:r>
            <a:r>
              <a:rPr lang="en-US" dirty="0" err="1"/>
              <a:t>Uzowulu</a:t>
            </a:r>
            <a:r>
              <a:rPr lang="en-US" dirty="0"/>
              <a:t> if he recognizes him as one of the living. </a:t>
            </a:r>
            <a:r>
              <a:rPr lang="en-US" dirty="0" err="1"/>
              <a:t>Uzowulu</a:t>
            </a:r>
            <a:r>
              <a:rPr lang="en-US" dirty="0"/>
              <a:t> responds, “How can I know you father? You are beyond our knowledge.” (p. 64) Evil Forest emphasizes the point that he is not one of the living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The law of </a:t>
            </a:r>
            <a:r>
              <a:rPr lang="en-US" dirty="0" err="1"/>
              <a:t>Umuofia</a:t>
            </a:r>
            <a:r>
              <a:rPr lang="en-US" dirty="0"/>
              <a:t> says that if a woman runs away from her husband, the bride-price must be returned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Evil Forest keeps order when the crowd roars with laughter during the trial by rising to his feet. A steady cloud of smoke rises from his head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The neighbors testify that </a:t>
            </a:r>
            <a:r>
              <a:rPr lang="en-US" dirty="0" err="1"/>
              <a:t>Uzowulu</a:t>
            </a:r>
            <a:r>
              <a:rPr lang="en-US" dirty="0"/>
              <a:t> beat his wife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The women flee in terror, but they return to their places almost immediately. The </a:t>
            </a:r>
            <a:r>
              <a:rPr lang="en-US" dirty="0" err="1"/>
              <a:t>egwugwu</a:t>
            </a:r>
            <a:r>
              <a:rPr lang="en-US" dirty="0"/>
              <a:t> instill fear in the women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Evil Forest calls himself “Dry-meat-that-fills-the-mouth,” and “Fire-that-burns-without-faggots.” A faggot is a dry stick. (p. 66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 The metal gong, the drums, and the flute all contribute to the excitement of the trial in the presence of the </a:t>
            </a:r>
            <a:r>
              <a:rPr lang="en-US" dirty="0" err="1"/>
              <a:t>egwugwu</a:t>
            </a:r>
            <a:r>
              <a:rPr lang="en-US" dirty="0"/>
              <a:t>. The instruments announce different sections of the trial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Uzowulu</a:t>
            </a:r>
            <a:r>
              <a:rPr lang="en-US" dirty="0"/>
              <a:t> will listen to the decision of the </a:t>
            </a:r>
            <a:r>
              <a:rPr lang="en-US" dirty="0" err="1"/>
              <a:t>egwugwu</a:t>
            </a:r>
            <a:r>
              <a:rPr lang="en-US" dirty="0"/>
              <a:t> because they represent the ancestral spirits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A land case is a dispute over property.</a:t>
            </a:r>
          </a:p>
        </p:txBody>
      </p:sp>
    </p:spTree>
    <p:extLst>
      <p:ext uri="{BB962C8B-B14F-4D97-AF65-F5344CB8AC3E}">
        <p14:creationId xmlns:p14="http://schemas.microsoft.com/office/powerpoint/2010/main" val="162371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w and 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9680"/>
            <a:ext cx="10972799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0" b="51768" l="30667" r="69000">
                        <a14:foregroundMark x1="34333" y1="38424" x2="34667" y2="32154"/>
                        <a14:foregroundMark x1="36833" y1="28457" x2="44667" y2="2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6" t="19625" r="26044" b="44581"/>
          <a:stretch/>
        </p:blipFill>
        <p:spPr bwMode="auto">
          <a:xfrm>
            <a:off x="1581276" y="1249641"/>
            <a:ext cx="3028775" cy="23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56" b="50000" l="32188" r="63125">
                        <a14:foregroundMark x1="43750" y1="17556" x2="46250" y2="46667"/>
                        <a14:foregroundMark x1="47813" y1="17556" x2="56563" y2="26222"/>
                        <a14:foregroundMark x1="56563" y1="27778" x2="56875" y2="41556"/>
                        <a14:foregroundMark x1="59375" y1="40667" x2="57500" y2="44667"/>
                        <a14:foregroundMark x1="56563" y1="45778" x2="40938" y2="47556"/>
                        <a14:foregroundMark x1="54375" y1="47778" x2="4531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13035" r="32826" b="46845"/>
          <a:stretch/>
        </p:blipFill>
        <p:spPr bwMode="auto">
          <a:xfrm>
            <a:off x="7447252" y="-475328"/>
            <a:ext cx="3479353" cy="50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74" b="31266" l="44026" r="63926">
                        <a14:foregroundMark x1="49470" y1="11152" x2="56714" y2="10223"/>
                        <a14:foregroundMark x1="49470" y1="11338" x2="50177" y2="15428"/>
                        <a14:foregroundMark x1="50177" y1="15985" x2="47173" y2="17658"/>
                        <a14:foregroundMark x1="49647" y1="17472" x2="50000" y2="25651"/>
                        <a14:foregroundMark x1="59717" y1="19703" x2="60777" y2="25651"/>
                        <a14:foregroundMark x1="53357" y1="28810" x2="54594" y2="29740"/>
                        <a14:foregroundMark x1="52297" y1="28810" x2="53710" y2="30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38" r="33586" b="65260"/>
          <a:stretch/>
        </p:blipFill>
        <p:spPr bwMode="auto">
          <a:xfrm>
            <a:off x="3749040" y="-328492"/>
            <a:ext cx="3145536" cy="51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0" b="51768" l="30667" r="69000">
                        <a14:foregroundMark x1="34333" y1="38424" x2="34667" y2="32154"/>
                        <a14:foregroundMark x1="36833" y1="28457" x2="44667" y2="2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6" t="19625" r="26044" b="44581"/>
          <a:stretch/>
        </p:blipFill>
        <p:spPr bwMode="auto">
          <a:xfrm>
            <a:off x="5843016" y="2473943"/>
            <a:ext cx="3219324" cy="248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4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371600"/>
            <a:ext cx="6598556" cy="50799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ironic about Okonkwo being one of the </a:t>
            </a:r>
            <a:r>
              <a:rPr lang="en-US" sz="3600" dirty="0" err="1" smtClean="0"/>
              <a:t>Egwugwu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Do we have </a:t>
            </a:r>
            <a:r>
              <a:rPr lang="en-US" sz="3600" dirty="0" err="1" smtClean="0"/>
              <a:t>Egwugwu</a:t>
            </a:r>
            <a:r>
              <a:rPr lang="en-US" sz="3600" dirty="0" smtClean="0"/>
              <a:t> in America? Similarities? Differences?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Things Fall Apart</a:t>
            </a:r>
            <a:r>
              <a:rPr lang="en-US" sz="6000" b="1" dirty="0" smtClean="0"/>
              <a:t> chapter </a:t>
            </a:r>
            <a:r>
              <a:rPr lang="en-US" sz="6000" b="1" dirty="0"/>
              <a:t>10 </a:t>
            </a:r>
            <a:r>
              <a:rPr lang="en-US" sz="2800" dirty="0"/>
              <a:t>(</a:t>
            </a:r>
            <a:r>
              <a:rPr lang="en-US" sz="2800" dirty="0" smtClean="0"/>
              <a:t>87-94)</a:t>
            </a:r>
            <a:endParaRPr lang="en-US" sz="5400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55" y="1371600"/>
            <a:ext cx="4374245" cy="50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0254"/>
            <a:ext cx="5617463" cy="58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accent2"/>
                </a:solidFill>
              </a:rPr>
              <a:t>Egwugwu</a:t>
            </a:r>
            <a:endParaRPr lang="en-US" sz="6000" b="1" i="1" dirty="0">
              <a:solidFill>
                <a:schemeClr val="accent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 b="2856"/>
          <a:stretch/>
        </p:blipFill>
        <p:spPr bwMode="auto">
          <a:xfrm>
            <a:off x="7080224" y="530254"/>
            <a:ext cx="4569668" cy="57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Shows what the story’s purpose for the Igbo people 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HW: Create a scene from the Igbo Oral Tradition in chapter 11 that: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85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5398999-8989-448C-9AB4-DBE520EAB31D}" vid="{9B5C0A71-273A-4BD1-BB6D-2E95978B8A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71</TotalTime>
  <Words>495</Words>
  <Application>Microsoft Office PowerPoint</Application>
  <PresentationFormat>Widescreen</PresentationFormat>
  <Paragraphs>35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Constantia</vt:lpstr>
      <vt:lpstr>Wingdings 2</vt:lpstr>
      <vt:lpstr>Theme1</vt:lpstr>
      <vt:lpstr>Things Fall Apart chapter 10 (87-94)</vt:lpstr>
      <vt:lpstr>PowerPoint Presentation</vt:lpstr>
      <vt:lpstr>PowerPoint Presentation</vt:lpstr>
      <vt:lpstr>Things Fall Apart chapter 10 (87-94)</vt:lpstr>
      <vt:lpstr>Egwugwu</vt:lpstr>
      <vt:lpstr>HW: Create a scene from the Igbo Oral Tradition in chapter 11 that: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Fall Apart chapter 10 (87-94)</dc:title>
  <dc:creator>Smith, Kyle    SHS - Staff</dc:creator>
  <cp:lastModifiedBy>Smith, Kyle    SHS - Staff</cp:lastModifiedBy>
  <cp:revision>8</cp:revision>
  <dcterms:created xsi:type="dcterms:W3CDTF">2019-03-11T18:40:08Z</dcterms:created>
  <dcterms:modified xsi:type="dcterms:W3CDTF">2019-03-11T19:51:31Z</dcterms:modified>
</cp:coreProperties>
</file>