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358400" y="2655750"/>
            <a:ext cx="7475200" cy="15465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n-US"/>
              <a:t>Click to edit Master title style</a:t>
            </a:r>
            <a:endParaRPr/>
          </a:p>
        </p:txBody>
      </p:sp>
    </p:spTree>
    <p:extLst>
      <p:ext uri="{BB962C8B-B14F-4D97-AF65-F5344CB8AC3E}">
        <p14:creationId xmlns:p14="http://schemas.microsoft.com/office/powerpoint/2010/main" val="382166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609600" y="451075"/>
            <a:ext cx="10972800" cy="1017000"/>
          </a:xfrm>
          <a:prstGeom prst="rect">
            <a:avLst/>
          </a:prstGeom>
        </p:spPr>
        <p:txBody>
          <a:bodyPr spcFirstLastPara="1" wrap="square" lIns="91425" tIns="91425" rIns="91425" bIns="91425" anchor="ctr" anchorCtr="0"/>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a:t>Click to edit Master title style</a:t>
            </a:r>
            <a:endParaRPr/>
          </a:p>
        </p:txBody>
      </p:sp>
      <p:sp>
        <p:nvSpPr>
          <p:cNvPr id="21" name="Google Shape;21;p5"/>
          <p:cNvSpPr txBox="1">
            <a:spLocks noGrp="1"/>
          </p:cNvSpPr>
          <p:nvPr>
            <p:ph type="body" idx="1"/>
          </p:nvPr>
        </p:nvSpPr>
        <p:spPr>
          <a:xfrm>
            <a:off x="1668800" y="1697300"/>
            <a:ext cx="8854400" cy="4090200"/>
          </a:xfrm>
          <a:prstGeom prst="rect">
            <a:avLst/>
          </a:prstGeom>
        </p:spPr>
        <p:txBody>
          <a:bodyPr spcFirstLastPara="1" wrap="square" lIns="91425" tIns="91425" rIns="91425" bIns="91425" anchor="ctr"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pPr lvl="0"/>
            <a:r>
              <a:rPr lang="en-US"/>
              <a:t>Edit Master text styles</a:t>
            </a:r>
          </a:p>
        </p:txBody>
      </p:sp>
    </p:spTree>
    <p:extLst>
      <p:ext uri="{BB962C8B-B14F-4D97-AF65-F5344CB8AC3E}">
        <p14:creationId xmlns:p14="http://schemas.microsoft.com/office/powerpoint/2010/main" val="336220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09600" y="451075"/>
            <a:ext cx="10972800" cy="1017000"/>
          </a:xfrm>
          <a:prstGeom prst="rect">
            <a:avLst/>
          </a:prstGeom>
        </p:spPr>
        <p:txBody>
          <a:bodyPr spcFirstLastPara="1" wrap="square" lIns="91425" tIns="91425" rIns="91425" bIns="91425" anchor="ctr" anchorCtr="0"/>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a:t>Click to edit Master title style</a:t>
            </a:r>
            <a:endParaRPr/>
          </a:p>
        </p:txBody>
      </p:sp>
      <p:sp>
        <p:nvSpPr>
          <p:cNvPr id="24" name="Google Shape;24;p6"/>
          <p:cNvSpPr txBox="1">
            <a:spLocks noGrp="1"/>
          </p:cNvSpPr>
          <p:nvPr>
            <p:ph type="body" idx="1"/>
          </p:nvPr>
        </p:nvSpPr>
        <p:spPr>
          <a:xfrm>
            <a:off x="1293616" y="1600200"/>
            <a:ext cx="4662000" cy="39276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Edit Master text styles</a:t>
            </a:r>
          </a:p>
        </p:txBody>
      </p:sp>
      <p:sp>
        <p:nvSpPr>
          <p:cNvPr id="25" name="Google Shape;25;p6"/>
          <p:cNvSpPr txBox="1">
            <a:spLocks noGrp="1"/>
          </p:cNvSpPr>
          <p:nvPr>
            <p:ph type="body" idx="2"/>
          </p:nvPr>
        </p:nvSpPr>
        <p:spPr>
          <a:xfrm>
            <a:off x="6236384" y="1600200"/>
            <a:ext cx="4662000" cy="39276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Edit Master text styles</a:t>
            </a:r>
          </a:p>
        </p:txBody>
      </p:sp>
    </p:spTree>
    <p:extLst>
      <p:ext uri="{BB962C8B-B14F-4D97-AF65-F5344CB8AC3E}">
        <p14:creationId xmlns:p14="http://schemas.microsoft.com/office/powerpoint/2010/main" val="17895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609600" y="451075"/>
            <a:ext cx="10972800" cy="1017000"/>
          </a:xfrm>
          <a:prstGeom prst="rect">
            <a:avLst/>
          </a:prstGeom>
        </p:spPr>
        <p:txBody>
          <a:bodyPr spcFirstLastPara="1" wrap="square" lIns="91425" tIns="91425" rIns="91425" bIns="91425" anchor="ctr" anchorCtr="0"/>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title style</a:t>
            </a:r>
            <a:endParaRPr/>
          </a:p>
        </p:txBody>
      </p:sp>
      <p:sp>
        <p:nvSpPr>
          <p:cNvPr id="28" name="Google Shape;28;p7"/>
          <p:cNvSpPr txBox="1">
            <a:spLocks noGrp="1"/>
          </p:cNvSpPr>
          <p:nvPr>
            <p:ph type="body" idx="1"/>
          </p:nvPr>
        </p:nvSpPr>
        <p:spPr>
          <a:xfrm>
            <a:off x="984787" y="1600200"/>
            <a:ext cx="3294800" cy="42333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Edit Master text styles</a:t>
            </a:r>
          </a:p>
        </p:txBody>
      </p:sp>
      <p:sp>
        <p:nvSpPr>
          <p:cNvPr id="29" name="Google Shape;29;p7"/>
          <p:cNvSpPr txBox="1">
            <a:spLocks noGrp="1"/>
          </p:cNvSpPr>
          <p:nvPr>
            <p:ph type="body" idx="2"/>
          </p:nvPr>
        </p:nvSpPr>
        <p:spPr>
          <a:xfrm>
            <a:off x="4448600" y="1600200"/>
            <a:ext cx="3294800" cy="42333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Edit Master text styles</a:t>
            </a:r>
          </a:p>
        </p:txBody>
      </p:sp>
      <p:sp>
        <p:nvSpPr>
          <p:cNvPr id="30" name="Google Shape;30;p7"/>
          <p:cNvSpPr txBox="1">
            <a:spLocks noGrp="1"/>
          </p:cNvSpPr>
          <p:nvPr>
            <p:ph type="body" idx="3"/>
          </p:nvPr>
        </p:nvSpPr>
        <p:spPr>
          <a:xfrm>
            <a:off x="7912413" y="1600200"/>
            <a:ext cx="3294800" cy="42333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Edit Master text styles</a:t>
            </a:r>
          </a:p>
        </p:txBody>
      </p:sp>
    </p:spTree>
    <p:extLst>
      <p:ext uri="{BB962C8B-B14F-4D97-AF65-F5344CB8AC3E}">
        <p14:creationId xmlns:p14="http://schemas.microsoft.com/office/powerpoint/2010/main" val="36931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609600" y="451075"/>
            <a:ext cx="10972800" cy="1017000"/>
          </a:xfrm>
          <a:prstGeom prst="rect">
            <a:avLst/>
          </a:prstGeom>
        </p:spPr>
        <p:txBody>
          <a:bodyPr spcFirstLastPara="1" wrap="square" lIns="91425" tIns="91425" rIns="91425" bIns="91425" anchor="ctr" anchorCtr="0"/>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a:t>Click to edit Master title style</a:t>
            </a:r>
            <a:endParaRPr/>
          </a:p>
        </p:txBody>
      </p:sp>
    </p:spTree>
    <p:extLst>
      <p:ext uri="{BB962C8B-B14F-4D97-AF65-F5344CB8AC3E}">
        <p14:creationId xmlns:p14="http://schemas.microsoft.com/office/powerpoint/2010/main" val="360664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609600" y="5875079"/>
            <a:ext cx="10972800" cy="692700"/>
          </a:xfrm>
          <a:prstGeom prst="rect">
            <a:avLst/>
          </a:prstGeom>
        </p:spPr>
        <p:txBody>
          <a:bodyPr spcFirstLastPara="1" wrap="square" lIns="91425" tIns="91425" rIns="91425" bIns="91425" anchor="t" anchorCtr="0"/>
          <a:lstStyle>
            <a:lvl1pPr marL="457200" lvl="0" indent="-228600" algn="ctr">
              <a:spcBef>
                <a:spcPts val="360"/>
              </a:spcBef>
              <a:spcAft>
                <a:spcPts val="0"/>
              </a:spcAft>
              <a:buClr>
                <a:srgbClr val="999999"/>
              </a:buClr>
              <a:buSzPts val="1200"/>
              <a:buNone/>
              <a:defRPr sz="1200">
                <a:solidFill>
                  <a:srgbClr val="999999"/>
                </a:solidFill>
              </a:defRPr>
            </a:lvl1pPr>
          </a:lstStyle>
          <a:p>
            <a:pPr lvl="0"/>
            <a:r>
              <a:rPr lang="en-US"/>
              <a:t>Edit Master text styles</a:t>
            </a:r>
          </a:p>
        </p:txBody>
      </p:sp>
    </p:spTree>
    <p:extLst>
      <p:ext uri="{BB962C8B-B14F-4D97-AF65-F5344CB8AC3E}">
        <p14:creationId xmlns:p14="http://schemas.microsoft.com/office/powerpoint/2010/main" val="32802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hite" type="blank">
  <p:cSld name="Blank white">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165474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black">
  <p:cSld name="Blank black">
    <p:bg>
      <p:bgPr>
        <a:solidFill>
          <a:srgbClr val="000000"/>
        </a:solidFill>
        <a:effectLst/>
      </p:bgPr>
    </p:bg>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385882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117CE66-6C31-4843-A09D-2C7502F51078}" type="datetimeFigureOut">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2/3/2020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Footer Placeholder 18"/>
          <p:cNvSpPr>
            <a:spLocks noGrp="1"/>
          </p:cNvSpPr>
          <p:nvPr>
            <p:ph type="ftr" sz="quarter" idx="11"/>
          </p:nvPr>
        </p:nvSpPr>
        <p:spPr>
          <a:xfrm>
            <a:off x="4775200" y="76201"/>
            <a:ext cx="3860800" cy="288925"/>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Slide Number Placeholder 15"/>
          <p:cNvSpPr>
            <a:spLocks noGrp="1"/>
          </p:cNvSpPr>
          <p:nvPr>
            <p:ph type="sldNum" sz="quarter" idx="12"/>
          </p:nvPr>
        </p:nvSpPr>
        <p:spPr>
          <a:xfrm>
            <a:off x="10972800" y="6473952"/>
            <a:ext cx="1011936" cy="246888"/>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69F454-BE07-4FF4-97CD-59E0E9181E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6195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519800" y="384150"/>
            <a:ext cx="11152400" cy="6089700"/>
          </a:xfrm>
          <a:prstGeom prst="rect">
            <a:avLst/>
          </a:prstGeom>
          <a:noFill/>
          <a:ln w="952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7;p1"/>
          <p:cNvSpPr/>
          <p:nvPr/>
        </p:nvSpPr>
        <p:spPr>
          <a:xfrm>
            <a:off x="410200" y="302100"/>
            <a:ext cx="11371600" cy="6253800"/>
          </a:xfrm>
          <a:prstGeom prst="rect">
            <a:avLst/>
          </a:prstGeom>
          <a:noFill/>
          <a:ln w="2857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8;p1"/>
          <p:cNvSpPr txBox="1">
            <a:spLocks noGrp="1"/>
          </p:cNvSpPr>
          <p:nvPr>
            <p:ph type="title"/>
          </p:nvPr>
        </p:nvSpPr>
        <p:spPr>
          <a:xfrm>
            <a:off x="609600" y="451075"/>
            <a:ext cx="10972800" cy="1017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668800" y="1697300"/>
            <a:ext cx="8854400" cy="40902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marL="914400" lvl="1"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marL="1371600" lvl="2"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marL="1828800" lvl="3"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marL="2286000" lvl="4"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marL="2743200" lvl="5"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marL="3200400" lvl="6"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marL="3657600" lvl="7"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marL="4114800" lvl="8"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35197177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edia.newyorker.com/photos/59097b1dc14b3c606c1093a8/master/w_727,c_limit/080526_r17409_p646.jpg"/>
          <p:cNvPicPr/>
          <p:nvPr/>
        </p:nvPicPr>
        <p:blipFill>
          <a:blip r:embed="rId2">
            <a:extLst>
              <a:ext uri="{28A0092B-C50C-407E-A947-70E740481C1C}">
                <a14:useLocalDpi xmlns:a14="http://schemas.microsoft.com/office/drawing/2010/main" val="0"/>
              </a:ext>
            </a:extLst>
          </a:blip>
          <a:srcRect/>
          <a:stretch>
            <a:fillRect/>
          </a:stretch>
        </p:blipFill>
        <p:spPr bwMode="auto">
          <a:xfrm>
            <a:off x="9340701" y="1963152"/>
            <a:ext cx="2686685" cy="2724150"/>
          </a:xfrm>
          <a:prstGeom prst="rect">
            <a:avLst/>
          </a:prstGeom>
          <a:noFill/>
          <a:ln>
            <a:noFill/>
          </a:ln>
        </p:spPr>
      </p:pic>
      <p:sp>
        <p:nvSpPr>
          <p:cNvPr id="2" name="Title 1"/>
          <p:cNvSpPr>
            <a:spLocks noGrp="1"/>
          </p:cNvSpPr>
          <p:nvPr>
            <p:ph type="title"/>
          </p:nvPr>
        </p:nvSpPr>
        <p:spPr>
          <a:xfrm>
            <a:off x="609600" y="451075"/>
            <a:ext cx="10972800" cy="832293"/>
          </a:xfrm>
        </p:spPr>
        <p:txBody>
          <a:bodyPr/>
          <a:lstStyle/>
          <a:p>
            <a:r>
              <a:rPr lang="en-US" sz="4000" dirty="0" smtClean="0"/>
              <a:t>Chinua Achebe</a:t>
            </a:r>
            <a:endParaRPr lang="en-US" sz="4000" dirty="0"/>
          </a:p>
        </p:txBody>
      </p:sp>
      <p:sp>
        <p:nvSpPr>
          <p:cNvPr id="3" name="Text Placeholder 2"/>
          <p:cNvSpPr>
            <a:spLocks noGrp="1"/>
          </p:cNvSpPr>
          <p:nvPr>
            <p:ph type="body" idx="1"/>
          </p:nvPr>
        </p:nvSpPr>
        <p:spPr>
          <a:xfrm>
            <a:off x="550100" y="1175302"/>
            <a:ext cx="9593178" cy="5149516"/>
          </a:xfrm>
        </p:spPr>
        <p:txBody>
          <a:bodyPr/>
          <a:lstStyle/>
          <a:p>
            <a:r>
              <a:rPr lang="en-US" sz="1900" dirty="0"/>
              <a:t>Born 1930 in Nigeria; died March 21st, 2013</a:t>
            </a:r>
          </a:p>
          <a:p>
            <a:r>
              <a:rPr lang="en-US" sz="1900" dirty="0"/>
              <a:t>Writes about the </a:t>
            </a:r>
            <a:r>
              <a:rPr lang="en-US" sz="1900" dirty="0" smtClean="0"/>
              <a:t>breakdown </a:t>
            </a:r>
            <a:r>
              <a:rPr lang="en-US" sz="1900" dirty="0"/>
              <a:t>of traditional African Culture in the face of European Colonization in the 1800s</a:t>
            </a:r>
            <a:r>
              <a:rPr lang="en-US" sz="1900" dirty="0" smtClean="0"/>
              <a:t>. Does not necessarily view colonialism</a:t>
            </a:r>
            <a:br>
              <a:rPr lang="en-US" sz="1900" dirty="0" smtClean="0"/>
            </a:br>
            <a:r>
              <a:rPr lang="en-US" sz="1900" dirty="0" smtClean="0"/>
              <a:t>as completely evil. </a:t>
            </a:r>
            <a:endParaRPr lang="en-US" sz="1900" dirty="0"/>
          </a:p>
          <a:p>
            <a:r>
              <a:rPr lang="en-US" sz="1900" dirty="0" smtClean="0"/>
              <a:t>Achebe </a:t>
            </a:r>
            <a:r>
              <a:rPr lang="en-US" sz="1900" dirty="0"/>
              <a:t>is trying not only to inform the outside world about </a:t>
            </a:r>
            <a:r>
              <a:rPr lang="en-US" sz="1900" dirty="0" smtClean="0"/>
              <a:t>Igbo </a:t>
            </a:r>
            <a:r>
              <a:rPr lang="en-US" sz="1900" dirty="0"/>
              <a:t>cultural traditions, but to remind his own people of their past and to assert that it contained much of value</a:t>
            </a:r>
            <a:r>
              <a:rPr lang="en-US" sz="1900" dirty="0" smtClean="0"/>
              <a:t>.</a:t>
            </a:r>
            <a:r>
              <a:rPr lang="en-US" sz="1900" dirty="0"/>
              <a:t> </a:t>
            </a:r>
            <a:endParaRPr lang="en-US" sz="1900" dirty="0" smtClean="0"/>
          </a:p>
          <a:p>
            <a:pPr lvl="1"/>
            <a:r>
              <a:rPr lang="en-US" sz="1900" dirty="0" smtClean="0"/>
              <a:t>Also sought to educate his fellow Nigerians about their culture and </a:t>
            </a:r>
            <a:br>
              <a:rPr lang="en-US" sz="1900" dirty="0" smtClean="0"/>
            </a:br>
            <a:r>
              <a:rPr lang="en-US" sz="1900" dirty="0" smtClean="0"/>
              <a:t>traditions.</a:t>
            </a:r>
          </a:p>
          <a:p>
            <a:r>
              <a:rPr lang="en-US" sz="1900" dirty="0" smtClean="0"/>
              <a:t>Wants </a:t>
            </a:r>
            <a:r>
              <a:rPr lang="en-US" sz="1900" dirty="0"/>
              <a:t>audience to appreciate complex African society, rather than </a:t>
            </a:r>
            <a:r>
              <a:rPr lang="en-US" sz="1900" dirty="0" smtClean="0"/>
              <a:t/>
            </a:r>
            <a:br>
              <a:rPr lang="en-US" sz="1900" dirty="0" smtClean="0"/>
            </a:br>
            <a:r>
              <a:rPr lang="en-US" sz="1900" dirty="0" smtClean="0"/>
              <a:t>viewing </a:t>
            </a:r>
            <a:r>
              <a:rPr lang="en-US" sz="1900" dirty="0"/>
              <a:t>it as </a:t>
            </a:r>
            <a:r>
              <a:rPr lang="en-US" sz="1900" dirty="0" smtClean="0"/>
              <a:t>“savage” </a:t>
            </a:r>
            <a:r>
              <a:rPr lang="en-US" sz="1900" dirty="0"/>
              <a:t>or “</a:t>
            </a:r>
            <a:r>
              <a:rPr lang="en-US" sz="1900" dirty="0" smtClean="0"/>
              <a:t>bizarre.”</a:t>
            </a:r>
          </a:p>
          <a:p>
            <a:pPr lvl="1"/>
            <a:r>
              <a:rPr lang="en-US" sz="1900" dirty="0" smtClean="0"/>
              <a:t>He </a:t>
            </a:r>
            <a:r>
              <a:rPr lang="en-US" sz="1900" dirty="0"/>
              <a:t>wants </a:t>
            </a:r>
            <a:r>
              <a:rPr lang="en-US" sz="1900" dirty="0" smtClean="0"/>
              <a:t>readers to see cultural similarities and appreciate the Igbo. </a:t>
            </a:r>
            <a:endParaRPr lang="en-US" sz="1900" dirty="0"/>
          </a:p>
          <a:p>
            <a:r>
              <a:rPr lang="en-US" sz="1900" dirty="0" smtClean="0"/>
              <a:t>Achebe HATES the </a:t>
            </a:r>
            <a:r>
              <a:rPr lang="en-US" sz="1900" dirty="0"/>
              <a:t>stereotype of Africa as undifferentiated “primitive” </a:t>
            </a:r>
            <a:r>
              <a:rPr lang="en-US" sz="1900" dirty="0" smtClean="0"/>
              <a:t>and the willingness for people to accept European judgments about African history and culture.</a:t>
            </a:r>
          </a:p>
          <a:p>
            <a:r>
              <a:rPr lang="en-US" sz="1900" dirty="0"/>
              <a:t>Chinua Achebe has been described as a “social novelist” in that he believes literature can create social </a:t>
            </a:r>
            <a:r>
              <a:rPr lang="en-US" sz="1900" dirty="0" smtClean="0"/>
              <a:t>change.</a:t>
            </a:r>
            <a:endParaRPr lang="en-US" sz="1900" dirty="0"/>
          </a:p>
        </p:txBody>
      </p:sp>
    </p:spTree>
    <p:extLst>
      <p:ext uri="{BB962C8B-B14F-4D97-AF65-F5344CB8AC3E}">
        <p14:creationId xmlns:p14="http://schemas.microsoft.com/office/powerpoint/2010/main" val="117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1075"/>
            <a:ext cx="10972800" cy="1246224"/>
          </a:xfrm>
        </p:spPr>
        <p:txBody>
          <a:bodyPr/>
          <a:lstStyle/>
          <a:p>
            <a:r>
              <a:rPr lang="en-US" sz="3200" dirty="0" smtClean="0"/>
              <a:t>Considering that, comment in writing on the following quote from Genius Grant Winner Ta-</a:t>
            </a:r>
            <a:r>
              <a:rPr lang="en-US" sz="3200" dirty="0" err="1" smtClean="0"/>
              <a:t>Nehisi</a:t>
            </a:r>
            <a:r>
              <a:rPr lang="en-US" sz="3200" dirty="0" smtClean="0"/>
              <a:t> Coates: </a:t>
            </a:r>
            <a:endParaRPr lang="en-US" sz="3200" dirty="0"/>
          </a:p>
        </p:txBody>
      </p:sp>
      <p:sp>
        <p:nvSpPr>
          <p:cNvPr id="3" name="Text Placeholder 2"/>
          <p:cNvSpPr>
            <a:spLocks noGrp="1"/>
          </p:cNvSpPr>
          <p:nvPr>
            <p:ph type="body" idx="1"/>
          </p:nvPr>
        </p:nvSpPr>
        <p:spPr>
          <a:xfrm>
            <a:off x="609601" y="1622485"/>
            <a:ext cx="7892714" cy="4863921"/>
          </a:xfrm>
        </p:spPr>
        <p:txBody>
          <a:bodyPr/>
          <a:lstStyle/>
          <a:p>
            <a:pPr marL="101600" indent="0">
              <a:buNone/>
            </a:pPr>
            <a:r>
              <a:rPr lang="en-US" sz="2600" dirty="0" smtClean="0"/>
              <a:t>“But race is the child of racism, not the father. And the process of naming ‘the people’ has never been a matter of genealogy and physiognomy </a:t>
            </a:r>
            <a:r>
              <a:rPr lang="en-US" sz="1500" dirty="0" smtClean="0"/>
              <a:t>(“person's </a:t>
            </a:r>
            <a:r>
              <a:rPr lang="en-US" sz="1500" dirty="0"/>
              <a:t>facial features or expression, especially when regarded as indicative of character or ethnic </a:t>
            </a:r>
            <a:r>
              <a:rPr lang="en-US" sz="1500" dirty="0" smtClean="0"/>
              <a:t>origin”)</a:t>
            </a:r>
            <a:r>
              <a:rPr lang="en-US" sz="2600" dirty="0" smtClean="0"/>
              <a:t> so much as one of hierarchy. Difference in hue and hair is old. But the belief in the preeminence of hue and hair, the notion that these factors can correctly organize a society and that they signify deeper attributes, which are indelible—­this is the new idea at the heart of this new people who have been brought up hopelessly, tragically, deceitfully, to believe that they are white.”</a:t>
            </a:r>
            <a:endParaRPr lang="en-US" sz="2600" dirty="0"/>
          </a:p>
        </p:txBody>
      </p:sp>
      <p:pic>
        <p:nvPicPr>
          <p:cNvPr id="4" name="Google Shape;386;p57"/>
          <p:cNvPicPr preferRelativeResize="0"/>
          <p:nvPr/>
        </p:nvPicPr>
        <p:blipFill>
          <a:blip r:embed="rId2">
            <a:alphaModFix/>
          </a:blip>
          <a:stretch>
            <a:fillRect/>
          </a:stretch>
        </p:blipFill>
        <p:spPr>
          <a:xfrm>
            <a:off x="8502315" y="1980887"/>
            <a:ext cx="2967790" cy="4296743"/>
          </a:xfrm>
          <a:prstGeom prst="rect">
            <a:avLst/>
          </a:prstGeom>
          <a:noFill/>
          <a:ln>
            <a:noFill/>
          </a:ln>
        </p:spPr>
      </p:pic>
    </p:spTree>
    <p:extLst>
      <p:ext uri="{BB962C8B-B14F-4D97-AF65-F5344CB8AC3E}">
        <p14:creationId xmlns:p14="http://schemas.microsoft.com/office/powerpoint/2010/main" val="1902553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1075"/>
            <a:ext cx="10972800" cy="1246224"/>
          </a:xfrm>
        </p:spPr>
        <p:txBody>
          <a:bodyPr/>
          <a:lstStyle/>
          <a:p>
            <a:r>
              <a:rPr lang="en-US" sz="3200" dirty="0" smtClean="0"/>
              <a:t>Considering that, comment in writing on the following quote from Genius Grant Winner </a:t>
            </a:r>
            <a:r>
              <a:rPr lang="en-US" sz="3200" b="1" dirty="0" smtClean="0"/>
              <a:t>Ta-</a:t>
            </a:r>
            <a:r>
              <a:rPr lang="en-US" sz="3200" b="1" dirty="0" err="1" smtClean="0"/>
              <a:t>Nehisi</a:t>
            </a:r>
            <a:r>
              <a:rPr lang="en-US" sz="3200" b="1" dirty="0" smtClean="0"/>
              <a:t> Coates</a:t>
            </a:r>
            <a:r>
              <a:rPr lang="en-US" sz="3200" dirty="0" smtClean="0"/>
              <a:t>: </a:t>
            </a:r>
            <a:endParaRPr lang="en-US" sz="3200" dirty="0"/>
          </a:p>
        </p:txBody>
      </p:sp>
      <p:sp>
        <p:nvSpPr>
          <p:cNvPr id="3" name="Text Placeholder 2"/>
          <p:cNvSpPr>
            <a:spLocks noGrp="1"/>
          </p:cNvSpPr>
          <p:nvPr>
            <p:ph type="body" idx="1"/>
          </p:nvPr>
        </p:nvSpPr>
        <p:spPr>
          <a:xfrm>
            <a:off x="609601" y="1622485"/>
            <a:ext cx="7892714" cy="4863921"/>
          </a:xfrm>
        </p:spPr>
        <p:txBody>
          <a:bodyPr/>
          <a:lstStyle/>
          <a:p>
            <a:pPr marL="101600" indent="0">
              <a:buNone/>
            </a:pPr>
            <a:r>
              <a:rPr lang="en-US" sz="2600" dirty="0" smtClean="0"/>
              <a:t>“But </a:t>
            </a:r>
            <a:r>
              <a:rPr lang="en-US" sz="2600" dirty="0"/>
              <a:t>all our phrasing—race relations, racial chasm, racial justice, racial profiling, white privilege, even white supremacy—serves to obscure that racism is a visceral experience, that it dislodges brains, blocks airways, rips muscle, extracts organs, cracks bones, breaks teeth. You must never look away from this. You must always remember that the sociology, the history, the economics, the graphs, the charts, the regressions all land, with great violence, upon the body</a:t>
            </a:r>
            <a:r>
              <a:rPr lang="en-US" sz="2600" dirty="0" smtClean="0"/>
              <a:t>.”</a:t>
            </a:r>
            <a:endParaRPr lang="en-US" sz="2600" dirty="0"/>
          </a:p>
        </p:txBody>
      </p:sp>
      <p:pic>
        <p:nvPicPr>
          <p:cNvPr id="4" name="Google Shape;386;p57"/>
          <p:cNvPicPr preferRelativeResize="0"/>
          <p:nvPr/>
        </p:nvPicPr>
        <p:blipFill>
          <a:blip r:embed="rId2">
            <a:alphaModFix/>
          </a:blip>
          <a:stretch>
            <a:fillRect/>
          </a:stretch>
        </p:blipFill>
        <p:spPr>
          <a:xfrm>
            <a:off x="8502315" y="1980887"/>
            <a:ext cx="2967790" cy="4296743"/>
          </a:xfrm>
          <a:prstGeom prst="rect">
            <a:avLst/>
          </a:prstGeom>
          <a:noFill/>
          <a:ln>
            <a:noFill/>
          </a:ln>
        </p:spPr>
      </p:pic>
    </p:spTree>
    <p:extLst>
      <p:ext uri="{BB962C8B-B14F-4D97-AF65-F5344CB8AC3E}">
        <p14:creationId xmlns:p14="http://schemas.microsoft.com/office/powerpoint/2010/main" val="1953867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7708" y="1604432"/>
            <a:ext cx="4824692" cy="472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400" i="1" dirty="0" smtClean="0"/>
              <a:t>Things Fall Apart</a:t>
            </a:r>
            <a:r>
              <a:rPr lang="en-US" sz="4400" dirty="0" smtClean="0"/>
              <a:t> chapter 1 </a:t>
            </a:r>
            <a:r>
              <a:rPr lang="en-US" dirty="0" smtClean="0"/>
              <a:t>(13 minutes)</a:t>
            </a:r>
            <a:endParaRPr lang="en-US" i="1" dirty="0"/>
          </a:p>
        </p:txBody>
      </p:sp>
      <p:sp>
        <p:nvSpPr>
          <p:cNvPr id="3" name="Text Placeholder 2"/>
          <p:cNvSpPr>
            <a:spLocks noGrp="1"/>
          </p:cNvSpPr>
          <p:nvPr>
            <p:ph type="body" idx="1"/>
          </p:nvPr>
        </p:nvSpPr>
        <p:spPr>
          <a:xfrm>
            <a:off x="609600" y="1331717"/>
            <a:ext cx="6549160" cy="4996893"/>
          </a:xfrm>
        </p:spPr>
        <p:txBody>
          <a:bodyPr anchor="t"/>
          <a:lstStyle/>
          <a:p>
            <a:pPr marL="101600" indent="0">
              <a:buNone/>
            </a:pPr>
            <a:r>
              <a:rPr lang="en-US" sz="2400" dirty="0" smtClean="0"/>
              <a:t>As </a:t>
            </a:r>
            <a:r>
              <a:rPr lang="en-US" sz="2400" dirty="0"/>
              <a:t>you </a:t>
            </a:r>
            <a:r>
              <a:rPr lang="en-US" sz="2400" dirty="0" smtClean="0"/>
              <a:t>listen, </a:t>
            </a:r>
            <a:r>
              <a:rPr lang="en-US" sz="2400" dirty="0"/>
              <a:t>create:</a:t>
            </a:r>
          </a:p>
          <a:p>
            <a:pPr marL="558800" indent="-457200">
              <a:buFont typeface="+mj-lt"/>
              <a:buAutoNum type="arabicPeriod"/>
            </a:pPr>
            <a:r>
              <a:rPr lang="en-US" sz="2400" b="1" dirty="0"/>
              <a:t>Character list</a:t>
            </a:r>
          </a:p>
          <a:p>
            <a:pPr lvl="1"/>
            <a:r>
              <a:rPr lang="en-US" sz="2400" dirty="0"/>
              <a:t>Record </a:t>
            </a:r>
            <a:r>
              <a:rPr lang="en-US" sz="2400" dirty="0" smtClean="0"/>
              <a:t>relevant characterization </a:t>
            </a:r>
            <a:br>
              <a:rPr lang="en-US" sz="2400" dirty="0" smtClean="0"/>
            </a:br>
            <a:r>
              <a:rPr lang="en-US" sz="2400" dirty="0" smtClean="0"/>
              <a:t>details </a:t>
            </a:r>
            <a:r>
              <a:rPr lang="en-US" sz="2400" dirty="0"/>
              <a:t>about each character</a:t>
            </a:r>
          </a:p>
          <a:p>
            <a:pPr marL="558800" indent="-457200">
              <a:buFont typeface="+mj-lt"/>
              <a:buAutoNum type="arabicPeriod"/>
            </a:pPr>
            <a:r>
              <a:rPr lang="en-US" sz="2400" b="1" dirty="0"/>
              <a:t>Proverb list</a:t>
            </a:r>
          </a:p>
          <a:p>
            <a:pPr lvl="1"/>
            <a:r>
              <a:rPr lang="en-US" sz="2400" dirty="0"/>
              <a:t>Record any proverbs that you </a:t>
            </a:r>
            <a:r>
              <a:rPr lang="en-US" sz="2400" dirty="0" smtClean="0"/>
              <a:t>find.</a:t>
            </a:r>
          </a:p>
          <a:p>
            <a:pPr marL="558800" indent="-457200">
              <a:buFont typeface="+mj-lt"/>
              <a:buAutoNum type="arabicPeriod"/>
            </a:pPr>
            <a:r>
              <a:rPr lang="en-US" sz="2400" dirty="0" smtClean="0"/>
              <a:t>What </a:t>
            </a:r>
            <a:r>
              <a:rPr lang="en-US" sz="2400" dirty="0"/>
              <a:t>accomplishments have helped to make Okonkwo a great man of the village</a:t>
            </a:r>
            <a:r>
              <a:rPr lang="en-US" sz="2400" dirty="0" smtClean="0"/>
              <a:t>?</a:t>
            </a:r>
            <a:endParaRPr lang="en-US" sz="2400" dirty="0"/>
          </a:p>
          <a:p>
            <a:pPr marL="558800" indent="-457200">
              <a:buFont typeface="+mj-lt"/>
              <a:buAutoNum type="arabicPeriod"/>
            </a:pPr>
            <a:r>
              <a:rPr lang="en-US" sz="2400" dirty="0" smtClean="0"/>
              <a:t>Compare </a:t>
            </a:r>
            <a:r>
              <a:rPr lang="en-US" sz="2400" dirty="0"/>
              <a:t>and contrast Okonkwo with his father, </a:t>
            </a:r>
            <a:r>
              <a:rPr lang="en-US" sz="2400" dirty="0" err="1"/>
              <a:t>Unoka</a:t>
            </a:r>
            <a:r>
              <a:rPr lang="en-US" sz="2400" dirty="0"/>
              <a:t>.  </a:t>
            </a:r>
            <a:endParaRPr lang="en-US" sz="2400" dirty="0" smtClean="0"/>
          </a:p>
          <a:p>
            <a:pPr marL="558800" indent="-457200">
              <a:buFont typeface="+mj-lt"/>
              <a:buAutoNum type="arabicPeriod"/>
            </a:pPr>
            <a:r>
              <a:rPr lang="en-US" sz="2400" dirty="0" smtClean="0"/>
              <a:t>Why does Okonkwo hate his </a:t>
            </a:r>
            <a:r>
              <a:rPr lang="en-US" sz="2400" dirty="0"/>
              <a:t>father? </a:t>
            </a:r>
          </a:p>
          <a:p>
            <a:endParaRPr lang="en-US" dirty="0"/>
          </a:p>
          <a:p>
            <a:endParaRPr lang="en-US" dirty="0"/>
          </a:p>
        </p:txBody>
      </p:sp>
    </p:spTree>
    <p:extLst>
      <p:ext uri="{BB962C8B-B14F-4D97-AF65-F5344CB8AC3E}">
        <p14:creationId xmlns:p14="http://schemas.microsoft.com/office/powerpoint/2010/main" val="3287069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7096" y="463138"/>
            <a:ext cx="8325852" cy="6394862"/>
          </a:xfrm>
        </p:spPr>
        <p:txBody>
          <a:bodyPr/>
          <a:lstStyle/>
          <a:p>
            <a:pPr marL="101600" indent="0">
              <a:buNone/>
            </a:pPr>
            <a:r>
              <a:rPr lang="en-US" sz="3200" dirty="0"/>
              <a:t>Okonkwo is a member of the Igbo people. </a:t>
            </a:r>
          </a:p>
          <a:p>
            <a:pPr marL="101600" indent="0">
              <a:buNone/>
            </a:pPr>
            <a:r>
              <a:rPr lang="en-US" sz="2400" dirty="0" smtClean="0"/>
              <a:t>Traditionally</a:t>
            </a:r>
            <a:r>
              <a:rPr lang="en-US" sz="2400" dirty="0"/>
              <a:t>, the Igbo lived in villages based on lineage; the male heads of household were all related through their fathers. A prosperous man would have two or three wives, each living in her own hut within the family compound. </a:t>
            </a:r>
          </a:p>
          <a:p>
            <a:pPr marL="101600" indent="0">
              <a:buNone/>
            </a:pPr>
            <a:r>
              <a:rPr lang="en-US" sz="2400" dirty="0" smtClean="0"/>
              <a:t>Because </a:t>
            </a:r>
            <a:r>
              <a:rPr lang="en-US" sz="2400" dirty="0"/>
              <a:t>of their proximity to West African ports, many Igbos were captured and enslaved by European and African slave traders. In 1807, the British Parliament outlawed the slave trade, and many British merchants began trading in palm oil and other goods. </a:t>
            </a:r>
          </a:p>
          <a:p>
            <a:pPr marL="101600" indent="0">
              <a:buNone/>
            </a:pPr>
            <a:r>
              <a:rPr lang="en-US" sz="2400" dirty="0" smtClean="0"/>
              <a:t>The </a:t>
            </a:r>
            <a:r>
              <a:rPr lang="en-US" sz="2400" dirty="0"/>
              <a:t>British missionary and military presence increased, with the aims of converting Africans to Christianity, enforcing the ban on slave trading, and protecting British economic interests. </a:t>
            </a:r>
            <a:r>
              <a:rPr lang="en-US" sz="2400" i="1" dirty="0"/>
              <a:t>Things Fall Apart</a:t>
            </a:r>
            <a:r>
              <a:rPr lang="en-US" sz="2400" dirty="0"/>
              <a:t> takes place during this early period of British colonization. </a:t>
            </a:r>
          </a:p>
          <a:p>
            <a:pPr marL="101600" indent="0">
              <a:buNone/>
            </a:pPr>
            <a:endParaRPr lang="en-US" sz="2400" dirty="0"/>
          </a:p>
        </p:txBody>
      </p:sp>
      <p:pic>
        <p:nvPicPr>
          <p:cNvPr id="4" name="Picture 2" descr="https://upload.wikimedia.org/wikipedia/en/6/65/ThingsFallApart.jpg"/>
          <p:cNvPicPr>
            <a:picLocks noChangeAspect="1" noChangeArrowheads="1"/>
          </p:cNvPicPr>
          <p:nvPr/>
        </p:nvPicPr>
        <p:blipFill>
          <a:blip r:embed="rId2" cstate="print"/>
          <a:srcRect/>
          <a:stretch>
            <a:fillRect/>
          </a:stretch>
        </p:blipFill>
        <p:spPr bwMode="auto">
          <a:xfrm>
            <a:off x="8609735" y="972204"/>
            <a:ext cx="3458797" cy="5168911"/>
          </a:xfrm>
          <a:prstGeom prst="rect">
            <a:avLst/>
          </a:prstGeom>
          <a:noFill/>
        </p:spPr>
      </p:pic>
    </p:spTree>
    <p:extLst>
      <p:ext uri="{BB962C8B-B14F-4D97-AF65-F5344CB8AC3E}">
        <p14:creationId xmlns:p14="http://schemas.microsoft.com/office/powerpoint/2010/main" val="305704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0D97-9808-42E5-BB74-56522092987D}"/>
              </a:ext>
            </a:extLst>
          </p:cNvPr>
          <p:cNvSpPr>
            <a:spLocks noGrp="1"/>
          </p:cNvSpPr>
          <p:nvPr>
            <p:ph type="title"/>
          </p:nvPr>
        </p:nvSpPr>
        <p:spPr/>
        <p:txBody>
          <a:bodyPr/>
          <a:lstStyle/>
          <a:p>
            <a:r>
              <a:rPr lang="en-US" sz="3600" dirty="0" smtClean="0"/>
              <a:t>Early Western Views of Africans: the creation of ‘blackness’ and ‘the other’</a:t>
            </a:r>
            <a:endParaRPr lang="en-US" sz="3600" dirty="0"/>
          </a:p>
        </p:txBody>
      </p:sp>
      <p:sp>
        <p:nvSpPr>
          <p:cNvPr id="3" name="Text Placeholder 2">
            <a:extLst>
              <a:ext uri="{FF2B5EF4-FFF2-40B4-BE49-F238E27FC236}">
                <a16:creationId xmlns:a16="http://schemas.microsoft.com/office/drawing/2014/main" id="{FD3F460A-B610-4350-B698-7E56DFD9FABF}"/>
              </a:ext>
            </a:extLst>
          </p:cNvPr>
          <p:cNvSpPr>
            <a:spLocks noGrp="1"/>
          </p:cNvSpPr>
          <p:nvPr>
            <p:ph type="body" idx="1"/>
          </p:nvPr>
        </p:nvSpPr>
        <p:spPr>
          <a:xfrm>
            <a:off x="449179" y="1468075"/>
            <a:ext cx="11133221" cy="4948767"/>
          </a:xfrm>
        </p:spPr>
        <p:txBody>
          <a:bodyPr/>
          <a:lstStyle/>
          <a:p>
            <a:r>
              <a:rPr lang="en-US" sz="2300" dirty="0"/>
              <a:t>By the sixth century B. C. economic and military contact between </a:t>
            </a:r>
            <a:r>
              <a:rPr lang="en-US" sz="2300" dirty="0" smtClean="0"/>
              <a:t>Africa and </a:t>
            </a:r>
            <a:r>
              <a:rPr lang="en-US" sz="2300" dirty="0"/>
              <a:t>Greece was fairly common and several Greeks, most famously </a:t>
            </a:r>
            <a:r>
              <a:rPr lang="en-US" sz="2300" dirty="0" smtClean="0"/>
              <a:t>Herodotus, prepared </a:t>
            </a:r>
            <a:r>
              <a:rPr lang="en-US" sz="2300" dirty="0"/>
              <a:t>"traveler's reports" that included discussion of Africa. </a:t>
            </a:r>
            <a:r>
              <a:rPr lang="en-US" sz="2300" dirty="0" smtClean="0"/>
              <a:t>Herodotus's reports</a:t>
            </a:r>
            <a:r>
              <a:rPr lang="en-US" sz="2300" dirty="0"/>
              <a:t>, which intermingled experience and myth, </a:t>
            </a:r>
            <a:r>
              <a:rPr lang="en-US" sz="2300" dirty="0" smtClean="0"/>
              <a:t>reported the presence </a:t>
            </a:r>
            <a:r>
              <a:rPr lang="en-US" sz="2300" dirty="0"/>
              <a:t>of "</a:t>
            </a:r>
            <a:r>
              <a:rPr lang="en-US" sz="2300" b="1" dirty="0"/>
              <a:t>dog-eared men</a:t>
            </a:r>
            <a:r>
              <a:rPr lang="en-US" sz="2300" dirty="0"/>
              <a:t>" and </a:t>
            </a:r>
            <a:r>
              <a:rPr lang="en-US" sz="2300" b="1" dirty="0"/>
              <a:t>headless men with eyes in their chests</a:t>
            </a:r>
            <a:r>
              <a:rPr lang="en-US" sz="2300" dirty="0"/>
              <a:t> (</a:t>
            </a:r>
            <a:r>
              <a:rPr lang="en-US" sz="2300" dirty="0" smtClean="0"/>
              <a:t>Miller 1985). </a:t>
            </a:r>
          </a:p>
          <a:p>
            <a:pPr lvl="1"/>
            <a:r>
              <a:rPr lang="en-US" sz="2300" b="1" dirty="0" smtClean="0"/>
              <a:t>Primarily Greeks did not view Africans through a racial lens of skin-color.</a:t>
            </a:r>
            <a:r>
              <a:rPr lang="en-US" sz="2300" dirty="0" smtClean="0"/>
              <a:t> </a:t>
            </a:r>
          </a:p>
          <a:p>
            <a:r>
              <a:rPr lang="en-US" sz="2300" dirty="0" smtClean="0"/>
              <a:t>While other Greek authors did not </a:t>
            </a:r>
            <a:r>
              <a:rPr lang="en-US" sz="2300" dirty="0"/>
              <a:t>even </a:t>
            </a:r>
            <a:r>
              <a:rPr lang="en-US" sz="2300" dirty="0" smtClean="0"/>
              <a:t>give Africans </a:t>
            </a:r>
            <a:r>
              <a:rPr lang="en-US" sz="2300" dirty="0"/>
              <a:t>human form, Herodotus described a broad range of human beings </a:t>
            </a:r>
            <a:r>
              <a:rPr lang="en-US" sz="2300" dirty="0" smtClean="0"/>
              <a:t>in Africa </a:t>
            </a:r>
            <a:r>
              <a:rPr lang="en-US" sz="2300" dirty="0"/>
              <a:t>running from the noble to the beastly, influencing much of what </a:t>
            </a:r>
            <a:r>
              <a:rPr lang="en-US" sz="2300" dirty="0" smtClean="0"/>
              <a:t>followed in </a:t>
            </a:r>
            <a:r>
              <a:rPr lang="en-US" sz="2300" dirty="0"/>
              <a:t>the Ancients' construction of the African </a:t>
            </a:r>
            <a:r>
              <a:rPr lang="en-US" sz="2300" b="1" dirty="0" smtClean="0"/>
              <a:t>other</a:t>
            </a:r>
            <a:r>
              <a:rPr lang="en-US" sz="2300" dirty="0" smtClean="0"/>
              <a:t>. For </a:t>
            </a:r>
            <a:r>
              <a:rPr lang="en-US" sz="2300" dirty="0"/>
              <a:t>instance, </a:t>
            </a:r>
            <a:r>
              <a:rPr lang="en-US" sz="2300" dirty="0" err="1"/>
              <a:t>Diodorus</a:t>
            </a:r>
            <a:r>
              <a:rPr lang="en-US" sz="2300" dirty="0"/>
              <a:t> also described different types of Africans ranging from </a:t>
            </a:r>
            <a:r>
              <a:rPr lang="en-US" sz="2300" dirty="0" smtClean="0"/>
              <a:t>the relatively </a:t>
            </a:r>
            <a:r>
              <a:rPr lang="en-US" sz="2300" dirty="0"/>
              <a:t>civilized Egyptians to Africans who were savages wearing no </a:t>
            </a:r>
            <a:r>
              <a:rPr lang="en-US" sz="2300" dirty="0" smtClean="0"/>
              <a:t>clothing, sharing </a:t>
            </a:r>
            <a:r>
              <a:rPr lang="en-US" sz="2300" dirty="0"/>
              <a:t>wives, and sporting long nails like the claws of beasts (Snowden, </a:t>
            </a:r>
            <a:r>
              <a:rPr lang="en-US" sz="2300" dirty="0" smtClean="0"/>
              <a:t>1970; </a:t>
            </a:r>
            <a:r>
              <a:rPr lang="en-US" sz="2300" dirty="0"/>
              <a:t>Miller, </a:t>
            </a:r>
            <a:r>
              <a:rPr lang="en-US" sz="2300" dirty="0" smtClean="0"/>
              <a:t>1985).</a:t>
            </a:r>
          </a:p>
        </p:txBody>
      </p:sp>
    </p:spTree>
    <p:extLst>
      <p:ext uri="{BB962C8B-B14F-4D97-AF65-F5344CB8AC3E}">
        <p14:creationId xmlns:p14="http://schemas.microsoft.com/office/powerpoint/2010/main" val="4058328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8/81/Herodotus_world_map-en.svg/1920px-Herodotus_world_map-e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064" y="2653453"/>
            <a:ext cx="6060965" cy="36618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07971" y="5945954"/>
            <a:ext cx="46858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cs typeface="Arial"/>
                <a:sym typeface="Arial"/>
              </a:rPr>
              <a:t>Map of the world according to Herodotus</a:t>
            </a:r>
          </a:p>
        </p:txBody>
      </p:sp>
      <p:pic>
        <p:nvPicPr>
          <p:cNvPr id="1028" name="Picture 4" descr="https://upload.wikimedia.org/wikipedia/commons/2/22/Nuremberg_chronicles_-_Strange_People_-_Headless_%28XIIr%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971" y="480352"/>
            <a:ext cx="4611617" cy="4346201"/>
          </a:xfrm>
          <a:prstGeom prst="rect">
            <a:avLst/>
          </a:prstGeom>
          <a:noFill/>
          <a:extLst>
            <a:ext uri="{909E8E84-426E-40DD-AFC4-6F175D3DCCD1}">
              <a14:hiddenFill xmlns:a14="http://schemas.microsoft.com/office/drawing/2010/main">
                <a:solidFill>
                  <a:srgbClr val="FFFFFF"/>
                </a:solidFill>
              </a14:hiddenFill>
            </a:ext>
          </a:extLst>
        </p:spPr>
      </p:pic>
      <p:sp>
        <p:nvSpPr>
          <p:cNvPr id="3" name="Line Callout 1 2"/>
          <p:cNvSpPr/>
          <p:nvPr/>
        </p:nvSpPr>
        <p:spPr>
          <a:xfrm>
            <a:off x="3117274" y="2103120"/>
            <a:ext cx="1163782" cy="349134"/>
          </a:xfrm>
          <a:prstGeom prst="borderCallout1">
            <a:avLst>
              <a:gd name="adj1" fmla="val 18750"/>
              <a:gd name="adj2" fmla="val -8333"/>
              <a:gd name="adj3" fmla="val 873868"/>
              <a:gd name="adj4" fmla="val -472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FFFFFF"/>
                </a:solidFill>
                <a:effectLst/>
                <a:uLnTx/>
                <a:uFillTx/>
                <a:latin typeface="Arial"/>
                <a:ea typeface="+mn-ea"/>
                <a:cs typeface="+mn-cs"/>
                <a:sym typeface="Arial"/>
              </a:rPr>
              <a:t>Nile River</a:t>
            </a: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441384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0D97-9808-42E5-BB74-56522092987D}"/>
              </a:ext>
            </a:extLst>
          </p:cNvPr>
          <p:cNvSpPr>
            <a:spLocks noGrp="1"/>
          </p:cNvSpPr>
          <p:nvPr>
            <p:ph type="title"/>
          </p:nvPr>
        </p:nvSpPr>
        <p:spPr/>
        <p:txBody>
          <a:bodyPr/>
          <a:lstStyle/>
          <a:p>
            <a:r>
              <a:rPr lang="en-US" sz="3600" dirty="0" smtClean="0"/>
              <a:t>Early Western Views of Africans: the creation of ‘blackness’ and ‘the other’</a:t>
            </a:r>
            <a:endParaRPr lang="en-US" sz="3600" dirty="0"/>
          </a:p>
        </p:txBody>
      </p:sp>
      <p:sp>
        <p:nvSpPr>
          <p:cNvPr id="3" name="Text Placeholder 2">
            <a:extLst>
              <a:ext uri="{FF2B5EF4-FFF2-40B4-BE49-F238E27FC236}">
                <a16:creationId xmlns:a16="http://schemas.microsoft.com/office/drawing/2014/main" id="{FD3F460A-B610-4350-B698-7E56DFD9FABF}"/>
              </a:ext>
            </a:extLst>
          </p:cNvPr>
          <p:cNvSpPr>
            <a:spLocks noGrp="1"/>
          </p:cNvSpPr>
          <p:nvPr>
            <p:ph type="body" idx="1"/>
          </p:nvPr>
        </p:nvSpPr>
        <p:spPr>
          <a:xfrm>
            <a:off x="401053" y="1468075"/>
            <a:ext cx="11181347" cy="4948767"/>
          </a:xfrm>
        </p:spPr>
        <p:txBody>
          <a:bodyPr/>
          <a:lstStyle/>
          <a:p>
            <a:r>
              <a:rPr lang="en-US" sz="2400" dirty="0"/>
              <a:t>Before and after Colonialism in the 1500s, European analysis of Africans in writing promoted ‘savagery,’ hyperbolized black skin, low intelligence, and a division of all Africans into two categories: human and inhuman.</a:t>
            </a:r>
          </a:p>
          <a:p>
            <a:pPr lvl="1"/>
            <a:r>
              <a:rPr lang="en-US" sz="2200" dirty="0"/>
              <a:t>The process always has been defined and driven by the interests and needs of Europe, with little attention given to the point of view of the Africans or reality. </a:t>
            </a:r>
          </a:p>
          <a:p>
            <a:r>
              <a:rPr lang="en-US" sz="2400" dirty="0"/>
              <a:t>Jordan (1974) notes that it was only around the 1680s, after contact with peoples of color, that Europeans begin to identify themselves as "white." </a:t>
            </a:r>
            <a:r>
              <a:rPr lang="en-US" sz="2400" dirty="0" smtClean="0"/>
              <a:t>Others have </a:t>
            </a:r>
            <a:r>
              <a:rPr lang="en-US" sz="2400" dirty="0"/>
              <a:t>seen that it is by defining the African other as a "black body" that the European identified itself as a "white soul</a:t>
            </a:r>
            <a:r>
              <a:rPr lang="en-US" sz="2400" dirty="0" smtClean="0"/>
              <a:t>.“</a:t>
            </a:r>
          </a:p>
          <a:p>
            <a:r>
              <a:rPr lang="en-US" sz="2400" dirty="0" smtClean="0"/>
              <a:t>Because </a:t>
            </a:r>
            <a:r>
              <a:rPr lang="en-US" sz="2400" dirty="0"/>
              <a:t>the social construction of the African </a:t>
            </a:r>
            <a:r>
              <a:rPr lang="en-US" sz="2400" dirty="0" smtClean="0"/>
              <a:t>“</a:t>
            </a:r>
            <a:r>
              <a:rPr lang="en-US" sz="2400" b="1" dirty="0" smtClean="0"/>
              <a:t>other</a:t>
            </a:r>
            <a:r>
              <a:rPr lang="en-US" sz="2400" dirty="0" smtClean="0"/>
              <a:t>” </a:t>
            </a:r>
            <a:r>
              <a:rPr lang="en-US" sz="2400" dirty="0"/>
              <a:t>emphasized fabricated difference symbolized by the African's black skin color most Europeans were able to avoid too serious a contemplation of the complexity of real differences within human being. </a:t>
            </a:r>
            <a:endParaRPr lang="en-US" sz="2400" dirty="0" smtClean="0"/>
          </a:p>
        </p:txBody>
      </p:sp>
    </p:spTree>
    <p:extLst>
      <p:ext uri="{BB962C8B-B14F-4D97-AF65-F5344CB8AC3E}">
        <p14:creationId xmlns:p14="http://schemas.microsoft.com/office/powerpoint/2010/main" val="2212171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0D97-9808-42E5-BB74-56522092987D}"/>
              </a:ext>
            </a:extLst>
          </p:cNvPr>
          <p:cNvSpPr>
            <a:spLocks noGrp="1"/>
          </p:cNvSpPr>
          <p:nvPr>
            <p:ph type="title"/>
          </p:nvPr>
        </p:nvSpPr>
        <p:spPr>
          <a:xfrm>
            <a:off x="609600" y="451075"/>
            <a:ext cx="10972800" cy="848336"/>
          </a:xfrm>
        </p:spPr>
        <p:txBody>
          <a:bodyPr/>
          <a:lstStyle/>
          <a:p>
            <a:r>
              <a:rPr lang="en-US" sz="3600" dirty="0" smtClean="0"/>
              <a:t>Early Western Views of Africans</a:t>
            </a:r>
            <a:endParaRPr lang="en-US" sz="3600" dirty="0"/>
          </a:p>
        </p:txBody>
      </p:sp>
      <p:sp>
        <p:nvSpPr>
          <p:cNvPr id="3" name="Text Placeholder 2">
            <a:extLst>
              <a:ext uri="{FF2B5EF4-FFF2-40B4-BE49-F238E27FC236}">
                <a16:creationId xmlns:a16="http://schemas.microsoft.com/office/drawing/2014/main" id="{FD3F460A-B610-4350-B698-7E56DFD9FABF}"/>
              </a:ext>
            </a:extLst>
          </p:cNvPr>
          <p:cNvSpPr>
            <a:spLocks noGrp="1"/>
          </p:cNvSpPr>
          <p:nvPr>
            <p:ph type="body" idx="1"/>
          </p:nvPr>
        </p:nvSpPr>
        <p:spPr>
          <a:xfrm>
            <a:off x="433137" y="1299411"/>
            <a:ext cx="11149263" cy="5117431"/>
          </a:xfrm>
        </p:spPr>
        <p:txBody>
          <a:bodyPr/>
          <a:lstStyle/>
          <a:p>
            <a:r>
              <a:rPr lang="en-US" dirty="0" smtClean="0"/>
              <a:t>In </a:t>
            </a:r>
            <a:r>
              <a:rPr lang="en-US" dirty="0"/>
              <a:t>large part, it is this discourse - along with its many normative trappings portraying Africans as sinful heathens or undeveloped primitives with a lesser intelligence - </a:t>
            </a:r>
            <a:r>
              <a:rPr lang="en-US" b="1" dirty="0"/>
              <a:t>that frames even </a:t>
            </a:r>
            <a:r>
              <a:rPr lang="en-US" b="1" dirty="0" smtClean="0"/>
              <a:t>representations </a:t>
            </a:r>
            <a:r>
              <a:rPr lang="en-US" b="1" dirty="0"/>
              <a:t>of </a:t>
            </a:r>
            <a:r>
              <a:rPr lang="en-US" b="1" dirty="0" smtClean="0"/>
              <a:t>Africa today. </a:t>
            </a:r>
            <a:endParaRPr lang="en-US" b="1" dirty="0"/>
          </a:p>
          <a:p>
            <a:r>
              <a:rPr lang="en-US" dirty="0"/>
              <a:t>As many have previously noted, </a:t>
            </a:r>
            <a:r>
              <a:rPr lang="en-US" b="1" dirty="0"/>
              <a:t>blackness and primitive savagery</a:t>
            </a:r>
            <a:r>
              <a:rPr lang="en-US" dirty="0"/>
              <a:t> </a:t>
            </a:r>
            <a:r>
              <a:rPr lang="en-US" dirty="0" smtClean="0"/>
              <a:t>came </a:t>
            </a:r>
            <a:r>
              <a:rPr lang="en-US" dirty="0"/>
              <a:t>together in the European mind </a:t>
            </a:r>
            <a:r>
              <a:rPr lang="en-US" b="1" dirty="0" smtClean="0"/>
              <a:t>as opposed to Whiteness </a:t>
            </a:r>
            <a:r>
              <a:rPr lang="en-US" b="1" dirty="0"/>
              <a:t>and civilization</a:t>
            </a:r>
            <a:r>
              <a:rPr lang="en-US" dirty="0"/>
              <a:t>. </a:t>
            </a:r>
            <a:endParaRPr lang="en-US" dirty="0" smtClean="0"/>
          </a:p>
          <a:p>
            <a:r>
              <a:rPr lang="en-US" dirty="0" err="1" smtClean="0"/>
              <a:t>Kovel</a:t>
            </a:r>
            <a:r>
              <a:rPr lang="en-US" dirty="0" smtClean="0"/>
              <a:t> (1970</a:t>
            </a:r>
            <a:r>
              <a:rPr lang="en-US" dirty="0"/>
              <a:t>) argues brilliantly that the negative connotations of the color black are part of the infrastructure of the European psyche. Using Freudian theory, he shows that Europeans think of death and dirt as being dark, black. </a:t>
            </a:r>
            <a:r>
              <a:rPr lang="en-US" dirty="0" err="1"/>
              <a:t>Kovel</a:t>
            </a:r>
            <a:r>
              <a:rPr lang="en-US" dirty="0"/>
              <a:t> suggests that the African's black skin became a "secondary symbol" symbolizing the repressed negative experiences - grounded in the blackness of death and "dirt" (feces) - of white Europeans. </a:t>
            </a:r>
            <a:endParaRPr lang="en-US" dirty="0" smtClean="0"/>
          </a:p>
          <a:p>
            <a:r>
              <a:rPr lang="en-US" dirty="0" smtClean="0"/>
              <a:t>He </a:t>
            </a:r>
            <a:r>
              <a:rPr lang="en-US" dirty="0"/>
              <a:t>proposes very persuasively that the negative meanings of blackness shared by most Europeans derived from unconscious fears of their own </a:t>
            </a:r>
            <a:r>
              <a:rPr lang="en-US" dirty="0" smtClean="0"/>
              <a:t>deaths. </a:t>
            </a:r>
            <a:r>
              <a:rPr lang="en-US" dirty="0"/>
              <a:t>Death </a:t>
            </a:r>
            <a:r>
              <a:rPr lang="en-US" dirty="0" smtClean="0"/>
              <a:t>was </a:t>
            </a:r>
            <a:r>
              <a:rPr lang="en-US" dirty="0"/>
              <a:t>fantasized and feared as the dark unknowns at the boundary of European life and whiteness came to symbolize Christian Europe's virtuous and disciplined superego. </a:t>
            </a:r>
            <a:r>
              <a:rPr lang="en-US" b="1" dirty="0"/>
              <a:t>Thus blackness became the color of death and sin while whiteness represented life and virtue. </a:t>
            </a:r>
          </a:p>
        </p:txBody>
      </p:sp>
    </p:spTree>
    <p:extLst>
      <p:ext uri="{BB962C8B-B14F-4D97-AF65-F5344CB8AC3E}">
        <p14:creationId xmlns:p14="http://schemas.microsoft.com/office/powerpoint/2010/main" val="1693611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644" t="2788" r="14175" b="2909"/>
          <a:stretch/>
        </p:blipFill>
        <p:spPr>
          <a:xfrm>
            <a:off x="581891" y="432262"/>
            <a:ext cx="3524596" cy="597415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177" t="52213" r="14932" b="5297"/>
          <a:stretch/>
        </p:blipFill>
        <p:spPr>
          <a:xfrm>
            <a:off x="4758275" y="1599593"/>
            <a:ext cx="6269318" cy="4806822"/>
          </a:xfrm>
          <a:prstGeom prst="rect">
            <a:avLst/>
          </a:prstGeom>
        </p:spPr>
      </p:pic>
      <p:sp>
        <p:nvSpPr>
          <p:cNvPr id="4" name="TextBox 3"/>
          <p:cNvSpPr txBox="1"/>
          <p:nvPr/>
        </p:nvSpPr>
        <p:spPr>
          <a:xfrm>
            <a:off x="4264429" y="581891"/>
            <a:ext cx="71406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Playbill" panose="040506030A0602020202" pitchFamily="82" charset="0"/>
              <a:cs typeface="Arial"/>
              <a:sym typeface="Arial"/>
            </a:endParaRPr>
          </a:p>
        </p:txBody>
      </p:sp>
      <p:sp>
        <p:nvSpPr>
          <p:cNvPr id="5" name="TextBox 4"/>
          <p:cNvSpPr txBox="1"/>
          <p:nvPr/>
        </p:nvSpPr>
        <p:spPr>
          <a:xfrm>
            <a:off x="4380807" y="399264"/>
            <a:ext cx="70242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smtClean="0">
                <a:ln>
                  <a:noFill/>
                </a:ln>
                <a:solidFill>
                  <a:srgbClr val="FFFFFF"/>
                </a:solidFill>
                <a:effectLst/>
                <a:uLnTx/>
                <a:uFillTx/>
                <a:latin typeface="Playfair Display" panose="020B0604020202020204" charset="0"/>
                <a:cs typeface="Arial"/>
                <a:sym typeface="Arial"/>
              </a:rPr>
              <a:t>Comment on the scientific and artistic flaws in this image and speculate as to </a:t>
            </a:r>
            <a:r>
              <a:rPr kumimoji="0" lang="en-US" sz="2400" b="0" i="1" u="none" strike="noStrike" kern="0" cap="none" spc="0" normalizeH="0" baseline="0" noProof="0" dirty="0" smtClean="0">
                <a:ln>
                  <a:noFill/>
                </a:ln>
                <a:solidFill>
                  <a:srgbClr val="FFFFFF"/>
                </a:solidFill>
                <a:effectLst/>
                <a:uLnTx/>
                <a:uFillTx/>
                <a:latin typeface="Playfair Display" panose="020B0604020202020204" charset="0"/>
                <a:cs typeface="Arial"/>
                <a:sym typeface="Arial"/>
              </a:rPr>
              <a:t>why</a:t>
            </a:r>
            <a:r>
              <a:rPr kumimoji="0" lang="en-US" sz="2400" b="0" i="0" u="none" strike="noStrike" kern="0" cap="none" spc="0" normalizeH="0" baseline="0" noProof="0" dirty="0" smtClean="0">
                <a:ln>
                  <a:noFill/>
                </a:ln>
                <a:solidFill>
                  <a:srgbClr val="FFFFFF"/>
                </a:solidFill>
                <a:effectLst/>
                <a:uLnTx/>
                <a:uFillTx/>
                <a:latin typeface="Playfair Display" panose="020B0604020202020204" charset="0"/>
                <a:cs typeface="Arial"/>
                <a:sym typeface="Arial"/>
              </a:rPr>
              <a:t> the artist made the choices they did.</a:t>
            </a:r>
            <a:endParaRPr kumimoji="0" lang="en-US" sz="2400" b="0" i="0" u="none" strike="noStrike" kern="0" cap="none" spc="0" normalizeH="0" baseline="0" noProof="0" dirty="0">
              <a:ln>
                <a:noFill/>
              </a:ln>
              <a:solidFill>
                <a:srgbClr val="FFFFFF"/>
              </a:solidFill>
              <a:effectLst/>
              <a:uLnTx/>
              <a:uFillTx/>
              <a:latin typeface="Playfair Display" panose="020B0604020202020204" charset="0"/>
              <a:cs typeface="Arial"/>
              <a:sym typeface="Arial"/>
            </a:endParaRPr>
          </a:p>
        </p:txBody>
      </p:sp>
    </p:spTree>
    <p:extLst>
      <p:ext uri="{BB962C8B-B14F-4D97-AF65-F5344CB8AC3E}">
        <p14:creationId xmlns:p14="http://schemas.microsoft.com/office/powerpoint/2010/main" val="2055546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rishtimes.com/polopoly_fs/1.3149407.1499683747!/image/image.jpg_gen/derivatives/box_620_330/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l="5159" r="4117"/>
          <a:stretch/>
        </p:blipFill>
        <p:spPr bwMode="auto">
          <a:xfrm>
            <a:off x="6611389" y="3509396"/>
            <a:ext cx="4971011" cy="2916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400" dirty="0" smtClean="0"/>
              <a:t>This use of “race” or “otherness” as a political tool to dehumanize and exploit people is the norm throughout history. </a:t>
            </a:r>
            <a:endParaRPr lang="en-US" sz="2400" dirty="0"/>
          </a:p>
        </p:txBody>
      </p:sp>
      <p:sp>
        <p:nvSpPr>
          <p:cNvPr id="3" name="Text Placeholder 2"/>
          <p:cNvSpPr>
            <a:spLocks noGrp="1"/>
          </p:cNvSpPr>
          <p:nvPr>
            <p:ph type="body" idx="1"/>
          </p:nvPr>
        </p:nvSpPr>
        <p:spPr>
          <a:xfrm>
            <a:off x="609600" y="1468075"/>
            <a:ext cx="10972800" cy="4924411"/>
          </a:xfrm>
        </p:spPr>
        <p:txBody>
          <a:bodyPr anchor="t"/>
          <a:lstStyle/>
          <a:p>
            <a:r>
              <a:rPr lang="en-US" dirty="0"/>
              <a:t>Muslims in medieval Europe were transformed from military enemies into non-humans. The renowned theologian, Bernard of </a:t>
            </a:r>
            <a:r>
              <a:rPr lang="en-US" dirty="0" err="1"/>
              <a:t>Clairvaux</a:t>
            </a:r>
            <a:r>
              <a:rPr lang="en-US" dirty="0"/>
              <a:t>, who co-wrote the Rule for the Order of the Templars, announced that the killing of a Muslim wasn’t actually homicide, but </a:t>
            </a:r>
            <a:r>
              <a:rPr lang="en-US" i="1" dirty="0" err="1"/>
              <a:t>malicide</a:t>
            </a:r>
            <a:r>
              <a:rPr lang="en-US" dirty="0"/>
              <a:t>—the extermination of incarnated evil, not the killing of a person. Muslims, Islam, and the Prophet were vilified in numerous creative ways, and the extraterritorial incursions we call the Crusades coalesced into an indispensable template for Europe’s later colonial empires of the modern eras</a:t>
            </a:r>
            <a:r>
              <a:rPr lang="en-US" dirty="0" smtClean="0"/>
              <a:t>.</a:t>
            </a:r>
          </a:p>
          <a:p>
            <a:r>
              <a:rPr lang="en-US" dirty="0" smtClean="0"/>
              <a:t>Literature </a:t>
            </a:r>
            <a:r>
              <a:rPr lang="en-US" dirty="0"/>
              <a:t>justifying England’s colonization of </a:t>
            </a:r>
            <a:r>
              <a:rPr lang="en-US" dirty="0" smtClean="0"/>
              <a:t/>
            </a:r>
            <a:br>
              <a:rPr lang="en-US" dirty="0" smtClean="0"/>
            </a:br>
            <a:r>
              <a:rPr lang="en-US" dirty="0" smtClean="0"/>
              <a:t>Ireland </a:t>
            </a:r>
            <a:r>
              <a:rPr lang="en-US" dirty="0"/>
              <a:t>in the twelfth century depicted the Irish </a:t>
            </a:r>
            <a:r>
              <a:rPr lang="en-US" dirty="0" smtClean="0"/>
              <a:t/>
            </a:r>
            <a:br>
              <a:rPr lang="en-US" dirty="0" smtClean="0"/>
            </a:br>
            <a:r>
              <a:rPr lang="en-US" dirty="0" smtClean="0"/>
              <a:t>as </a:t>
            </a:r>
            <a:r>
              <a:rPr lang="en-US" dirty="0"/>
              <a:t>a quasi-human, savage, infantile, and bestial </a:t>
            </a:r>
            <a:r>
              <a:rPr lang="en-US" dirty="0" smtClean="0"/>
              <a:t/>
            </a:r>
            <a:br>
              <a:rPr lang="en-US" dirty="0" smtClean="0"/>
            </a:br>
            <a:r>
              <a:rPr lang="en-US" dirty="0" smtClean="0"/>
              <a:t>race—a </a:t>
            </a:r>
            <a:r>
              <a:rPr lang="en-US" dirty="0"/>
              <a:t>racializing strategy in England’s colonial </a:t>
            </a:r>
            <a:r>
              <a:rPr lang="en-US" dirty="0" smtClean="0"/>
              <a:t/>
            </a:r>
            <a:br>
              <a:rPr lang="en-US" dirty="0" smtClean="0"/>
            </a:br>
            <a:r>
              <a:rPr lang="en-US" dirty="0" smtClean="0"/>
              <a:t>domination </a:t>
            </a:r>
            <a:r>
              <a:rPr lang="en-US" dirty="0"/>
              <a:t>of Ireland that echoes from the </a:t>
            </a:r>
            <a:r>
              <a:rPr lang="en-US" dirty="0" smtClean="0"/>
              <a:t/>
            </a:r>
            <a:br>
              <a:rPr lang="en-US" dirty="0" smtClean="0"/>
            </a:br>
            <a:r>
              <a:rPr lang="en-US" dirty="0" smtClean="0"/>
              <a:t>medieval </a:t>
            </a:r>
            <a:r>
              <a:rPr lang="en-US" dirty="0"/>
              <a:t>through the early modern period </a:t>
            </a:r>
            <a:r>
              <a:rPr lang="en-US" dirty="0" smtClean="0"/>
              <a:t/>
            </a:r>
            <a:br>
              <a:rPr lang="en-US" dirty="0" smtClean="0"/>
            </a:br>
            <a:r>
              <a:rPr lang="en-US" dirty="0" smtClean="0"/>
              <a:t>centuries </a:t>
            </a:r>
            <a:r>
              <a:rPr lang="en-US" dirty="0"/>
              <a:t>later</a:t>
            </a:r>
            <a:r>
              <a:rPr lang="en-US" dirty="0" smtClean="0"/>
              <a:t>.</a:t>
            </a:r>
            <a:endParaRPr lang="en-US" dirty="0"/>
          </a:p>
        </p:txBody>
      </p:sp>
    </p:spTree>
    <p:extLst>
      <p:ext uri="{BB962C8B-B14F-4D97-AF65-F5344CB8AC3E}">
        <p14:creationId xmlns:p14="http://schemas.microsoft.com/office/powerpoint/2010/main" val="2188196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1075"/>
            <a:ext cx="10972800" cy="881418"/>
          </a:xfrm>
        </p:spPr>
        <p:txBody>
          <a:bodyPr/>
          <a:lstStyle/>
          <a:p>
            <a:r>
              <a:rPr lang="en-US" sz="3200" dirty="0" smtClean="0"/>
              <a:t>Genius Grant Winner Ta-</a:t>
            </a:r>
            <a:r>
              <a:rPr lang="en-US" sz="3200" dirty="0" err="1" smtClean="0"/>
              <a:t>Nehisi</a:t>
            </a:r>
            <a:r>
              <a:rPr lang="en-US" sz="3200" dirty="0" smtClean="0"/>
              <a:t> Coates: </a:t>
            </a:r>
            <a:endParaRPr lang="en-US" sz="3200" dirty="0"/>
          </a:p>
        </p:txBody>
      </p:sp>
      <p:sp>
        <p:nvSpPr>
          <p:cNvPr id="3" name="Text Placeholder 2"/>
          <p:cNvSpPr>
            <a:spLocks noGrp="1"/>
          </p:cNvSpPr>
          <p:nvPr>
            <p:ph type="body" idx="1"/>
          </p:nvPr>
        </p:nvSpPr>
        <p:spPr>
          <a:xfrm>
            <a:off x="609601" y="1130531"/>
            <a:ext cx="7892714" cy="5355876"/>
          </a:xfrm>
        </p:spPr>
        <p:txBody>
          <a:bodyPr anchor="t"/>
          <a:lstStyle/>
          <a:p>
            <a:pPr marL="101600" indent="0" algn="ctr">
              <a:buNone/>
            </a:pPr>
            <a:r>
              <a:rPr lang="en-US" sz="3200" i="1" dirty="0" smtClean="0">
                <a:latin typeface="Playfair Display" panose="020B0604020202020204" charset="0"/>
              </a:rPr>
              <a:t>Between the World and Me</a:t>
            </a:r>
          </a:p>
          <a:p>
            <a:r>
              <a:rPr lang="en-US" dirty="0" smtClean="0"/>
              <a:t>Written </a:t>
            </a:r>
            <a:r>
              <a:rPr lang="en-US" dirty="0"/>
              <a:t>as a letter to the author's teenage son about the feelings, symbolism, and realities associated with being Black in the United States. Coates </a:t>
            </a:r>
            <a:r>
              <a:rPr lang="en-US" dirty="0" smtClean="0"/>
              <a:t>explains </a:t>
            </a:r>
            <a:r>
              <a:rPr lang="en-US" dirty="0"/>
              <a:t>to his son the "racist violence that has been woven into American culture." </a:t>
            </a:r>
            <a:endParaRPr lang="en-US" dirty="0" smtClean="0"/>
          </a:p>
          <a:p>
            <a:pPr lvl="1"/>
            <a:r>
              <a:rPr lang="en-US" sz="1600" dirty="0" smtClean="0"/>
              <a:t>Coates </a:t>
            </a:r>
            <a:r>
              <a:rPr lang="en-US" sz="1600" dirty="0"/>
              <a:t>draws from an abridged, autobiographical account of his youth in Baltimore, detailing the ways in which institutions like the school, the police, and even "the streets" discipline, endanger, and threaten to disembody Black men and women. The work takes structural and thematic inspiration from James </a:t>
            </a:r>
            <a:r>
              <a:rPr lang="en-US" sz="1600" dirty="0" smtClean="0"/>
              <a:t>Baldwin. </a:t>
            </a:r>
          </a:p>
          <a:p>
            <a:pPr lvl="1"/>
            <a:r>
              <a:rPr lang="en-US" sz="1600" dirty="0" smtClean="0"/>
              <a:t>Unlike </a:t>
            </a:r>
            <a:r>
              <a:rPr lang="en-US" sz="1600" dirty="0"/>
              <a:t>Baldwin, Coates sees white supremacy as an indestructible force, one that Black Americans will never evade or erase, but will always struggle against.</a:t>
            </a:r>
            <a:endParaRPr lang="en-US" sz="1600" dirty="0" smtClean="0"/>
          </a:p>
          <a:p>
            <a:r>
              <a:rPr lang="en-US" dirty="0" smtClean="0"/>
              <a:t>NYT </a:t>
            </a:r>
            <a:r>
              <a:rPr lang="en-US" dirty="0"/>
              <a:t>Best </a:t>
            </a:r>
            <a:r>
              <a:rPr lang="en-US" dirty="0" smtClean="0"/>
              <a:t>Seller</a:t>
            </a:r>
            <a:endParaRPr lang="en-US" dirty="0"/>
          </a:p>
          <a:p>
            <a:r>
              <a:rPr lang="en-US" dirty="0"/>
              <a:t>Pulitzer Prize Finalist</a:t>
            </a:r>
          </a:p>
          <a:p>
            <a:r>
              <a:rPr lang="en-US" dirty="0" smtClean="0"/>
              <a:t>NAACP </a:t>
            </a:r>
            <a:r>
              <a:rPr lang="en-US" dirty="0"/>
              <a:t>Book of the </a:t>
            </a:r>
            <a:r>
              <a:rPr lang="en-US" dirty="0" smtClean="0"/>
              <a:t>Year</a:t>
            </a:r>
            <a:endParaRPr lang="en-US" dirty="0"/>
          </a:p>
          <a:p>
            <a:pPr marL="101600" indent="0">
              <a:buNone/>
            </a:pPr>
            <a:endParaRPr lang="en-US" dirty="0"/>
          </a:p>
          <a:p>
            <a:endParaRPr lang="en-US" dirty="0"/>
          </a:p>
          <a:p>
            <a:endParaRPr lang="en-US" dirty="0"/>
          </a:p>
        </p:txBody>
      </p:sp>
      <p:pic>
        <p:nvPicPr>
          <p:cNvPr id="4" name="Google Shape;386;p57"/>
          <p:cNvPicPr preferRelativeResize="0"/>
          <p:nvPr/>
        </p:nvPicPr>
        <p:blipFill>
          <a:blip r:embed="rId2">
            <a:alphaModFix/>
          </a:blip>
          <a:stretch>
            <a:fillRect/>
          </a:stretch>
        </p:blipFill>
        <p:spPr>
          <a:xfrm>
            <a:off x="8502315" y="1332494"/>
            <a:ext cx="2967790" cy="4296743"/>
          </a:xfrm>
          <a:prstGeom prst="rect">
            <a:avLst/>
          </a:prstGeom>
          <a:noFill/>
          <a:ln>
            <a:noFill/>
          </a:ln>
        </p:spPr>
      </p:pic>
      <p:pic>
        <p:nvPicPr>
          <p:cNvPr id="5" name="Google Shape;397;p58"/>
          <p:cNvPicPr preferRelativeResize="0"/>
          <p:nvPr/>
        </p:nvPicPr>
        <p:blipFill>
          <a:blip r:embed="rId3">
            <a:alphaModFix/>
          </a:blip>
          <a:stretch>
            <a:fillRect/>
          </a:stretch>
        </p:blipFill>
        <p:spPr>
          <a:xfrm>
            <a:off x="10332720" y="4131425"/>
            <a:ext cx="1768411" cy="2648990"/>
          </a:xfrm>
          <a:prstGeom prst="rect">
            <a:avLst/>
          </a:prstGeom>
          <a:noFill/>
          <a:ln>
            <a:solidFill>
              <a:schemeClr val="tx1"/>
            </a:solidFill>
          </a:ln>
        </p:spPr>
      </p:pic>
    </p:spTree>
    <p:extLst>
      <p:ext uri="{BB962C8B-B14F-4D97-AF65-F5344CB8AC3E}">
        <p14:creationId xmlns:p14="http://schemas.microsoft.com/office/powerpoint/2010/main" val="3794929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4">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id="{060A9343-7B56-4124-A99A-24342266ED56}" vid="{58510826-D4BA-409D-9C1F-FBDA79D808D7}"/>
    </a:ext>
  </a:extLst>
</a:theme>
</file>

<file path=docProps/app.xml><?xml version="1.0" encoding="utf-8"?>
<Properties xmlns="http://schemas.openxmlformats.org/officeDocument/2006/extended-properties" xmlns:vt="http://schemas.openxmlformats.org/officeDocument/2006/docPropsVTypes">
  <TotalTime>0</TotalTime>
  <Words>1337</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Playbill</vt:lpstr>
      <vt:lpstr>Playfair Display</vt:lpstr>
      <vt:lpstr>PT Serif</vt:lpstr>
      <vt:lpstr>Theme4</vt:lpstr>
      <vt:lpstr>Chinua Achebe</vt:lpstr>
      <vt:lpstr>PowerPoint Presentation</vt:lpstr>
      <vt:lpstr>Early Western Views of Africans: the creation of ‘blackness’ and ‘the other’</vt:lpstr>
      <vt:lpstr>PowerPoint Presentation</vt:lpstr>
      <vt:lpstr>Early Western Views of Africans: the creation of ‘blackness’ and ‘the other’</vt:lpstr>
      <vt:lpstr>Early Western Views of Africans</vt:lpstr>
      <vt:lpstr>PowerPoint Presentation</vt:lpstr>
      <vt:lpstr>This use of “race” or “otherness” as a political tool to dehumanize and exploit people is the norm throughout history. </vt:lpstr>
      <vt:lpstr>Genius Grant Winner Ta-Nehisi Coates: </vt:lpstr>
      <vt:lpstr>Considering that, comment in writing on the following quote from Genius Grant Winner Ta-Nehisi Coates: </vt:lpstr>
      <vt:lpstr>Considering that, comment in writing on the following quote from Genius Grant Winner Ta-Nehisi Coates: </vt:lpstr>
      <vt:lpstr>Things Fall Apart chapter 1 (13 minutes)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Yorker: “After Empire” by Ruth Franklin</dc:title>
  <dc:creator>Smith, Kyle    SHS - Staff</dc:creator>
  <cp:lastModifiedBy>Smith, Kyle    SHS - Staff</cp:lastModifiedBy>
  <cp:revision>2</cp:revision>
  <dcterms:created xsi:type="dcterms:W3CDTF">2020-02-03T19:32:48Z</dcterms:created>
  <dcterms:modified xsi:type="dcterms:W3CDTF">2020-02-03T19:33:22Z</dcterms:modified>
</cp:coreProperties>
</file>