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B50E-33A5-4759-8CC2-F64644D96146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A59B-D659-4040-85F7-38799EE30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vod.infobase.com/p_ViewVideo.aspx?xtid=43031&amp;tScript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vod.infobase.com/p_ViewVideo.aspx?xtid=43031&amp;tScript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tlantic.com/international/archive/2015/03/the-art-of-war-in-7-charts/3872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914400"/>
            <a:ext cx="3429000" cy="3200399"/>
          </a:xfrm>
        </p:spPr>
        <p:txBody>
          <a:bodyPr>
            <a:normAutofit fontScale="90000"/>
          </a:bodyPr>
          <a:lstStyle/>
          <a:p>
            <a:r>
              <a:rPr lang="en-US" sz="8800" i="1" dirty="0" smtClean="0"/>
              <a:t>The Art of War</a:t>
            </a:r>
            <a:endParaRPr lang="en-US" sz="8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carryutah.com/wp-content/uploads/2014/09/Art-of-W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468551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AutoShape 2" descr="data:image/jpeg;base64,/9j/4AAQSkZJRgABAQAAAQABAAD/2wCEAAkGBxMTEhUUExIWFhUWGR4bGBcWGBoYHxodHR0aGhggHRgYHyghGx0lHhkfITEjJSktLy4uGSAzODMsNygtLisBCgoKDg0OGxAQGy0lICYtLS0tLTUyLS0tLy0vLy0vLy8tLS0tLS0tLS0tLS0tLS0tLS0tLS0tLS0tLS0tLS0tLf/AABEIAMkA+wMBEQACEQEDEQH/xAAcAAACAgMBAQAAAAAAAAAAAAAABgQFAgMHAQj/xABGEAACAQIEBAQDBAcFBwMFAAABAhEAAwQSITEFBkFREyJhcQeBkRQyQqEjUmJyscHwFTM1gtEkQ3Sys+Hxc6PTFlSDkqL/xAAaAQACAwEBAAAAAAAAAAAAAAAAAwECBAUG/8QANxEAAgECBAIHBwQCAgMAAAAAAAECAxEEEiExQVETImFxgZHwBRQyocHR4TNCcrEjNFKCFWLx/9oADAMBAAIRAxEAPwDuNABQAUAFABQAUAFABQAUAFABQAUAFABQAUAFABQAUAFABQAUAQrnFLYfw1OZ+oH4fc9Pbes1TF04yybv1uWyO1z0YqTE69v/ADSniZPYLGN7FhFzM4VR1Y6fnVfeJR1bJsV1/mm0ACnmnrr+Qilz9qQWkVr69cCHBo0DmImdh/XvWR+1ZvgTlMbfMNtjlOvr/wCTVljM3xXIbsbX4/aXc77Hof8AT/vVveI3sRmQcZ49bsYd733yF8lsHzO50RABrJaB6a9qapJ8Sbog/DF8U1i++MM3XxBYwfLBtWYCj8Krqsfsk7ma6FCzheOxUcacAUAFACtzDzVctYlcLhsI2Jvm34jKLi2wqTlBzMDJnppuO9LlNp2SubaGFjOm6lSWWN7bX1LngWPe/ZW5csNYckhrTmSpUld4EgxIPUEVaLurtGetTjCeWMrrmWFWFBQAUAFABQAUAFABQAUAFABQAUAFABQAUAFABQBR8y48quRSQSJJG4HQD3/reuV7Txcqa6OG74+uZooU1J3Yn4Hxct1LVq4GW4AsiA65VYspPQTGm5ntXLVNuKtu9fDUc2m3ci4/mO5hnVLaM2IuHKuYHLMjcDcayW0iNJgw/Dwcbylvx7hMrSdlsUFzDpaC2zcZi7k5ZzSzHNcfLMLJkmIAE1Xpp1W5cjRkjCJWc08Vv4YhlIayNIjqNdY6dPlTsLSp1dHoxU1xKO18RHyQ6ktrrpWt+zY3ujPmRinP7GR4eXTfMT1nbrPy3NW9wS43KPVlxwHnZ72W2bWdlBYsPKANT5mOggAa0qthMuqenIjKh4wHDxdZbmKCqtpw1rK0jVRLkDQnzMBPT3mub0sYTyqW610u+4vlVrHR+Cqgt+VgxJLMQIknXb2gD0Ar0WHlB01ldyGT6cQFABQAlcw8Kx1vHfbcClq7ns+Fct3Dl2bMCDIHYb9++ipRkpZonQoVaEqPRVm1rdNA/Mr4rhOLvBWsXrS3UdVYylxB0YQeoPpPpNRnzQbD3ZUsVCG6dmu1Mrn4hdzcB/S3P0tubnnb9IfCtHz6+bUk6zuai7vAaqcMuI0Wj07NXsSOLpfv8XbCribtqy2FW5cFtiCcrkQh/ATIkgagEVMrudr8CtLJDCqq4pvNZeXHmWHwuxNx8D+kuNcKXbiBnJZiA2kk6nepot5dRXtCMVW6qtdJ/IbqaYQoAKACgAoAo+b+ZU4fYF+5ZvXUzBT4KqxXNoCQzDSYHuRUN2JF7CfEC9dxlmyvD71u0UNy+94orWrZB8NmVWIt6qZDkGNQKi4WJPCOMXX4izvnSxfQW8PZYOWfwy7PiGTaxbObIC0FvJMUJ6hYdKsQFABQBiXHcfWougsVN/j9tSRK6GDrr9BXPqe0qcG0OjQm+BDbmhP11EmBoZJ7Cdz8qV/5K+39Mv7tNcCo4txxFaWILaD/AE9vYa1gq1ZVJ5krvmXUMq1ZVtxnEMS62iqxo1whJGs+VvN+W/yrSqckry3Mkpa6FHieaeIByExWFWelwuIPSBkM/KKdBK122RqWfDuO4655bq8PxI/ZuwY7Zbi6/InarOMX/wDCM7WzDmr4dfb1zWr9zDNEmw4DW520ZYOsb+aNNBpVqOSlqojFNyWpxPmflbFYC4ExNvLP3HXzI4/Zfr7GCJEiuhCcZrQo1YplGupgd96sQdF5ExuFt+RLii40SXBEnsAxj6Sfyrk42nVkrtaF1lHbF3yB5lkSCZIbYiTlNcuEFfT1pzL3uify5zEbd2FAgnzqJ6n8JPrpBrVRlLDvNw+glvU6hZuBlDDYiR8670ZKSUlsyTOrAFAC9zBf4kl0HCWrF20UEi4xVg8tJnYrEab6HaqSc76GqjHDuP8AkbTvw2sV3CuVLqcNxVi46nEYrxXcicouXBAA0mNBOneqqm8jT3Y2piovEQml1Y2S52RV8N5Z4gz8Oe+LKLgoQW1aSVyBWcttJyr5RVVCV03wHVMTQUakYX6+t/Hb8jEnBbv9rHF+XwjhfC31zZw23aBvV8rz5uwyutH3bouOa/yPeQ+DXcLhmt3cuY3XfymRDGRrU04uKsyMZWjVqZo8khjq5lCgAoAKACgCNxHG27Ntrl24ttFEl3IAHzNDATeSOMtivtYW3biy337lt7TYh2UPbuXUYeRcuXvIggIAFqiRYQ+X+JcRe7jLxuYnFYUPnNzDIlr7QyEAW0uufEFoMMoS3MydsxmGCO54e7mVWylcwBysIIkTBHQimFTZQBA4ljMvlGhPXt/3rHisRk6i3ZaMb6i/isewlYaDOo20/hXFq15K6NVOknqL2LtrcBzmR1ntWCM5Rd+JsXcL9yxbw7Oq5gVWWuMR5Adcik6jTX3EHauheU0r8eH3BWKzC8eS0TedhpttmA6QTqJk7a9etO6GT6sBE8u7Kfj3xAe7OSAimAJ8x9z/ACn3M6HZSwbSSm7swyte6QlY7iT3D95onaT/AK1vhSUSrZ5geJ3LTSra/M/zqZU1Iq9dGdO5D+JJVst5wO8zl9996zTpOL7CjTjrE6HxVsPiXbh+JAazibYv4dpg7nxAhOzoYcfsuREAyrWn1kOT00OL/EH4dX+GnxAfFwxMC4BBUnYOvQ+o0PptWylWU9OJDQk04qNvKfNr2mSzfYtZLDzMZKDTvuv8KwYnCRlecFrbzJvpY61wzCiREGDv3mCNRXCqSb05gdM4VaK2kDbx9JJIHyBr0eFg4UYxfICXWgAoAUuLfEHDYe6bVyzicwbICLUqzdlM+alSqpOzNtLAVKkc0Wue5f8ABeJribS3US4gYkZbi5G0JGq9NqZF3VzNVpunLK2vAnVIsKAKzgnHLeK8bww36G61piwABZd8sEyNR9arGSlsOq0JUrZuKv4FnVhIUAFABQAUAJHEOVJxNzG8QxTYnD2M1yxh/DhLMSxJRJ8VlUQCRP5VW3MkqOTeYVK4vGi2zJjselmwI++IS0GI6KAGY/ukUAXF3E3l4pisNhmClsAly3m1t27qvdRSVG0grMDUJ1gUdxPAYOVcVibmGRsZaFrESwdV+75WKhl1OjAA6nrUoqW1SBz3nLjV3DvdL2Ge2IhrZGaImchIkAaSDMg6Vw8dTcq2XNa/PbzX18zZQSy5hRtc1vfkYe1iDqQT4TwCNwSNN+9ZXg3Bf5JLzNUakHsi14Jbxb3A13DwikTLKMyiYGWTGsb9AfSo6KCtl1t63KzkudiHjuR8RiFP2jF+GHOZ1spnJYmf7xsunQDL0rXGUaTuo3frgJlPNpErrnwnwpEeNiid9Tb+f4Kj/wAnVT+FfP7lHRi92UHEeQMMvlt3rweN3ykDbso796ZS9o1ZaySsQ6EUJHGeFnDuULBvbQ99VO1dSjVVSN7GecMpApxQyt3CpDKSCNiOlQ1cB4u81tif7JDMBdw91kcjTys1kKTEbqCPkaxypZYVFbS2hZcDu1y/ZxlpbVwC5av2vP2IIEQe/UHpoRWCNe00uPHvL9p8x81cGbBYu9hmM+E8A/rKfMh+akH512YSzRTFtWZCXBXSARacg6ghG1/KrXA+gvgzgb1zCWnvoyi3IUsIzKpKpp6QV16L6zXLeDzYvP8At38fWoHVK6gBQAUAJPxI/vOGf8da/jSau8e86GA+Gr/Bm34j4nFYew2Js43wFRQPCFi3c8RyYXzPqu42B0BNTVckrpkYCNOpNU5wvfjdqyNPMPE8ZhcHgS179Pcv2UvNkTUOGLrGWBrAkAHSolKUYrmWoU6NWrUsuqk2t+GxYYPit5uLX8OX/Qph1dUhdGLAE5ozfKYqyk87XYJlSgsLGdtc1iv5iVuGYB/s9zK1y/LXnUNk8V/M5EQYEDX0qJdSOg2hbE1lnWy252Wxbco+IRcLcRTHIcoVkW2uQic4JtEgzKnXarQvzuJxOW6SpuD8dfMYauZQoAKACgDG4gYFSJBEEHqDvQBpwOBt2baWrVtUtoIVVEAew/reiwFBypycmDv4vEZy74m4SJ/3duSVtiSdASdewUQIqErEtjPUkBQAnc58AbE4nDMzxh1DG8kffywbazOxZtQRqFIrBi4RzKTXC1+Xq77h1ObUbI23UHsNq48l1i8ZM38OsT7dZ/LStFBEVHqHFLgzhRso1HST/OI+vrV6j1JprQp+Y+YcPgbJZjnuOhygagA6eYnQCfQk9t6mnTjfq7sOs9zg/Gecrty5KAKAIHUmdzNbaOBhGOpWVZ7IoMULrsXcMzHUmCa1xcIqyFNPcn8K4Ur23e5IhwojSNMzflHTvSqtZxklHkXp001qMvBeB4UsvkLEEGWYwB1O4B9o+VZKmIqcWWlBJXRV8/8ACBbx5t2ljxArKsgQTpvoBqsye9aMJVzUry4XEtHZOVuHMluwl0GUtINNvKiroRPbpNcSp167vtqOy2iOmD4Phbtz7S2HttegDxXQFhAjQnbTt3ruYSWaApl5WoqFABQAUAFACnz3w67eucPNu2XFvGW3ePwqDqT6Cl1E3a3M24OpGCqZnvFpd5B59S/cxWDAwt29h7LeNc8PL5nEi2PMR90iT6NVal3JaaDcG4RpTbklJ6K/LiZc727+KwWHuphroe1iEutYMeJlQup0UkEmQdOhoqXlFO3EjCOFKrKLkrOLV+Gtjzlqxin4pexV/DGzbu4cBASCRlcAB40DkAtA2BA3BogpZ7tBXlSWGVOErtPXy4dnAZ+YruWw5+zHEjQNZABLAkT5W0aN49KZLba5joK811svaK/I3DmGLxOITBtg8O6Iq2nAQsyzLeGp8sbes+9LprrN2sjZjKidKEHPNJN6/keqcc4KACgAoA1Yu4yo7ImdgpKoCFzECQuY6CTpJ71DAU8RzDj/ALO+IbCWsKiAwt52u3HacqKLVoAAu0KBnJJYaa1F2TZE/kTieNxGFz4/DeBfDEZRoGXdSFLErvEHtPWpQDFUkBQBVY/zPHbQfSf5/lXNxfWnbkXiVBWG1M9q5KVp3H36uh7fxgW26zBMAAb67/KKa6qUGrk06bbTKghnET1+lZW5TVjXpDUVOO8EDT4gLidtzv0n3p1Gs4uy0KSs0c34zw6zYuZQjExMkiNdu+ldmjVqVI3bEOMURsXxZ3BBRRJ0IGvQxOsRp0q8KKTvco2QFx2WwbcnMbhJ9oA7enp07U507zzcLC1O0e0v/h/jnF7KSMgEsWaIHfU/w7zWXHU45L8QhJsrOaMa+KvXMSTNvOLaayQoBy+U+gze59afhoKlBU+NrspLXU7B8I3U2Rmv3LhFtEWVyoFUv5V0klWZlmdQFMCubXyKq1JW+t+frmMu7HV8DAELoK34XZpbC5EqtZUKACgAoAKACgAoAKACgAoAKACgAoAKACgCu4rx7C4YgYjE2bJYEqLtxUkDeMxE79KLgJPOXOtlRZxGGbEXPBupmyWLxsulxlRwWZRbZoPkYGc2gPmING0yxOvc/X88JwbiDLsGa2Ekz+qSYHqT9KnMRYdMLdLIrMhRmUEo0EqSNQSpIJG2hIqxBsdgBJqG0ldgVecavO89e9cqUlJuQyxTF5MCuXmvLQco2V2YKgk7R3ojHra7FnJpFNxHnbBYQQCLhicykRrA0J0679a30YaWihVSUm9RSxvxhwhnLgmc9GYwD8pn0rSsHJ6tIXnfMqeJ87cNxCibFy20ebMoIPsVYn6gVWWDqRacBsK2nWYp8dwKFfFsQ6E9DMGOo36VooTknlnuTK1tChfCMEDmACYGuv07VqU03YQ4NK7N162EtkeRs5Uho1EAkgTtvrVYvNK/ImUcsTo3IvItviGAUM+Qi8XLLBYrlKsgOwJ8h1GkbViqVpRrSy8ki1uqrjJw74YmxeNzBY65h26rcRbqsOxgiR7yaT06rLJVjt4eTC1tjrHCbTKoDMGYKMxAjXr8p6VswsUk7MpIn1rKhQAUAFABQBX3LuJzMFtWSoPlLXWUkQDqottGsjfpPWKrqNSp21b8vyVHL3MWIxYvFMPaXwbz2TmvtqUiSIs7eaqxm5cB9fD06TinJ6pPbn4mXHOYr2FGGz2ELYi+LMC6YQsxCNPh+YQJOgiYolNxtoRRw8Kua0naKvt+RkFMMhQ8M5ga7jsThDaVRhwhNzOTmzqGXy5RGh11qineTjyNVTDqFGFW/wAV9O40cK5iv372Jsph7Q+zOELNeYZpkggC0Y0FQpttq2xaph6dOEZOT6yvt+S4wt+/4mW7aRVKkhkuM+oIEENbWJBkGTsaum76meUYZbxb8vyydUiwoAKAImO4bZvZPGs27nhtmTOobKw2IkaH1osBz/4t8ew97DfYLV9DiL2Js2TbVvOh8RWkruBKjX1FVbJR0urEBQBT8wW2IUqe+kxrpFc32jGbScR1JxW4rPxW4qlDaJYH70jRZ1+dciVVqDi9zYqEZSTvobcJiYkt26/Ok0p7tk1aeyQnce4biOJXltWrrW7KkpcAmPSQNDMEQdBHcit2GmoauN27W7PsVnaJc4bkTDYa1kJztHmLSZJGsdR9etTXqSTzSlqKUs2iWhyvnzg9q2QbeQHXSTP/APRrdga85LrXKVIKwlV0zKbcNeKMCDGv19+nWqyimtS0XZkrieJY+U7AgqfQif50ulBLUZNsi3rxYKDrlB/MzTIxs2LlK9h64BzocBgrKomZjmaCcv3nuidjOir23rm1sL09V62tx8EOjNRiroa+EfF3DXWW3ibdy1rAvKQQvqy6kD2mqzwM8urvbzKucb6HYOBOGQkNmBjXTX1kaH3FPwDvF95WZZ1uKBQAUAFABQAUAJXwv+5jv+Pvfwt0qlx72dD2hvT/AIL6nnxMaDw4wTGOs6CJO+gnSoq/t7wwG1X+DGn7c/8A9vd/9r/5KbfsMeRf8l8/sKfK7luM8TJUqcljRokfox+qSPzpUP1JeBuxKthKX/b+zzk/EZcdxTyO030+6J/CfWiD60iMVG9Gl3P+xzw2JzkjI6xH3hEzO2vp+YptzA424m+pKhQAUAFAC/iOTsK+PTiDITfRMo18s7Biv64EgH17gERYBgqQCgCo5jxaW0DXHVE1lmIUDYCSdBJMVhxzeVJIvBCwuMtuwAYMp6jX2g1wMyc0pI6HRyULk/iOBFtDHSD3+Xv2rVWoqEdBEKsnLUg8FuBc0xmVpM6RM9e+k+k0vDuwyqrvQ5BzV8TcTduP4BW3akqhIzMwEjNrtPt8zXWhgIStKpdvlwRnlVyq0bCPxLHvecu8Se0x+ZNbqdNU45UJlNy3IyidBqewphRak1OEXyhfwyFG5MD20O9Kdamna4zo5E/hOEuKygjL4ishkagb7fT6mlVZxa04ajIpoohWozm+/sv0+gUfxmqR3YyeyNvC0DOUInOjgfvBSyR28yj5SOtRUdlftRENXY+hvgBxB7vDWDmfCum2veAqsPoGj2WiFNRcrcXchu6R0yrkBQAUAFABQB4TQAk/Cy6pTHQwP+3XjoZ0ISD7Gk0ePedH2imnT/gvqHxMuqG4dLAf7daOpjQEyfYd6Kv7e8MAm1V/gx3pxzhG5cur/bfExmElLECe1tQfoaTD9SXgdHEJ+50v+39mjk7ithMfxRXvW1JvKRmdRIAYGJOsHQ9pFRCSzSLYqlN0KTSezHJOMYdnS2t62zvOVVdWJgFiYBmABv6jvTsy2MDpTScmnZE6pFhQAUAa8ReVFZ3YKigszMYCgCSSTsANZoAUsdxbG4q9YPDgn2ZLgN6/cMJeXUMlrQlhBJziBIEE61W99iRxqxAUAc3+PT3P7NCW0Zy95MwUZvKJOog6ZgvzilzqRi0pO1y0Yt3sc++CtrFHEjPZufZsrHPkKoG6EGAub2+YO4xYqnTbUlq7+vmPhOSg4vQ6hzHxUZ1tCJBGbr2Fc7ESUnl5DKMGlmI2A4abqXUV4LggyJiQQTvrqZ36xVMPDNqXrTUTlXMHwvvWYPirlChQACzMygBoGwBOuprpxx2TSa1bfkJ6CM/hZqxHKK2bSCy+e85h8yaopGsNOVfkJ1iaWsZnbc9l68S8aOV6I34bA4ewMpyK3RyAZ767j61SVSpU14DciiSeJY4NZIW4sADUDSJ6iOtUpwanqirIfC8QqAl1hbbeWAQAvX5TFMqJy24lbCFgLQdsv6xAHzdR/CurUeVX5fZmSKu7etyw5iwLIVYDyNMH1LM8HsYYfL2pWHqKSa4+kMrxasyuwZIbMPwgt7QDH5kD506eqsJjufSPwH4S1jhYZxBv3GugH9UhVT6hZ+dSmnsRY6LUgFABQAUAFAARQB4FA6UBcCoO4oC57QBiEHYUBcPDHYfSgm7AIOwoIuZUAFABQBpxiK1t1YSpUgg9iDP5VD2JRwxsPisNwTAta4ldt/aLltERBasqi3SzN5gockHUsX61Vko6hwTiXDMKDZt8QtMzNmPi4wXXLEAb3HJGgGgqysiBpqSCm4iysxDCQDA26DXT5muVipRnJp7LQZFuOqI9+8bduQYA19BSJXhG0Cb3fWOWcUxF44pRaEhiSWILajt06jfvSIQiqbc9zb0ik0kOfL+MuAKrqEuDuAABGgiZMH+PSop1LSsitWCtcsuNMjLoc3dgOvef51bEyg46C6OZSOe8f4mtoNrEA/8AmaTh6LnY2TlY5NxbiZunXvP9CvQ0aOQwVa3Ax4a6Fboc6keU6769vYVNRNNNFKcr3uO2BtqbbOScrIQw6SBBj3y/nXNnfNbtG3sKHKFucQP2VZh6lRI/r0roYt2piaPxE7nnA3bN4hj5HIy69bahT/zfnS8FOM4abr6l697jHyjyxhr+ABBbxb1xUusY8ircDMFAP3SFBneaz4rEShVty28t/mVgo5T6D4EEW2EtiEtgKo7BRAHyAFacJPNF95SaLGtZQKACgAoAKACgBH5m5qfD8RwqCfs2Y2rzdPEuBSgPYqMr+zmkzm1Ncjo4fCxqYeb/AHbruW/nt4DxTjnCPzNjrq8VwVhL1xbV8N4iBoByhog7r02PSkzbzpHRw9ODw1SbWqtY3c7pisLYbFYTEPNqC9m5FxHSfN94ZgRM6NsD1qamaKumVwfRVZ9HUjvs1o0/XYX2Du/a8LZuAvb8VbdzyNBE5WInsRKn0NXXWSZmmuhqSjva6KjnZHw+Bv3rV+8LiKCpLkwcwGx0O9VqaRbQ7CWqVowklZslct4U3cJh7r3rxe5Ztux8QiWZAToNBqamOsUyldqFWUUlZNr5l3gsP4dtUzM5UQWYyWPUk9ydaslZCJyzNu1jdUlRN5n5ev3Lz3rnFb+HwYty9q0Vtlcv3j40SFIkmZOp1iAKtEopPhryvw+/Ye9/ZqBPFdbDYgG6blkf3bhb05Jk6AAaTQgZN5Z4Pw3GC4l7hmEs4rDPkvWVtp5TujAhVzI6wwJHcdKlagP1q2FAVQAoEAAQABoAANhUkCzcvKuYsw3aR1kkwf4152c1FycnxenizSoOTskLfN/N2Hs4cKbkE6k9RrtA1MjoKbSbqK0EVlBxeon4H4j4IKWOcODpK6kbfhnsOtOngqktykZpMUeMfEK/cxCXLUpbRpCkyWEyQegEaadq0U/Z8FFqWrfyLOu2zptzmJMpcMAjKDM6bTpHv0rjypybcUtzZBXSZy7nLmBLvktme5iO3zmuvg8NKGshFarwQoEzXRMjdwUxtUAhj/t5jhmQKBoRI03AB0211rH7ulUTNGa8LmzkcJ9qytHmtgKf2iBoPUhjUYzN0d1zKQWozfF4IbdlgPMLjAH0IBIP/wCo/OsvsxvPJcLFqq6oucg8Uu27rIp8hWSCTAjWQB/XrWnHUoTim9ytJvY+mOTAThLbmDnGaR1B+6fmoB+dXwVPo6SXeytR9Yu61lAoAKACgAoA04zFLatvccwiKWY9gok/kKhuyuWjFykordiFzBwo4nhdy21q79pcm/8A3TmLpJbKGiNFPhA9gKTKOaFuJ0qFbosSpJrLtvw5/UYuQeOfbMDZuky4GS5++uhJ99G/zCmU5Zo3MuNodDWlHhuu4XucXI4zw0hSxC3NFiTo36xA/Olz/UiasKr4Sr4E/mTjC37q8MdbmHbErrcuBYKfiW2VZgXYAjWAJnUwptOV3k5i6FF04+8Kzy8O3t209do3YbDrbRUQBURQqgdABAHyApqVjBKTk23uxe+Jf+GYr9wf8y0ur8DNeA/2Yd5O5N/w/B/8Pa/6a1MPhQvFfrz/AJP+y4q5nCgCDj+FW7zKbozqhDC2fuZhszL+MjcA6AwYkAiLE3J1SQQbXCLK4h8SqReuItt2BPmVSSsrMEid4mIFRYCdUgJXMWAi4zBTJmSNdDqNPdvyrzeOouNV2W7v69cDfh6tlZiBzj8L1vWlv4XKmId/MrOQtwFSTlnZtJ6CJrbhMTOnBdI7rgJqpSk7HKRy7i872/s13MhyuMh8pmACdtSdO9dJ4ikldyQlU5cjZ/8AS+M8o+zXDnXMsCZUmAdNvnVfeqK/ciehnyH65y7iDw62rrluKpDBjOgJgTPaNK5PvEFXcltc3U08lnucvxOHdGKupVuoNdyMlJXic6cWnqaqsVCgDa13yBR/mnv0j0qijrdjHLq2Rf8AJ1sG+ubU57GUztBznp0VKyYtvJpyl9vqNpcb9hN+KGKY4oWy0qqz82Jn8gPzqvs6CVNy7StZ7IZPgVyfaxb37+ItF7SAInmhS5hmkKQSQuXfTzdTtulFS3FJtbH0OqgCAIA2AqSD2gAoAKACgAoApuO/pLljDdHbxLn/AKdoqxH+a4bakdVZu1Ulq0h9HqxlU5aLvf4u++xc1cQc65W/2Hi2JwR0tYkePYHY6lgB7Bh7WhSIdWbjzOrif8+FhW4x6r9etzdzX/jfDP3bn8Gon+pErhv9Or4F1z5y19tsDwzlxFk57D7EMIMT0BgexCnpV6kMy7RGDxPQT62sXo0Y8i80DGWitwZMVZOW/bOhDAxmA7GPkZHqSnPMtdwxmF6GV46xeqYfEv8AwzFfuD/mWir8DDAf7MO8n8m/4fg/+Htf9NamHwoXiv1597/suKuZwoAruO8SbD2vFFi5eCnzraguF6sFP347DXtNQ3YlETmDHluHX7+HulScO921cA/YLoYYe2hFF7q4cTDk3jgxOFsNcuWziGsW7txEIkZxIJSSVBoTBl/UkC/zVxG3h1N66YtpbZnIg/dK5VgnUtJA9o61gxcU5xXFjIbHOcJzyyeHjMXpauT4NlSqi2jHyEmJdyFHoF9zWWUW6mSKu1v+OxDYpNPWwscz/Flr7HwUKIPugGGBI+8d0Y+6nqK0LBSk+u/Dh9yOkhGOmrIPCPiIya3iGZozXEtgXIUyFI0TLEqIOk6jWarUwF3aOi5cPuT0yHDgfMKYgMFe2wjVc+UnqRB7idPeudUw0qbtZj1Ui9bnvGuAcPxClryWrTROcMEI9yIEe+lTh8RWg7JhOMWrs5HzRwm1hr3h2sQl9YmU1yn9VjtmHoT8q71GpKcbyVjDNJPQqKcUCgBk5VXKGufqnMTvH4F+fnb6GsWKd3l9c/ojTR0Vyo4zjTevO7dTHyGn8p+daKNNQgooVUlmlc6N8Ofig2Es2sEmEQjMYfM2ZizFiWAXUgaT2AqKspQi5ERSbsdp5V5lOLDTaNsqYmSQTEmJAOlJw+K6WWVq3iTOGUYa1lAoAKACgAoAjpgkFw3Qv6RlClpJ8oMgQTAEkn5nvUW1uWzvLl4EipKlfjuCYe9cS7cthrifceSCvXykHT5VVxTd2NhWnCLjF6Pc8xXA8Pcuree3mup9x5aV/dM6fKhxTdwjWnGLino+BY1YUVOO5awt26Lz2R4o/wB4pZG7ashBOmmvSquEW7j4YmrGORPTluvmb8VwaxctGy9sG2TJTWGMgywB8xkA6zqJqXFNWKRrTjLMnqSMFg0tILdtcqKIVZJAHQCToPShK2xWU3J3e5vqSoUAVWKxeKXFW0Wwr4V1Ia4rw9t9SCyNAKECPKSZO3eNbkij8VL3DXsXxiMUoxFqzcy2VxJRixQlA1lWGaSVIBH5GoaBELkXjfDMLg7DWcNca+bFsXXw+DvMzNlXMDcCQ3mE/eiahNEtHS8NezorgMAwBh1KsJEwynUHuDV0VI97hltzc8RQ63BBRwCsEZSIO4IpMaKVRz4v5FnLSxwvD/C4XsdikxGJdMJhbgt2/NLlSi3ERS0hQqOsmDPbeFVsRChpouJaMXIm8S+FHDbSG42IxOXtmtGPWcmv0rLL2jJJWSbfrmXjRzPkIvFuX+HKJtcRjfyuoc/+3/pTqeJxDetP6BOnBcRSuoAdGDDuAR/zAGt6d0IZhUkBQB7QBvFoeEWMyXAXTQgKS2vcZl09apfrWLW0Oj/CDhvitmZc1pXzOOkoJUeuozH0I71gxf6iHxdo6HMAa6RmHz4f8reKUv3DCztGsDUZfU7T0EntWDE1rtwQ6Noq53bgg86kALlBgDbtr3MHesVF5Kia4EXuNFm5mE12Kc88blGjZVyAoAKACgAoAqcVzNgrbFbmLsKwMEG4oIPY66H3qrnFcR8cNWkrqL8ixwuJS4oe26up2ZCGB9iNDUp32FSi4u0lZkW7xrDK5ttiLIuLuhuKGHupMjcfWozLa5ZUajjmUXbnYys8Xw7OEW/aZ2nKouKSYEmADJga1OZcwdKolmcXbuJtSLCgAoAKACgBR4rzB4+OXhuHZhcWLmKeCMloZWyqxGrXMyrI2BbUECKvXQlFP8ReN4S1cbBi5aw9/GJ/tGIK6rZ1T8Il7rCVRempkQJhkon8F5otWcThMBbw9y3hrtkjDXbiuhZrQ865LgDxkg5mAknrINSmQO9WIAmgDn/PXAFxeGIV3t30IK3VJBzMRIJUjMsdOkCNq4s60YXqNX537TTTV3lvY5xe+FHE7lklsarxMW2e4QY21OknbatEMRTXWjTt5X9eJSS4Zihxvwrx9m01274aKomAxY+mwge8094yN7ZX8iih2m/k3gS4bxMVjQq20UZAHVg5MkkZCZgaadzvScRXVW1OGvMlJx1FPmTGW72Id7NsW0Oy7bdY6TWyhCUIJSdykndlZTip6ikkAAkkxA1J9h1NQ9ANuNsZHKTJWJ9yATp6bfKqwlmVyzVnY6Ja5lt4Dh/gWGHjXVB3kjMPMzEaegrmqnUrVXJ7fbgh11FCTw0WkU508R2EBNgvYlq21M0no7IrBJHQOS8a7KEIMJpAAAVemv4q5uJSTuWlFs6hwrHrbttmbb1GnUbHXr+XrSKc1GLu9Ret9C/5YxPiI5E5c2hPUxJ/KK3+zZOVN35hNWZdV0SgUAFABQBV4i4L184efLbRXugfizlxbUn9X9GxYdfKNiQavV2HRThDPzdl4b/2rE9sOhTIUUpEZYER2jaKtYVmd731EbF8J/szGWb+FlcNibq2r9gfdVnOVHUfhE79thodEuOSSa2Z0o1feaUoVPiirp926JOD/wAfv/8ABr/1FqV+q+4pL/Sj/L6DmyAkEgEgyPQwRI+RI+dNMFzKggKACgAoAKANKYS2LjXAii4wCs4AkhZKgncgZj9aANX9mWfG+0eEvjZQniESwUEkAE7CWJ03+QqLAZ4jBW3a27orNaYtbYiSpIKkg9NCRUgSKANWJaEY+lLqyywbJW4mcWxQLETENPziP4fxrymJq5pOKOhQhZXLHE8Vt2rehDMv62gnv/Wtb+mjCKS1YhUpSd+BU3+Ylu27iXQix97VWBGpGjddNoNVdZzjtYJUsr0ORc08xWMRntoUtgDKbhA1XWMoALHcg6CJMb1sw+HqQalLXsKykthGw+DN28tq0QxdwqEyoMmBodRXTlPJDNLgItmlZHRcXyHhMPam5cLvlE6xrEmAu2sD/wA1yPf6s52hsboUIKOqOe3rttLivaBhWBhv2SCNfWK60VNxakZJ5E7xI3jnzTBLGSSJ130mr5UUzGBJJ6kn86nRIi7Ze8F5dN0+doA/ApUt89Tl6dKy1sSo/D5joUm9zodvEphlVZUaSqCBtuSOorlqLqNyGT5EizxRLlxUtNnukbR5BGsk9SOsbbUmVOUYuU9F8yVFPY6rypeAQ2uq6ydz0MitvsmreLptWtr5i68dbl/XXEBQAUAFACXe4kMJxgrd8tvG2kFtzt4losMk+of6svelZstTXidBU+lwl47wbuux8fkOlNOeVPHbQu+FZ6m6lw/sradbhJ9Cyqn+f0MVlroOovLeXY15q358Bbt4dH49eDqGH2NdCJ/GtLt/kfca3JrBRt/y+g44fAWkOZLaqYiQI03/AJU2yMDnJqzZJqSoUAFABQAUAFABQAUAFAEfiE+G8AkgEwBJMa6DqaTiE3SlZXdi0dz5t5u52uXb9xsKp8K1oztO5OUGNI10AOunYVgoYGCX+Xd8DT7xNLqrYXr3OmLd87vMgArrECNhMA9Z9TWpYGko2Qv3h3vYq+I8Ue6x87ZegJ9p27x/CnU6MYLYpOq5ECnCi65M4nbw2NsX7q5raMSwjNupAMdYJn5UjEQc6bjHcvB2lcs+cucji7k21yoDMbTrIkenb0rPhsH0d3Ldj54jRKIpVvMp6BQSlc2Zsv3Tr3/0qtr7lrqOxb4Xma7bQKoHuRv/AF2rPLCxk7sYq7SNdm9exdxbbOSrEZzEwO5jZR2qZRhRi5JdxCvN67HUeWeFW7IFtbig+8EA7DU6kETp+Z1riYiq59aSY+9tEdH5Ys+E0mWJBBYRtoem+o3660zA1VCpfmvATKI2I4O1d6MlJXQkyqQCgAoAruO8EsYu0bWIth0mR0KkbFWGoP8A3GxqsoqSsxtGvOjLNB2ZA4fy9esrkXiGJKAQM4suw/ztbJPzmoUGuIyeIhN3dNX8UvK5b4LBLbmJLN952JZm9yempgDQToBVkrCZTctyBa5fRcY2M8S54j2/DK+XJlBBEDLmmRvNRk62YY67dJUrK179pcVYQFABQAUAFABQAUAFABQAUAFAHz98XeH2cNauWbNtbai4p8qxmkTDN1IBUzJ3rlUIyWMlmd97diev3Xga5P8AwaI5OlhirOFJVYzEbCZifpXUcknZ7mRRbVzXViAoAKAACdqCUm9goICgAoA9Ve5iouSlzLvhDqysp8gkAlZLaggaTLE6ge+0b5aqaaa1Hp3VjqXK3CWCK7yp3iZY/vNHl32A6ma4WKrJvKvXcNTsOuAxRQBZGmw0BjptpSKdaVN9hWdpalva4gdINbKeOS1WgtxLCzxQfi19f+1dGnj4tdYXlJi4tD+IVsVem1fMiLM300gXeMc0/Z8XYw1yyYxBi3dzjLMgEERIaSNNjmGu8LlO0knxNdLC9JSlUi/h3QwtMGN+k6fnTDIL/LvNAxN/EYc2WtXMOQGDMDMkiVjddJn9od6pGeZtcjVXw3RQjO91IYauZSBwfHtfVnNvIodlU5pzhWK5hoIUxI7jWqxdxlWmoO176L5mjivMFqxiMNYf72JZlX0yidfdiFHqfShzSaXMvToSqQlNbRLarCBe4/zP9mxGHw5s5ziSRbYOAJEA5pGn3htNUlOzS5mqjhukpynf4dzHjnNDYNRcxOFcWiQGu2mW4EkwMwOVgPUA/UgGJTy6tE0cL0zywkr8npfuL7C4hbiK6MGRwGVhsQRII+VMTuZZRcW09zbQQFABQB4zACSYHrUNpK7Ap8dxsAHw9f2j/IVy8R7TitKWvbwHwotvU5fztetlpxSh7bEZ2Zc2U6BD6aEiR09q51CVacnJSeb+/XLY3OMMi00I+C4XbZHByJbIKlVAAcMfKSo0OnX+FROrJNPj62LZVls0cg43gls33to2ZFJytpqJI1jqCCPlXo6NR1IKTVmcqpHK7Ee5hXX7yMsidQRodjrV1OL2YdHLkScNYRHHjgxr5QYO2hPpr/Glyk5LqDFTUX1yXxPiFokG0oVhpmVQoYdyv63qN+tLpUpfv1LyqRXwlRdGuhB9RP8AMVpWxnluY1JUKAACoJtcd+SsGBDquY7y2h008g6Cf4GuZjJvZ+u80wVlodU4dZBGvlPYCJPrXBqS10LZHxLbD2RpMT9OlLgsz1IlpqTsgHbSmTpKN2Vvc8Y1R6tXKtgPnVlGTK3G+vZCxN+K3C2u4FriaXcMwvIRuMv3vost/lFKrRvG/I3+zaqhWyvaWj8Rh5d4ouKw1m+sRcQEgdDsw+TAj5VeMsyuZa9J0qjg+DOdviGscUw3ECf0WPLWj2CSEsGf2lW2+vZqRtNS5nVSVTDSocYWf38tUdE4/imt2HKf3jQlvr57hCISOwLAn0Bp8nZHKoxUpq+277lqyVgcKtq2lpBC21CqPRQAPyFSlZWKTm5ycnuznXPXCmxOGv4+3Iu2Lgaww3FqwSrHXoXL3JG4VO1IqRunI6uCqqnUjRe0lr3v8WXmPfLvFVxWGtX12uKCQOjbMPkwI+VOjLMrnNr0nSqOD4Cfz/8A4nwj/wBR/wCNqlVPjib8F/rVu5fUZOd2U4K/bIzPdttbtoNS9xgQgUdSDB9ACToCaZU+FoyYS6rRlwTu+4kcrcNbDYSxZcy1u2oaNpjWD2nSpgrRSKYioqlWU1xZa1YSFAELifEBaXu3Qf61jxeLjQj28EMpwcmJyYxrjm45J3Cb6Cd421ivOVK0qknKbu/Wxv6NRWVElHGUk1C21FuLzWQkcz8RAYgrmLEKqR994gL7kFfSM3Y1ow9Ny623byRr0hEWeKcRuYZSouBrl85c8yFOouOoI0RJZV/dJ61tpUo1XdrSPpLve7EVJOK7WImGuIbjXiv6NNVXTpC2xHXoT3ymurJPKoLd+mYY2zZnsecQ4tcusSzE6kidSKmnRjBaBOtJswxGOLqA2pWADJnrv3/7CpjTUXdEurdWZFUdCQJ6np9KYxXeX3LvCsPiCbF1zZvt/dXJBRp2UjuekHX3gVlr1alPrxV48VxGxhF9WWjIXMHAb+DueHfTKT91hqrDup6+24nUU6lVjUjeIqUXFkK1hXYwEJ9qs5xXEsqcnwHTg3JobzXhCxoJjeDpBk6dD661zK2OtpA1Rorihr4PgLVn+7LxsAx0j/NstYa1Sc/iLZeQwYfEp7HsT/rWOUGVuTLfEehJjuN9u/SqqD3KSZLwt8RC6D6/OTqT6nWkzWtyHdklr0a/zqkW7lJaHv2n1/hV+kmyo717cWYXbYZSrCQwIIPUHQiglOzujlvKmJfD28ZwrMfFW8LdgyJyXjBYfuJN351mg7XgdnFRVSUMTbRq771w8XoNPxF4EL/Dblu2sGyoe0ANvDGw90lR70yrG8LGPA18mIUpcdH4/k08r8Y/tD7I8g+Fa8W70/THNZXTtpeaP3D2ohLPYnE0fd865uy7t/t8y/5hxTJZItmLtwi3b6w7nKGjqFBLn0Q1eTsjLQipT62y1fcvvseWOX7CW1thWyKoUL4lyMoERGaNqFFWsS683LM9+5Ch8NnOFxOM4Y5P6J/FszrNto/kUMd2btSqXVbgb8eulpwxC4qz7/Vw+IdsNxLhIYAg3HkESDra6UVfjiGBbWHrNcl9TZz7wNsObXEcEgW5hv7y2uguWvxyB2Ez6En8IoqRt1o8CuCrKonQqvSWz5P161HDgfFreKsJftGUcT6g9VPqDofamxkpK6MNalKlNwluifVhRU8X4rklEPn6+lcvHY7o+pT+L+h1Olm1ewn8x49ltsd20AJ7sQNfrXCu6lW0vF/M2UoaXM7BiB0Gn0pUW2xskSWTymTtrArQoK12JT62glcxnO6vOUquVGEeQAfprsnchTlXpmeDvpopT0tbldc+S8Xq+xD7cjnvMl7MLl7RVy+FYXtbBysQO5hlkxoG3kGurho2tDjvLv3+xlru6cvBEnhuAw1uyXNwsQpYo4jKyiGYINwCYk6jbeq1alWU7Wt2rt4BTjBREwgknuddK6eiRiabYFddJMfKi5LWumpmLXQ9RI/r5VFyVDWzJ+GsK+W3cbID9xydFPUNOynv0PpNJlJxvKOvNDXHRJ7HWOULZxFk4bFsbz2GlHJ8wgaCd5E9ZkMRtXIry6+eGia2HRjkIfMGEXBgFllCQEcD567ww10Pr8opZqrsmMzK1ytvc12csK+3VQT/AApkcHO92iHVTWhVXOZ7eYMSwI201+gJA+Z609YWVrIVKauScHzJZOxg7kvp6nc71WeGmiqaLezzXZGXUAA6EsPX56/nWeWDk7hms0WGG5gRpA0BO+u3SCNxSJYaS3LuxYXeMoI10HY0uOHZnne5obj6TowPzApqwztsUsdrr0hUKAKBuWUPERjtJFk24j8U6PPfISv0qmRZ8xp95l7v0Pbf8eepfkVczFBydy0mBtXLax57rvp0UmLY17IB85qkIZVY04rEuvJSfBJff5k3EYK4+JtXGy+FaVsqycxuMAobaBC513/3hqbO9ykZxVNxW7t5cvOz8CyqwkVOO8s3bmPw+NsOiPaUq4fN+kUz5dBpoza67jTy0uUG5KSNtHExjQlRmrp7djDmXly9icXg8QrW1GFYtlYsS8lSRIXy/d0Ou+1E4NyT5Bh8RCnSnB363yGqO9MMQm4DlTEYLEO+BuW/s905nw17MFU97bKDHaI201gQpU3F9XbkdCeKhXppVk8y2kvqXPEuIvbXKxXxG/UBhV9ydTM66e1YsfjHRjkj8T+S9bGenTUndbFAd/U155768TStig5pM2ng6hkO8bMp02q2HVq2vb/Q6GxYYa5rHWkxunctNaGziOIIXKp1YgAf10G59Aae5cFtxFRXES+K+JdQIhj7Q3hBtJWws53Hq+rA7ap2Fa6WWDzP9uvfJ7Lw28wcm9Fx+SFfFcLW/ibFsiEcG6VUwRZUZLKj9WQCf/yVuhWdOlKXFaf9nu/XIVUipSS4fTgXvEeA4QWvD/SpbkM2QgkxrqXnMJ110kzWaniK2fNo365F2ouNrCxe4Rw9GYBcU0CdSncaSAO/etqr4lpN5fmUVGkt0yLc+ygfo8Pln8T3CTp2Gvb+ppi6V/FK/ciyjCOyKjilvYBdB5pEwAfX3H51oovt7BFdbJLtMUBYF8sjQAbn6VLaTtclNtZrEvBcTxVmMjtbOYNmnUESNZ9OnpVJUqU9WrlU57Dk/ELeJUl2FwXmCX7YacjADJdsg6xp5gO+k1zujlTemjWqfPsf0LqQh42w1l2tuuVhoRP5g9utdSElOKkhbeXcjpM6bdO351d2Kq5s8SCJhu+vrrt/W9Ra6BktRadlzEdRtECDHvSuvFOxOlzO9IPkYx3E7ba96hWfxIk12+K3VbLIb8o+m9XdKDVxUnqWFnmFVGXwEaOrNqaU8O3rcqz62rYQFABQAUAFABQAUAFABQAUAa8ReCKWYwAJNUqVI04uctkTFNuyOZ47GXrmIZszhD28OOgEFtQB7dO+/kquIjVbqStmffodJQcVZGu3dvkai7PUzaGsTAg7dOu/pUdLT1d1bxK5ZHnFrJNthJJCAkmJkR2gTp0qtOoukTuNW1jO22bKQdYB+tJzJXQ+3MoeYbrEnK0PcP2exr1cxdcfu6geiN0at2GcEtdl1peGy9c1yM00/PQlNhgyvAGQxYtxpFpQPFKxtPn7fdSqqpa13/7Pve3082SoaO3pCrwS+LuMxWJlcq5bNvKdgN8vpp+ZroVkqdGFLju7iI6ycvAseJ3ZljAAB367QTHT+vdVJxWiYx3Fm5iIJBUQV+9I6CR3H59a2Kz2ZRX5Hlu0j66HqOx77fXtQ5uPEua71oMtwLBZFJkEDSZj8o+VWU0mm9mTZ8CszjyNKiDq+mu2hB6if50/nH5FWrK7I3EMak6MX9dBr79vUdqZTpytroJqVEjdyqD4huDKAg1JMBfUz06fOq4qSSUXxKUk5a8DHi2OW/eNy5oIAUSJgDyz7wd+46RU0oOEMsSXlfxFficQuynTvP5R/OnRi92LlJX0A3kI6Aj86LO5a8TBcRqNo7GDUuKKqTb0M/tCgHKSp9Dp9KjK29SbqxqveXTY9TOvt6e1Wi82pSUcpgpHcVJQ+2qkAoAKACgAoAKACgAoAKACgDXf2qstiUR6UXPTQQD0IEeLQSam3WrcGRxMk2HzoYGmx/OrSIRk1QiTUasQe9qAPF60AedKkHsYVJU2j7p+VV4luBrqxB5QQFABQB7QAGgDy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s://upload.wikimedia.org/wikipedia/commons/thumb/9/94/Bamboo_book_-_binding_-_UCR.jpg/800px-Bamboo_book_-_binding_-_U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600200"/>
            <a:ext cx="7620000" cy="882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Chinese title translates to: </a:t>
            </a:r>
            <a:r>
              <a:rPr lang="en-US" dirty="0"/>
              <a:t>"Master Sun's Rules of </a:t>
            </a:r>
            <a:r>
              <a:rPr lang="en-US" dirty="0" smtClean="0"/>
              <a:t>Warfare“</a:t>
            </a:r>
          </a:p>
          <a:p>
            <a:pPr>
              <a:buNone/>
            </a:pPr>
            <a:r>
              <a:rPr lang="en-US" dirty="0"/>
              <a:t>Attributed to the ancient Chinese military strategist </a:t>
            </a:r>
            <a:r>
              <a:rPr lang="en-US" b="1" dirty="0"/>
              <a:t>Sun Tzu – </a:t>
            </a:r>
            <a:r>
              <a:rPr lang="en-US" b="1" dirty="0" smtClean="0"/>
              <a:t>“Master Sun”</a:t>
            </a:r>
            <a:endParaRPr lang="en-US" dirty="0" smtClean="0"/>
          </a:p>
          <a:p>
            <a:pPr>
              <a:buNone/>
            </a:pPr>
            <a:r>
              <a:rPr lang="en-US" i="1" dirty="0"/>
              <a:t>The Art of War</a:t>
            </a:r>
            <a:r>
              <a:rPr lang="en-US" dirty="0"/>
              <a:t> was written sometime between 500 and 450 BC.</a:t>
            </a:r>
            <a:endParaRPr lang="en-US" b="1" dirty="0" smtClean="0"/>
          </a:p>
          <a:p>
            <a:pPr>
              <a:buNone/>
            </a:pPr>
            <a:r>
              <a:rPr lang="en-US" dirty="0"/>
              <a:t>It is commonly thought of as a definitive work on military strategy and </a:t>
            </a:r>
            <a:r>
              <a:rPr lang="en-US" dirty="0" smtClean="0"/>
              <a:t>tactics</a:t>
            </a:r>
          </a:p>
          <a:p>
            <a:pPr>
              <a:buNone/>
            </a:pPr>
            <a:r>
              <a:rPr lang="en-US" i="1" dirty="0"/>
              <a:t>The Art of War</a:t>
            </a:r>
            <a:r>
              <a:rPr lang="en-US" dirty="0"/>
              <a:t> has also been applied in the world of sports. NFL coach Bill </a:t>
            </a:r>
            <a:r>
              <a:rPr lang="en-US" dirty="0" err="1"/>
              <a:t>Belichick</a:t>
            </a:r>
            <a:r>
              <a:rPr lang="en-US" dirty="0"/>
              <a:t> is known to have read the book and used its lessons to gain insights in preparing for games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Oral and Literary </a:t>
            </a:r>
            <a:r>
              <a:rPr lang="en-US" dirty="0" smtClean="0">
                <a:hlinkClick r:id="rId2"/>
              </a:rPr>
              <a:t>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rmAutofit fontScale="8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b="1" dirty="0"/>
              <a:t>Verses from the book occur in modern daily Chinese </a:t>
            </a:r>
            <a:r>
              <a:rPr lang="en-US" b="1" dirty="0" smtClean="0">
                <a:solidFill>
                  <a:srgbClr val="00B050"/>
                </a:solidFill>
              </a:rPr>
              <a:t>idioms</a:t>
            </a:r>
            <a:r>
              <a:rPr lang="en-US" b="1" dirty="0" smtClean="0"/>
              <a:t>, </a:t>
            </a:r>
            <a:r>
              <a:rPr lang="en-US" b="1" dirty="0"/>
              <a:t>such as the last verse of Chapter </a:t>
            </a:r>
            <a:r>
              <a:rPr lang="en-US" b="1" dirty="0" smtClean="0"/>
              <a:t>3</a:t>
            </a:r>
            <a:r>
              <a:rPr lang="en-US" dirty="0" smtClean="0"/>
              <a:t>:</a:t>
            </a:r>
          </a:p>
          <a:p>
            <a:pPr indent="0">
              <a:lnSpc>
                <a:spcPct val="120000"/>
              </a:lnSpc>
              <a:buNone/>
            </a:pPr>
            <a:r>
              <a:rPr lang="en-US" i="1" dirty="0" smtClean="0"/>
              <a:t>So </a:t>
            </a:r>
            <a:r>
              <a:rPr lang="en-US" i="1" dirty="0"/>
              <a:t>it is said that if you know your enemies and know yourself, you can win a hundred battles without a single </a:t>
            </a:r>
            <a:r>
              <a:rPr lang="en-US" i="1" dirty="0" smtClean="0"/>
              <a:t>loss.</a:t>
            </a:r>
            <a:br>
              <a:rPr lang="en-US" i="1" dirty="0" smtClean="0"/>
            </a:br>
            <a:r>
              <a:rPr lang="en-US" i="1" dirty="0" smtClean="0"/>
              <a:t>If </a:t>
            </a:r>
            <a:r>
              <a:rPr lang="en-US" i="1" dirty="0"/>
              <a:t>you only know yourself, but not your opponent, you may win or may lose.</a:t>
            </a:r>
            <a:br>
              <a:rPr lang="en-US" i="1" dirty="0"/>
            </a:br>
            <a:r>
              <a:rPr lang="en-US" i="1" dirty="0"/>
              <a:t>If you know neither yourself nor your enemy, you will always endanger yourself</a:t>
            </a:r>
            <a:r>
              <a:rPr lang="en-US" i="1" dirty="0" smtClean="0"/>
              <a:t>.</a:t>
            </a:r>
          </a:p>
          <a:p>
            <a:pPr indent="0">
              <a:lnSpc>
                <a:spcPct val="120000"/>
              </a:lnSpc>
              <a:buNone/>
            </a:pPr>
            <a:r>
              <a:rPr lang="en-US" b="1" dirty="0"/>
              <a:t>This has been </a:t>
            </a:r>
            <a:r>
              <a:rPr lang="en-US" b="1" dirty="0" smtClean="0"/>
              <a:t>become a modern Chinese </a:t>
            </a:r>
            <a:r>
              <a:rPr lang="en-US" b="1" dirty="0" smtClean="0">
                <a:solidFill>
                  <a:srgbClr val="00B050"/>
                </a:solidFill>
              </a:rPr>
              <a:t>idiom</a:t>
            </a:r>
            <a:r>
              <a:rPr lang="en-US" dirty="0" smtClean="0"/>
              <a:t>:</a:t>
            </a:r>
            <a:endParaRPr lang="en-US" dirty="0"/>
          </a:p>
          <a:p>
            <a:pPr indent="0">
              <a:lnSpc>
                <a:spcPct val="120000"/>
              </a:lnSpc>
              <a:buNone/>
            </a:pPr>
            <a:r>
              <a:rPr lang="en-US" dirty="0"/>
              <a:t>If you know both yourself and your enemy, you can win numerous (literally, "a hundred") battles without jeopardy</a:t>
            </a:r>
            <a:r>
              <a:rPr lang="en-US" dirty="0" smtClean="0"/>
              <a:t>.</a:t>
            </a:r>
          </a:p>
          <a:p>
            <a:pPr indent="0">
              <a:lnSpc>
                <a:spcPct val="120000"/>
              </a:lnSpc>
              <a:buNone/>
            </a:pPr>
            <a:endParaRPr lang="en-US" dirty="0" smtClean="0"/>
          </a:p>
          <a:p>
            <a:pPr indent="0">
              <a:lnSpc>
                <a:spcPct val="120000"/>
              </a:lnSpc>
              <a:buNone/>
            </a:pPr>
            <a:endParaRPr lang="en-US" dirty="0"/>
          </a:p>
          <a:p>
            <a:pPr indent="0">
              <a:lnSpc>
                <a:spcPct val="12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War in 7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http://www.theatlantic.com/international/archive/2015/03/the-art-of-war-in-7-charts/387292/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theatlantic.com/assets/media/img/posts/2015/03/Art_8/f94da2b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26969"/>
            <a:ext cx="7848600" cy="60310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“The </a:t>
            </a:r>
            <a:r>
              <a:rPr lang="en-US" sz="2400" dirty="0"/>
              <a:t>art of war is of vital importance to the state.</a:t>
            </a:r>
            <a:br>
              <a:rPr lang="en-US" sz="2400" dirty="0"/>
            </a:br>
            <a:r>
              <a:rPr lang="en-US" sz="2400" dirty="0" smtClean="0"/>
              <a:t>It </a:t>
            </a:r>
            <a:r>
              <a:rPr lang="en-US" sz="2400" dirty="0"/>
              <a:t>is a matter of life and death, a road either to safety or to ruin.</a:t>
            </a:r>
            <a:br>
              <a:rPr lang="en-US" sz="2400" dirty="0"/>
            </a:br>
            <a:r>
              <a:rPr lang="en-US" sz="2400" dirty="0"/>
              <a:t>Hence it is a subject of inquiry which can on no account be neglected."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heatlantic.com/assets/media/img/posts/2015/03/Art_47/a4c212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91400" cy="58093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IV.3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theatlantic.com/assets/media/img/posts/2015/03/Art_31/56a2158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543800" cy="57968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“In </a:t>
            </a:r>
            <a:r>
              <a:rPr lang="en-US" dirty="0"/>
              <a:t>war, let your great object be victory, not lengthy campaigns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heatlantic.com/assets/media/img/posts/2015/03/Art_25/4426254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48072"/>
            <a:ext cx="7010400" cy="5509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“It is only one who is thoroughly acquainted with the evils of war who can thoroughly understand the profitable way of carrying it on."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101</Words>
  <Application>Microsoft Office PowerPoint</Application>
  <PresentationFormat>On-screen Show (4:3)</PresentationFormat>
  <Paragraphs>19</Paragraphs>
  <Slides>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Art of War</vt:lpstr>
      <vt:lpstr>Slide 2</vt:lpstr>
      <vt:lpstr>Notes</vt:lpstr>
      <vt:lpstr>Oral and Literary Tradition</vt:lpstr>
      <vt:lpstr>Art of War in 7 Charts</vt:lpstr>
      <vt:lpstr>“The art of war is of vital importance to the state. It is a matter of life and death, a road either to safety or to ruin. Hence it is a subject of inquiry which can on no account be neglected." </vt:lpstr>
      <vt:lpstr>IV.3</vt:lpstr>
      <vt:lpstr>“In war, let your great object be victory, not lengthy campaigns.”</vt:lpstr>
      <vt:lpstr>“It is only one who is thoroughly acquainted with the evils of war who can thoroughly understand the profitable way of carrying it on."</vt:lpstr>
    </vt:vector>
  </TitlesOfParts>
  <Company>Issaquah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War</dc:title>
  <dc:creator>Windows User</dc:creator>
  <cp:lastModifiedBy>Windows User</cp:lastModifiedBy>
  <cp:revision>10</cp:revision>
  <dcterms:created xsi:type="dcterms:W3CDTF">2016-02-10T17:57:28Z</dcterms:created>
  <dcterms:modified xsi:type="dcterms:W3CDTF">2016-02-10T21:17:01Z</dcterms:modified>
</cp:coreProperties>
</file>