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258" r:id="rId2"/>
    <p:sldId id="257" r:id="rId3"/>
    <p:sldId id="295" r:id="rId4"/>
    <p:sldId id="260" r:id="rId5"/>
    <p:sldId id="287" r:id="rId6"/>
    <p:sldId id="291" r:id="rId7"/>
    <p:sldId id="261" r:id="rId8"/>
    <p:sldId id="263" r:id="rId9"/>
    <p:sldId id="283" r:id="rId10"/>
    <p:sldId id="262" r:id="rId11"/>
    <p:sldId id="267" r:id="rId12"/>
    <p:sldId id="289" r:id="rId13"/>
    <p:sldId id="290" r:id="rId14"/>
    <p:sldId id="298" r:id="rId15"/>
    <p:sldId id="300" r:id="rId16"/>
    <p:sldId id="301" r:id="rId17"/>
    <p:sldId id="299" r:id="rId18"/>
    <p:sldId id="297" r:id="rId19"/>
    <p:sldId id="266" r:id="rId20"/>
    <p:sldId id="285" r:id="rId21"/>
    <p:sldId id="264" r:id="rId22"/>
    <p:sldId id="268" r:id="rId23"/>
    <p:sldId id="265" r:id="rId24"/>
    <p:sldId id="288" r:id="rId25"/>
    <p:sldId id="270" r:id="rId26"/>
    <p:sldId id="302" r:id="rId27"/>
    <p:sldId id="292" r:id="rId28"/>
    <p:sldId id="293" r:id="rId29"/>
    <p:sldId id="294" r:id="rId30"/>
    <p:sldId id="275" r:id="rId31"/>
    <p:sldId id="280" r:id="rId32"/>
    <p:sldId id="281" r:id="rId33"/>
    <p:sldId id="282" r:id="rId34"/>
    <p:sldId id="284" r:id="rId35"/>
    <p:sldId id="286" r:id="rId36"/>
    <p:sldId id="276" r:id="rId37"/>
    <p:sldId id="272" r:id="rId38"/>
    <p:sldId id="277" r:id="rId39"/>
    <p:sldId id="273" r:id="rId40"/>
    <p:sldId id="278" r:id="rId41"/>
    <p:sldId id="279"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9" d="100"/>
          <a:sy n="109" d="100"/>
        </p:scale>
        <p:origin x="61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5EBCFCF-2D1F-423E-88B6-4AE9416CD9BE}" type="datetimeFigureOut">
              <a:rPr lang="en-US" smtClean="0"/>
              <a:t>3/8/2019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B7FAB1C-65C3-42FA-A495-DA51B561DE1E}" type="slidenum">
              <a:rPr lang="en-US" smtClean="0"/>
              <a:t>‹#›</a:t>
            </a:fld>
            <a:endParaRPr lang="en-US"/>
          </a:p>
        </p:txBody>
      </p:sp>
    </p:spTree>
    <p:extLst>
      <p:ext uri="{BB962C8B-B14F-4D97-AF65-F5344CB8AC3E}">
        <p14:creationId xmlns:p14="http://schemas.microsoft.com/office/powerpoint/2010/main" val="3616437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EEA2831-02B4-4DF4-98E2-304EB5433E52}" type="datetimeFigureOut">
              <a:rPr lang="en-US" smtClean="0"/>
              <a:t>3/8/2019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CF8A72-7475-4225-9F43-EBEEEAA781A9}" type="slidenum">
              <a:rPr lang="en-US" smtClean="0"/>
              <a:t>‹#›</a:t>
            </a:fld>
            <a:endParaRPr lang="en-US"/>
          </a:p>
        </p:txBody>
      </p:sp>
    </p:spTree>
    <p:extLst>
      <p:ext uri="{BB962C8B-B14F-4D97-AF65-F5344CB8AC3E}">
        <p14:creationId xmlns:p14="http://schemas.microsoft.com/office/powerpoint/2010/main" val="707485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https://online.salempress.com/articleDetails.do?articleName=CIDystopia_0009</a:t>
            </a:r>
            <a:endParaRPr lang="en-US" dirty="0"/>
          </a:p>
        </p:txBody>
      </p:sp>
      <p:sp>
        <p:nvSpPr>
          <p:cNvPr id="4" name="Slide Number Placeholder 3"/>
          <p:cNvSpPr>
            <a:spLocks noGrp="1"/>
          </p:cNvSpPr>
          <p:nvPr>
            <p:ph type="sldNum" sz="quarter" idx="10"/>
          </p:nvPr>
        </p:nvSpPr>
        <p:spPr/>
        <p:txBody>
          <a:bodyPr/>
          <a:lstStyle/>
          <a:p>
            <a:fld id="{C3CF8A72-7475-4225-9F43-EBEEEAA781A9}" type="slidenum">
              <a:rPr lang="en-US" smtClean="0"/>
              <a:t>8</a:t>
            </a:fld>
            <a:endParaRPr lang="en-US"/>
          </a:p>
        </p:txBody>
      </p:sp>
    </p:spTree>
    <p:extLst>
      <p:ext uri="{BB962C8B-B14F-4D97-AF65-F5344CB8AC3E}">
        <p14:creationId xmlns:p14="http://schemas.microsoft.com/office/powerpoint/2010/main" val="3007090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https://online.salempress.com/articleDetails.do?articleName=CIDystopia_0009</a:t>
            </a:r>
            <a:endParaRPr lang="en-US" dirty="0"/>
          </a:p>
        </p:txBody>
      </p:sp>
      <p:sp>
        <p:nvSpPr>
          <p:cNvPr id="4" name="Slide Number Placeholder 3"/>
          <p:cNvSpPr>
            <a:spLocks noGrp="1"/>
          </p:cNvSpPr>
          <p:nvPr>
            <p:ph type="sldNum" sz="quarter" idx="10"/>
          </p:nvPr>
        </p:nvSpPr>
        <p:spPr/>
        <p:txBody>
          <a:bodyPr/>
          <a:lstStyle/>
          <a:p>
            <a:fld id="{C3CF8A72-7475-4225-9F43-EBEEEAA781A9}" type="slidenum">
              <a:rPr lang="en-US" smtClean="0"/>
              <a:t>9</a:t>
            </a:fld>
            <a:endParaRPr lang="en-US"/>
          </a:p>
        </p:txBody>
      </p:sp>
    </p:spTree>
    <p:extLst>
      <p:ext uri="{BB962C8B-B14F-4D97-AF65-F5344CB8AC3E}">
        <p14:creationId xmlns:p14="http://schemas.microsoft.com/office/powerpoint/2010/main" val="354428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CF8A72-7475-4225-9F43-EBEEEAA781A9}" type="slidenum">
              <a:rPr lang="en-US" smtClean="0"/>
              <a:t>11</a:t>
            </a:fld>
            <a:endParaRPr lang="en-US"/>
          </a:p>
        </p:txBody>
      </p:sp>
    </p:spTree>
    <p:extLst>
      <p:ext uri="{BB962C8B-B14F-4D97-AF65-F5344CB8AC3E}">
        <p14:creationId xmlns:p14="http://schemas.microsoft.com/office/powerpoint/2010/main" val="2189377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https://theintercept.com/2019/02/27/the-secrets-of-american-power-unitary-executive-theory-guantanamo-bay-prison-and-extraordinary-rendition/ </a:t>
            </a:r>
            <a:endParaRPr lang="en-US" dirty="0"/>
          </a:p>
        </p:txBody>
      </p:sp>
      <p:sp>
        <p:nvSpPr>
          <p:cNvPr id="4" name="Slide Number Placeholder 3"/>
          <p:cNvSpPr>
            <a:spLocks noGrp="1"/>
          </p:cNvSpPr>
          <p:nvPr>
            <p:ph type="sldNum" sz="quarter" idx="10"/>
          </p:nvPr>
        </p:nvSpPr>
        <p:spPr/>
        <p:txBody>
          <a:bodyPr/>
          <a:lstStyle/>
          <a:p>
            <a:fld id="{C3CF8A72-7475-4225-9F43-EBEEEAA781A9}" type="slidenum">
              <a:rPr lang="en-US" smtClean="0"/>
              <a:t>14</a:t>
            </a:fld>
            <a:endParaRPr lang="en-US"/>
          </a:p>
        </p:txBody>
      </p:sp>
    </p:spTree>
    <p:extLst>
      <p:ext uri="{BB962C8B-B14F-4D97-AF65-F5344CB8AC3E}">
        <p14:creationId xmlns:p14="http://schemas.microsoft.com/office/powerpoint/2010/main" val="2450540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https://theintercept.com/2019/02/27/the-secrets-of-american-power-unitary-executive-theory-guantanamo-bay-prison-and-extraordinary-rendition/ </a:t>
            </a:r>
            <a:endParaRPr lang="en-US" dirty="0"/>
          </a:p>
        </p:txBody>
      </p:sp>
      <p:sp>
        <p:nvSpPr>
          <p:cNvPr id="4" name="Slide Number Placeholder 3"/>
          <p:cNvSpPr>
            <a:spLocks noGrp="1"/>
          </p:cNvSpPr>
          <p:nvPr>
            <p:ph type="sldNum" sz="quarter" idx="10"/>
          </p:nvPr>
        </p:nvSpPr>
        <p:spPr/>
        <p:txBody>
          <a:bodyPr/>
          <a:lstStyle/>
          <a:p>
            <a:fld id="{C3CF8A72-7475-4225-9F43-EBEEEAA781A9}" type="slidenum">
              <a:rPr lang="en-US" smtClean="0"/>
              <a:t>16</a:t>
            </a:fld>
            <a:endParaRPr lang="en-US"/>
          </a:p>
        </p:txBody>
      </p:sp>
    </p:spTree>
    <p:extLst>
      <p:ext uri="{BB962C8B-B14F-4D97-AF65-F5344CB8AC3E}">
        <p14:creationId xmlns:p14="http://schemas.microsoft.com/office/powerpoint/2010/main" val="4257883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https://theintercept.com/2019/02/27/the-secrets-of-american-power-unitary-executive-theory-guantanamo-bay-prison-and-extraordinary-rendition/</a:t>
            </a:r>
            <a:endParaRPr lang="en-US" dirty="0"/>
          </a:p>
        </p:txBody>
      </p:sp>
      <p:sp>
        <p:nvSpPr>
          <p:cNvPr id="4" name="Slide Number Placeholder 3"/>
          <p:cNvSpPr>
            <a:spLocks noGrp="1"/>
          </p:cNvSpPr>
          <p:nvPr>
            <p:ph type="sldNum" sz="quarter" idx="10"/>
          </p:nvPr>
        </p:nvSpPr>
        <p:spPr/>
        <p:txBody>
          <a:bodyPr/>
          <a:lstStyle/>
          <a:p>
            <a:fld id="{C3CF8A72-7475-4225-9F43-EBEEEAA781A9}" type="slidenum">
              <a:rPr lang="en-US" smtClean="0"/>
              <a:t>17</a:t>
            </a:fld>
            <a:endParaRPr lang="en-US"/>
          </a:p>
        </p:txBody>
      </p:sp>
    </p:spTree>
    <p:extLst>
      <p:ext uri="{BB962C8B-B14F-4D97-AF65-F5344CB8AC3E}">
        <p14:creationId xmlns:p14="http://schemas.microsoft.com/office/powerpoint/2010/main" val="664644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https://medium.com/war-is-boring/guess-who-else-tortured-people-like-the-cia-did-soviets-and-nazis-e65357a309b9 </a:t>
            </a:r>
            <a:endParaRPr lang="en-US" dirty="0"/>
          </a:p>
        </p:txBody>
      </p:sp>
      <p:sp>
        <p:nvSpPr>
          <p:cNvPr id="4" name="Slide Number Placeholder 3"/>
          <p:cNvSpPr>
            <a:spLocks noGrp="1"/>
          </p:cNvSpPr>
          <p:nvPr>
            <p:ph type="sldNum" sz="quarter" idx="10"/>
          </p:nvPr>
        </p:nvSpPr>
        <p:spPr/>
        <p:txBody>
          <a:bodyPr/>
          <a:lstStyle/>
          <a:p>
            <a:fld id="{C3CF8A72-7475-4225-9F43-EBEEEAA781A9}" type="slidenum">
              <a:rPr lang="en-US" smtClean="0"/>
              <a:t>19</a:t>
            </a:fld>
            <a:endParaRPr lang="en-US"/>
          </a:p>
        </p:txBody>
      </p:sp>
    </p:spTree>
    <p:extLst>
      <p:ext uri="{BB962C8B-B14F-4D97-AF65-F5344CB8AC3E}">
        <p14:creationId xmlns:p14="http://schemas.microsoft.com/office/powerpoint/2010/main" val="2712512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https://medium.com/war-is-boring/guess-who-else-tortured-people-like-the-cia-did-soviets-and-nazis-e65357a309b9 </a:t>
            </a:r>
            <a:endParaRPr lang="en-US" dirty="0"/>
          </a:p>
        </p:txBody>
      </p:sp>
      <p:sp>
        <p:nvSpPr>
          <p:cNvPr id="4" name="Slide Number Placeholder 3"/>
          <p:cNvSpPr>
            <a:spLocks noGrp="1"/>
          </p:cNvSpPr>
          <p:nvPr>
            <p:ph type="sldNum" sz="quarter" idx="10"/>
          </p:nvPr>
        </p:nvSpPr>
        <p:spPr/>
        <p:txBody>
          <a:bodyPr/>
          <a:lstStyle/>
          <a:p>
            <a:fld id="{C3CF8A72-7475-4225-9F43-EBEEEAA781A9}" type="slidenum">
              <a:rPr lang="en-US" smtClean="0"/>
              <a:t>21</a:t>
            </a:fld>
            <a:endParaRPr lang="en-US"/>
          </a:p>
        </p:txBody>
      </p:sp>
    </p:spTree>
    <p:extLst>
      <p:ext uri="{BB962C8B-B14F-4D97-AF65-F5344CB8AC3E}">
        <p14:creationId xmlns:p14="http://schemas.microsoft.com/office/powerpoint/2010/main" val="1093325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71E25516-77AD-4BCA-9A81-A717715CE595}" type="datetimeFigureOut">
              <a:rPr lang="en-US" smtClean="0"/>
              <a:t>3/8/2019</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7D19554C-041C-4019-BA2E-C904CAF5C84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E25516-77AD-4BCA-9A81-A717715CE595}"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19554C-041C-4019-BA2E-C904CAF5C84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71E25516-77AD-4BCA-9A81-A717715CE595}" type="datetimeFigureOut">
              <a:rPr lang="en-US" smtClean="0"/>
              <a:t>3/8/2019</a:t>
            </a:fld>
            <a:endParaRPr lang="en-US"/>
          </a:p>
        </p:txBody>
      </p:sp>
      <p:sp>
        <p:nvSpPr>
          <p:cNvPr id="5" name="Footer Placeholder 4"/>
          <p:cNvSpPr>
            <a:spLocks noGrp="1"/>
          </p:cNvSpPr>
          <p:nvPr>
            <p:ph type="ftr" sz="quarter" idx="11"/>
          </p:nvPr>
        </p:nvSpPr>
        <p:spPr>
          <a:xfrm>
            <a:off x="609602" y="6248208"/>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Slide Number Placeholder 5"/>
          <p:cNvSpPr>
            <a:spLocks noGrp="1"/>
          </p:cNvSpPr>
          <p:nvPr>
            <p:ph type="sldNum" sz="quarter" idx="12"/>
          </p:nvPr>
        </p:nvSpPr>
        <p:spPr>
          <a:xfrm rot="5400000">
            <a:off x="8075084" y="103716"/>
            <a:ext cx="533400" cy="325968"/>
          </a:xfrm>
        </p:spPr>
        <p:txBody>
          <a:bodyPr/>
          <a:lstStyle/>
          <a:p>
            <a:fld id="{7D19554C-041C-4019-BA2E-C904CAF5C84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1E25516-77AD-4BCA-9A81-A717715CE595}"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D19554C-041C-4019-BA2E-C904CAF5C84F}" type="slidenum">
              <a:rPr lang="en-US" smtClean="0"/>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1E25516-77AD-4BCA-9A81-A717715CE595}" type="datetimeFigureOut">
              <a:rPr lang="en-US" smtClean="0"/>
              <a:t>3/8/2019</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7D19554C-041C-4019-BA2E-C904CAF5C84F}"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71E25516-77AD-4BCA-9A81-A717715CE595}" type="datetimeFigureOut">
              <a:rPr lang="en-US" smtClean="0"/>
              <a:t>3/8/2019</a:t>
            </a:fld>
            <a:endParaRPr lang="en-US"/>
          </a:p>
        </p:txBody>
      </p:sp>
      <p:sp>
        <p:nvSpPr>
          <p:cNvPr id="10" name="Slide Number Placeholder 9"/>
          <p:cNvSpPr>
            <a:spLocks noGrp="1"/>
          </p:cNvSpPr>
          <p:nvPr>
            <p:ph type="sldNum" sz="quarter" idx="16"/>
          </p:nvPr>
        </p:nvSpPr>
        <p:spPr/>
        <p:txBody>
          <a:bodyPr rtlCol="0"/>
          <a:lstStyle/>
          <a:p>
            <a:fld id="{7D19554C-041C-4019-BA2E-C904CAF5C84F}"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71E25516-77AD-4BCA-9A81-A717715CE595}" type="datetimeFigureOut">
              <a:rPr lang="en-US" smtClean="0"/>
              <a:t>3/8/2019</a:t>
            </a:fld>
            <a:endParaRPr lang="en-US"/>
          </a:p>
        </p:txBody>
      </p:sp>
      <p:sp>
        <p:nvSpPr>
          <p:cNvPr id="12" name="Slide Number Placeholder 11"/>
          <p:cNvSpPr>
            <a:spLocks noGrp="1"/>
          </p:cNvSpPr>
          <p:nvPr>
            <p:ph type="sldNum" sz="quarter" idx="16"/>
          </p:nvPr>
        </p:nvSpPr>
        <p:spPr/>
        <p:txBody>
          <a:bodyPr rtlCol="0"/>
          <a:lstStyle/>
          <a:p>
            <a:fld id="{7D19554C-041C-4019-BA2E-C904CAF5C84F}"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1E25516-77AD-4BCA-9A81-A717715CE595}" type="datetimeFigureOut">
              <a:rPr lang="en-US" smtClean="0"/>
              <a:t>3/8/2019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D19554C-041C-4019-BA2E-C904CAF5C84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E25516-77AD-4BCA-9A81-A717715CE595}" type="datetimeFigureOut">
              <a:rPr lang="en-US" smtClean="0"/>
              <a:t>3/8/2019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7D19554C-041C-4019-BA2E-C904CAF5C84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1E25516-77AD-4BCA-9A81-A717715CE595}" type="datetimeFigureOut">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D19554C-041C-4019-BA2E-C904CAF5C84F}" type="slidenum">
              <a:rPr lang="en-US" smtClean="0"/>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ate Placeholder 11"/>
          <p:cNvSpPr>
            <a:spLocks noGrp="1"/>
          </p:cNvSpPr>
          <p:nvPr>
            <p:ph type="dt" sz="half" idx="10"/>
          </p:nvPr>
        </p:nvSpPr>
        <p:spPr>
          <a:xfrm>
            <a:off x="8331200" y="6248401"/>
            <a:ext cx="3556000" cy="365125"/>
          </a:xfrm>
        </p:spPr>
        <p:txBody>
          <a:bodyPr rtlCol="0"/>
          <a:lstStyle/>
          <a:p>
            <a:fld id="{71E25516-77AD-4BCA-9A81-A717715CE595}" type="datetimeFigureOut">
              <a:rPr lang="en-US" smtClean="0"/>
              <a:t>3/8/2019</a:t>
            </a:fld>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7D19554C-041C-4019-BA2E-C904CAF5C84F}" type="slidenum">
              <a:rPr lang="en-US" smtClean="0"/>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71E25516-77AD-4BCA-9A81-A717715CE595}" type="datetimeFigureOut">
              <a:rPr lang="en-US" smtClean="0"/>
              <a:t>3/8/2019</a:t>
            </a:fld>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D19554C-041C-4019-BA2E-C904CAF5C84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EEX8WeZU2w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2.png"/><Relationship Id="rId7"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10" Type="http://schemas.openxmlformats.org/officeDocument/2006/relationships/image" Target="../media/image29.png"/><Relationship Id="rId4" Type="http://schemas.openxmlformats.org/officeDocument/2006/relationships/image" Target="../media/image21.jpeg"/><Relationship Id="rId9"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topic.com/masha-gessen-what-words-mean"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809997">
            <a:off x="5282037" y="2374335"/>
            <a:ext cx="7189696" cy="1454640"/>
          </a:xfrm>
        </p:spPr>
        <p:txBody>
          <a:bodyPr>
            <a:noAutofit/>
          </a:bodyPr>
          <a:lstStyle/>
          <a:p>
            <a:r>
              <a:rPr lang="en-US" sz="11500" cap="none" dirty="0" smtClean="0"/>
              <a:t>2.10 to 3.6</a:t>
            </a:r>
            <a:endParaRPr lang="en-US" sz="11500" cap="none" dirty="0"/>
          </a:p>
        </p:txBody>
      </p:sp>
      <p:sp>
        <p:nvSpPr>
          <p:cNvPr id="3" name="Subtitle 2"/>
          <p:cNvSpPr>
            <a:spLocks noGrp="1"/>
          </p:cNvSpPr>
          <p:nvPr>
            <p:ph type="subTitle" idx="1"/>
          </p:nvPr>
        </p:nvSpPr>
        <p:spPr>
          <a:xfrm>
            <a:off x="8610600" y="6050037"/>
            <a:ext cx="3479799" cy="685800"/>
          </a:xfrm>
        </p:spPr>
        <p:txBody>
          <a:bodyPr/>
          <a:lstStyle/>
          <a:p>
            <a:r>
              <a:rPr lang="en-US" i="1" dirty="0" smtClean="0"/>
              <a:t>1984</a:t>
            </a:r>
            <a:r>
              <a:rPr lang="en-US" dirty="0" smtClean="0"/>
              <a:t> by George Orwell</a:t>
            </a:r>
            <a:endParaRPr lang="en-US" dirty="0"/>
          </a:p>
        </p:txBody>
      </p:sp>
      <p:pic>
        <p:nvPicPr>
          <p:cNvPr id="4" name="Picture 2" descr="Image result for winston smi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1546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Image result for O'brien 198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72086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smtClean="0"/>
              <a:t>3.2 </a:t>
            </a:r>
            <a:r>
              <a:rPr lang="en-US" sz="5400" dirty="0" smtClean="0"/>
              <a:t>(240-260)</a:t>
            </a:r>
            <a:endParaRPr lang="en-US" sz="5400" dirty="0"/>
          </a:p>
        </p:txBody>
      </p:sp>
      <p:sp>
        <p:nvSpPr>
          <p:cNvPr id="3" name="Content Placeholder 2"/>
          <p:cNvSpPr>
            <a:spLocks noGrp="1"/>
          </p:cNvSpPr>
          <p:nvPr>
            <p:ph sz="quarter" idx="1"/>
          </p:nvPr>
        </p:nvSpPr>
        <p:spPr>
          <a:xfrm>
            <a:off x="816864" y="1727199"/>
            <a:ext cx="5507736" cy="4944533"/>
          </a:xfrm>
        </p:spPr>
        <p:txBody>
          <a:bodyPr>
            <a:normAutofit/>
          </a:bodyPr>
          <a:lstStyle/>
          <a:p>
            <a:pPr marL="457200" indent="-457200">
              <a:buFont typeface="+mj-lt"/>
              <a:buAutoNum type="arabicPeriod"/>
            </a:pPr>
            <a:r>
              <a:rPr lang="en-US" sz="3200" b="1" dirty="0" smtClean="0"/>
              <a:t>How is Winston tortured at the Ministry of Love?</a:t>
            </a:r>
          </a:p>
          <a:p>
            <a:pPr marL="777240" lvl="1" indent="-457200">
              <a:buFont typeface="+mj-lt"/>
              <a:buAutoNum type="arabicPeriod"/>
            </a:pPr>
            <a:r>
              <a:rPr lang="en-US" sz="2900" b="1" dirty="0" smtClean="0"/>
              <a:t>By the guards?</a:t>
            </a:r>
          </a:p>
          <a:p>
            <a:pPr marL="777240" lvl="1" indent="-457200">
              <a:buFont typeface="+mj-lt"/>
              <a:buAutoNum type="arabicPeriod"/>
            </a:pPr>
            <a:r>
              <a:rPr lang="en-US" sz="2900" b="1" dirty="0" smtClean="0"/>
              <a:t>By O’Brien?</a:t>
            </a:r>
          </a:p>
          <a:p>
            <a:pPr marL="457200" indent="-457200">
              <a:buFont typeface="+mj-lt"/>
              <a:buAutoNum type="arabicPeriod"/>
            </a:pPr>
            <a:r>
              <a:rPr lang="en-US" sz="3200" b="1" dirty="0" smtClean="0"/>
              <a:t>How is his torture managed? </a:t>
            </a:r>
          </a:p>
          <a:p>
            <a:pPr marL="457200" indent="-457200">
              <a:buFont typeface="+mj-lt"/>
              <a:buAutoNum type="arabicPeriod"/>
            </a:pPr>
            <a:r>
              <a:rPr lang="en-US" sz="3200" b="1" dirty="0" smtClean="0"/>
              <a:t>How does O’Brien’s </a:t>
            </a:r>
            <a:br>
              <a:rPr lang="en-US" sz="3200" b="1" dirty="0" smtClean="0"/>
            </a:br>
            <a:r>
              <a:rPr lang="en-US" sz="3200" b="1" dirty="0" smtClean="0"/>
              <a:t>character develop?</a:t>
            </a:r>
          </a:p>
        </p:txBody>
      </p:sp>
      <p:pic>
        <p:nvPicPr>
          <p:cNvPr id="4" name="Picture 3"/>
          <p:cNvPicPr>
            <a:picLocks noChangeAspect="1"/>
          </p:cNvPicPr>
          <p:nvPr/>
        </p:nvPicPr>
        <p:blipFill>
          <a:blip r:embed="rId2"/>
          <a:stretch>
            <a:fillRect/>
          </a:stretch>
        </p:blipFill>
        <p:spPr>
          <a:xfrm>
            <a:off x="5207906" y="2424448"/>
            <a:ext cx="6715123" cy="3550033"/>
          </a:xfrm>
          <a:prstGeom prst="rect">
            <a:avLst/>
          </a:prstGeom>
        </p:spPr>
      </p:pic>
    </p:spTree>
    <p:extLst>
      <p:ext uri="{BB962C8B-B14F-4D97-AF65-F5344CB8AC3E}">
        <p14:creationId xmlns:p14="http://schemas.microsoft.com/office/powerpoint/2010/main" val="2356765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C.I.A. Torture Programs</a:t>
            </a:r>
            <a:endParaRPr lang="en-US" dirty="0"/>
          </a:p>
        </p:txBody>
      </p:sp>
      <p:sp>
        <p:nvSpPr>
          <p:cNvPr id="3" name="Content Placeholder 2"/>
          <p:cNvSpPr>
            <a:spLocks noGrp="1"/>
          </p:cNvSpPr>
          <p:nvPr>
            <p:ph sz="quarter" idx="1"/>
          </p:nvPr>
        </p:nvSpPr>
        <p:spPr>
          <a:xfrm>
            <a:off x="395655" y="1600200"/>
            <a:ext cx="11641014" cy="5257800"/>
          </a:xfrm>
        </p:spPr>
        <p:txBody>
          <a:bodyPr>
            <a:normAutofit fontScale="92500" lnSpcReduction="20000"/>
          </a:bodyPr>
          <a:lstStyle/>
          <a:p>
            <a:r>
              <a:rPr lang="en-US" dirty="0" smtClean="0"/>
              <a:t>“</a:t>
            </a:r>
            <a:r>
              <a:rPr lang="en-US" u="sng" dirty="0" smtClean="0"/>
              <a:t>The </a:t>
            </a:r>
            <a:r>
              <a:rPr lang="en-US" u="sng" dirty="0"/>
              <a:t>Committee Study of the Central Intelligence Agency's Detention and Interrogation </a:t>
            </a:r>
            <a:r>
              <a:rPr lang="en-US" u="sng" dirty="0" smtClean="0"/>
              <a:t>Program</a:t>
            </a:r>
            <a:r>
              <a:rPr lang="en-US" dirty="0" smtClean="0"/>
              <a:t>” </a:t>
            </a:r>
            <a:r>
              <a:rPr lang="en-US" dirty="0"/>
              <a:t>is </a:t>
            </a:r>
            <a:r>
              <a:rPr lang="en-US" dirty="0">
                <a:solidFill>
                  <a:schemeClr val="accent1"/>
                </a:solidFill>
              </a:rPr>
              <a:t>a report compiled by the bipartisan United States Senate Select Committee on Intelligence</a:t>
            </a:r>
            <a:r>
              <a:rPr lang="en-US" dirty="0"/>
              <a:t> (SSCI) </a:t>
            </a:r>
            <a:r>
              <a:rPr lang="en-US" dirty="0">
                <a:solidFill>
                  <a:schemeClr val="accent1"/>
                </a:solidFill>
              </a:rPr>
              <a:t>about the </a:t>
            </a:r>
            <a:r>
              <a:rPr lang="en-US" dirty="0" smtClean="0">
                <a:solidFill>
                  <a:schemeClr val="accent1"/>
                </a:solidFill>
              </a:rPr>
              <a:t>CIA’s </a:t>
            </a:r>
            <a:r>
              <a:rPr lang="en-US" dirty="0">
                <a:solidFill>
                  <a:schemeClr val="accent1"/>
                </a:solidFill>
              </a:rPr>
              <a:t>Detention and Interrogation Program</a:t>
            </a:r>
            <a:r>
              <a:rPr lang="en-US" dirty="0"/>
              <a:t> and its use of various forms of torture ("</a:t>
            </a:r>
            <a:r>
              <a:rPr lang="en-US" dirty="0">
                <a:solidFill>
                  <a:schemeClr val="accent1"/>
                </a:solidFill>
              </a:rPr>
              <a:t>enhanced interrogation techniques</a:t>
            </a:r>
            <a:r>
              <a:rPr lang="en-US" dirty="0" smtClean="0"/>
              <a:t>") </a:t>
            </a:r>
            <a:r>
              <a:rPr lang="en-US" dirty="0"/>
              <a:t>on detainees between 2001 and </a:t>
            </a:r>
            <a:r>
              <a:rPr lang="en-US" dirty="0" smtClean="0"/>
              <a:t>2006.The </a:t>
            </a:r>
            <a:r>
              <a:rPr lang="en-US" dirty="0"/>
              <a:t>report details actions by CIA </a:t>
            </a:r>
            <a:r>
              <a:rPr lang="en-US" dirty="0" smtClean="0"/>
              <a:t>officials including:</a:t>
            </a:r>
          </a:p>
          <a:p>
            <a:pPr lvl="1"/>
            <a:r>
              <a:rPr lang="en-US" dirty="0" smtClean="0">
                <a:solidFill>
                  <a:schemeClr val="accent6"/>
                </a:solidFill>
                <a:effectLst>
                  <a:outerShdw blurRad="38100" dist="38100" dir="2700000" algn="tl">
                    <a:srgbClr val="000000">
                      <a:alpha val="43137"/>
                    </a:srgbClr>
                  </a:outerShdw>
                </a:effectLst>
              </a:rPr>
              <a:t>torturing prisoners</a:t>
            </a:r>
            <a:r>
              <a:rPr lang="en-US" dirty="0" smtClean="0"/>
              <a:t>, including </a:t>
            </a:r>
            <a:r>
              <a:rPr lang="en-US" dirty="0" smtClean="0">
                <a:hlinkClick r:id="rId3"/>
              </a:rPr>
              <a:t>waterboarding</a:t>
            </a:r>
            <a:r>
              <a:rPr lang="en-US" dirty="0" smtClean="0"/>
              <a:t>;</a:t>
            </a:r>
          </a:p>
          <a:p>
            <a:pPr lvl="1"/>
            <a:r>
              <a:rPr lang="en-US" dirty="0" smtClean="0">
                <a:solidFill>
                  <a:schemeClr val="accent4"/>
                </a:solidFill>
                <a:effectLst>
                  <a:outerShdw blurRad="38100" dist="38100" dir="2700000" algn="tl">
                    <a:srgbClr val="000000">
                      <a:alpha val="43137"/>
                    </a:srgbClr>
                  </a:outerShdw>
                </a:effectLst>
              </a:rPr>
              <a:t>providing false </a:t>
            </a:r>
            <a:r>
              <a:rPr lang="en-US" dirty="0">
                <a:solidFill>
                  <a:schemeClr val="accent4"/>
                </a:solidFill>
                <a:effectLst>
                  <a:outerShdw blurRad="38100" dist="38100" dir="2700000" algn="tl">
                    <a:srgbClr val="000000">
                      <a:alpha val="43137"/>
                    </a:srgbClr>
                  </a:outerShdw>
                </a:effectLst>
              </a:rPr>
              <a:t>information about classified CIA </a:t>
            </a:r>
            <a:r>
              <a:rPr lang="en-US" dirty="0" smtClean="0">
                <a:solidFill>
                  <a:schemeClr val="accent4"/>
                </a:solidFill>
                <a:effectLst>
                  <a:outerShdw blurRad="38100" dist="38100" dir="2700000" algn="tl">
                    <a:srgbClr val="000000">
                      <a:alpha val="43137"/>
                    </a:srgbClr>
                  </a:outerShdw>
                </a:effectLst>
              </a:rPr>
              <a:t/>
            </a:r>
            <a:br>
              <a:rPr lang="en-US" dirty="0" smtClean="0">
                <a:solidFill>
                  <a:schemeClr val="accent4"/>
                </a:solidFill>
                <a:effectLst>
                  <a:outerShdw blurRad="38100" dist="38100" dir="2700000" algn="tl">
                    <a:srgbClr val="000000">
                      <a:alpha val="43137"/>
                    </a:srgbClr>
                  </a:outerShdw>
                </a:effectLst>
              </a:rPr>
            </a:br>
            <a:r>
              <a:rPr lang="en-US" dirty="0" smtClean="0">
                <a:solidFill>
                  <a:schemeClr val="accent4"/>
                </a:solidFill>
                <a:effectLst>
                  <a:outerShdw blurRad="38100" dist="38100" dir="2700000" algn="tl">
                    <a:srgbClr val="000000">
                      <a:alpha val="43137"/>
                    </a:srgbClr>
                  </a:outerShdw>
                </a:effectLst>
              </a:rPr>
              <a:t>programs</a:t>
            </a:r>
            <a:r>
              <a:rPr lang="en-US" dirty="0"/>
              <a:t>;</a:t>
            </a:r>
            <a:r>
              <a:rPr lang="en-US" dirty="0" smtClean="0"/>
              <a:t> </a:t>
            </a:r>
          </a:p>
          <a:p>
            <a:pPr lvl="1"/>
            <a:r>
              <a:rPr lang="en-US" dirty="0" smtClean="0">
                <a:solidFill>
                  <a:schemeClr val="accent6"/>
                </a:solidFill>
                <a:effectLst>
                  <a:outerShdw blurRad="38100" dist="38100" dir="2700000" algn="tl">
                    <a:srgbClr val="000000">
                      <a:alpha val="43137"/>
                    </a:srgbClr>
                  </a:outerShdw>
                </a:effectLst>
              </a:rPr>
              <a:t>impeding </a:t>
            </a:r>
            <a:r>
              <a:rPr lang="en-US" dirty="0">
                <a:solidFill>
                  <a:schemeClr val="accent6"/>
                </a:solidFill>
                <a:effectLst>
                  <a:outerShdw blurRad="38100" dist="38100" dir="2700000" algn="tl">
                    <a:srgbClr val="000000">
                      <a:alpha val="43137"/>
                    </a:srgbClr>
                  </a:outerShdw>
                </a:effectLst>
              </a:rPr>
              <a:t>government </a:t>
            </a:r>
            <a:r>
              <a:rPr lang="en-US" dirty="0" smtClean="0">
                <a:solidFill>
                  <a:schemeClr val="accent6"/>
                </a:solidFill>
                <a:effectLst>
                  <a:outerShdw blurRad="38100" dist="38100" dir="2700000" algn="tl">
                    <a:srgbClr val="000000">
                      <a:alpha val="43137"/>
                    </a:srgbClr>
                  </a:outerShdw>
                </a:effectLst>
              </a:rPr>
              <a:t>oversight</a:t>
            </a:r>
            <a:r>
              <a:rPr lang="en-US" dirty="0" smtClean="0"/>
              <a:t>; </a:t>
            </a:r>
          </a:p>
          <a:p>
            <a:pPr lvl="1"/>
            <a:r>
              <a:rPr lang="en-US" dirty="0" smtClean="0">
                <a:solidFill>
                  <a:schemeClr val="accent4"/>
                </a:solidFill>
                <a:effectLst>
                  <a:outerShdw blurRad="38100" dist="38100" dir="2700000" algn="tl">
                    <a:srgbClr val="000000">
                      <a:alpha val="43137"/>
                    </a:srgbClr>
                  </a:outerShdw>
                </a:effectLst>
              </a:rPr>
              <a:t>that </a:t>
            </a:r>
            <a:r>
              <a:rPr lang="en-US" dirty="0">
                <a:solidFill>
                  <a:schemeClr val="accent4"/>
                </a:solidFill>
                <a:effectLst>
                  <a:outerShdw blurRad="38100" dist="38100" dir="2700000" algn="tl">
                    <a:srgbClr val="000000">
                      <a:alpha val="43137"/>
                    </a:srgbClr>
                  </a:outerShdw>
                </a:effectLst>
              </a:rPr>
              <a:t>more detainees were subjected to </a:t>
            </a:r>
            <a:r>
              <a:rPr lang="en-US" dirty="0" smtClean="0">
                <a:solidFill>
                  <a:schemeClr val="accent4"/>
                </a:solidFill>
                <a:effectLst>
                  <a:outerShdw blurRad="38100" dist="38100" dir="2700000" algn="tl">
                    <a:srgbClr val="000000">
                      <a:alpha val="43137"/>
                    </a:srgbClr>
                  </a:outerShdw>
                </a:effectLst>
              </a:rPr>
              <a:t>torture than </a:t>
            </a:r>
            <a:r>
              <a:rPr lang="en-US" dirty="0">
                <a:solidFill>
                  <a:schemeClr val="accent4"/>
                </a:solidFill>
                <a:effectLst>
                  <a:outerShdw blurRad="38100" dist="38100" dir="2700000" algn="tl">
                    <a:srgbClr val="000000">
                      <a:alpha val="43137"/>
                    </a:srgbClr>
                  </a:outerShdw>
                </a:effectLst>
              </a:rPr>
              <a:t>was </a:t>
            </a:r>
            <a:r>
              <a:rPr lang="en-US" dirty="0" smtClean="0">
                <a:solidFill>
                  <a:schemeClr val="accent4"/>
                </a:solidFill>
                <a:effectLst>
                  <a:outerShdw blurRad="38100" dist="38100" dir="2700000" algn="tl">
                    <a:srgbClr val="000000">
                      <a:alpha val="43137"/>
                    </a:srgbClr>
                  </a:outerShdw>
                </a:effectLst>
              </a:rPr>
              <a:t/>
            </a:r>
            <a:br>
              <a:rPr lang="en-US" dirty="0" smtClean="0">
                <a:solidFill>
                  <a:schemeClr val="accent4"/>
                </a:solidFill>
                <a:effectLst>
                  <a:outerShdw blurRad="38100" dist="38100" dir="2700000" algn="tl">
                    <a:srgbClr val="000000">
                      <a:alpha val="43137"/>
                    </a:srgbClr>
                  </a:outerShdw>
                </a:effectLst>
              </a:rPr>
            </a:br>
            <a:r>
              <a:rPr lang="en-US" dirty="0" smtClean="0">
                <a:solidFill>
                  <a:schemeClr val="accent4"/>
                </a:solidFill>
                <a:effectLst>
                  <a:outerShdw blurRad="38100" dist="38100" dir="2700000" algn="tl">
                    <a:srgbClr val="000000">
                      <a:alpha val="43137"/>
                    </a:srgbClr>
                  </a:outerShdw>
                </a:effectLst>
              </a:rPr>
              <a:t>disclosed</a:t>
            </a:r>
            <a:r>
              <a:rPr lang="en-US" dirty="0" smtClean="0"/>
              <a:t>; </a:t>
            </a:r>
          </a:p>
          <a:p>
            <a:pPr lvl="1"/>
            <a:r>
              <a:rPr lang="en-US" dirty="0" smtClean="0">
                <a:solidFill>
                  <a:schemeClr val="accent6"/>
                </a:solidFill>
                <a:effectLst>
                  <a:outerShdw blurRad="38100" dist="38100" dir="2700000" algn="tl">
                    <a:srgbClr val="000000">
                      <a:alpha val="43137"/>
                    </a:srgbClr>
                  </a:outerShdw>
                </a:effectLst>
              </a:rPr>
              <a:t>that </a:t>
            </a:r>
            <a:r>
              <a:rPr lang="en-US" dirty="0">
                <a:solidFill>
                  <a:schemeClr val="accent6"/>
                </a:solidFill>
                <a:effectLst>
                  <a:outerShdw blurRad="38100" dist="38100" dir="2700000" algn="tl">
                    <a:srgbClr val="000000">
                      <a:alpha val="43137"/>
                    </a:srgbClr>
                  </a:outerShdw>
                </a:effectLst>
              </a:rPr>
              <a:t>more forms of torture were used than previously </a:t>
            </a:r>
            <a:r>
              <a:rPr lang="en-US" dirty="0" smtClean="0">
                <a:solidFill>
                  <a:schemeClr val="accent6"/>
                </a:solidFill>
                <a:effectLst>
                  <a:outerShdw blurRad="38100" dist="38100" dir="2700000" algn="tl">
                    <a:srgbClr val="000000">
                      <a:alpha val="43137"/>
                    </a:srgbClr>
                  </a:outerShdw>
                </a:effectLst>
              </a:rPr>
              <a:t/>
            </a:r>
            <a:br>
              <a:rPr lang="en-US" dirty="0" smtClean="0">
                <a:solidFill>
                  <a:schemeClr val="accent6"/>
                </a:solidFill>
                <a:effectLst>
                  <a:outerShdw blurRad="38100" dist="38100" dir="2700000" algn="tl">
                    <a:srgbClr val="000000">
                      <a:alpha val="43137"/>
                    </a:srgbClr>
                  </a:outerShdw>
                </a:effectLst>
              </a:rPr>
            </a:br>
            <a:r>
              <a:rPr lang="en-US" dirty="0" smtClean="0">
                <a:solidFill>
                  <a:schemeClr val="accent6"/>
                </a:solidFill>
                <a:effectLst>
                  <a:outerShdw blurRad="38100" dist="38100" dir="2700000" algn="tl">
                    <a:srgbClr val="000000">
                      <a:alpha val="43137"/>
                    </a:srgbClr>
                  </a:outerShdw>
                </a:effectLst>
              </a:rPr>
              <a:t>disclosed</a:t>
            </a:r>
            <a:r>
              <a:rPr lang="en-US" dirty="0" smtClean="0"/>
              <a:t>; </a:t>
            </a:r>
          </a:p>
          <a:p>
            <a:pPr lvl="1"/>
            <a:r>
              <a:rPr lang="en-US" dirty="0" smtClean="0">
                <a:solidFill>
                  <a:schemeClr val="accent4"/>
                </a:solidFill>
                <a:effectLst>
                  <a:outerShdw blurRad="38100" dist="38100" dir="2700000" algn="tl">
                    <a:srgbClr val="000000">
                      <a:alpha val="43137"/>
                    </a:srgbClr>
                  </a:outerShdw>
                </a:effectLst>
              </a:rPr>
              <a:t>and </a:t>
            </a:r>
            <a:r>
              <a:rPr lang="en-US" dirty="0">
                <a:solidFill>
                  <a:schemeClr val="accent4"/>
                </a:solidFill>
                <a:effectLst>
                  <a:outerShdw blurRad="38100" dist="38100" dir="2700000" algn="tl">
                    <a:srgbClr val="000000">
                      <a:alpha val="43137"/>
                    </a:srgbClr>
                  </a:outerShdw>
                </a:effectLst>
              </a:rPr>
              <a:t>mismanaging the </a:t>
            </a:r>
            <a:r>
              <a:rPr lang="en-US" dirty="0" smtClean="0">
                <a:solidFill>
                  <a:schemeClr val="accent4"/>
                </a:solidFill>
                <a:effectLst>
                  <a:outerShdw blurRad="38100" dist="38100" dir="2700000" algn="tl">
                    <a:srgbClr val="000000">
                      <a:alpha val="43137"/>
                    </a:srgbClr>
                  </a:outerShdw>
                </a:effectLst>
              </a:rPr>
              <a:t>torture program</a:t>
            </a:r>
            <a:r>
              <a:rPr lang="en-US" dirty="0"/>
              <a:t>.</a:t>
            </a:r>
            <a:endParaRPr lang="en-US" dirty="0" smtClean="0"/>
          </a:p>
        </p:txBody>
      </p:sp>
      <p:pic>
        <p:nvPicPr>
          <p:cNvPr id="1026" name="Picture 2" descr="Image result for c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6464" y="381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result for cia tortu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3896" y="3506407"/>
            <a:ext cx="4262031" cy="2967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389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C.I.A. Torture Programs</a:t>
            </a:r>
            <a:endParaRPr lang="en-US" dirty="0"/>
          </a:p>
        </p:txBody>
      </p:sp>
      <p:pic>
        <p:nvPicPr>
          <p:cNvPr id="1026" name="Picture 2" descr="Image result for c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6464" y="381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cia torture"/>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5827" r="4154" b="2412"/>
          <a:stretch/>
        </p:blipFill>
        <p:spPr bwMode="auto">
          <a:xfrm>
            <a:off x="7999189" y="1600200"/>
            <a:ext cx="3688875" cy="51389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ia tor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76" y="1600200"/>
            <a:ext cx="5715000" cy="32385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ia tor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1183" y="3979926"/>
            <a:ext cx="4905248" cy="2759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005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C.I.A. Torture Programs</a:t>
            </a:r>
            <a:endParaRPr lang="en-US" dirty="0"/>
          </a:p>
        </p:txBody>
      </p:sp>
      <p:sp>
        <p:nvSpPr>
          <p:cNvPr id="3" name="Content Placeholder 2"/>
          <p:cNvSpPr>
            <a:spLocks noGrp="1"/>
          </p:cNvSpPr>
          <p:nvPr>
            <p:ph sz="quarter" idx="1"/>
          </p:nvPr>
        </p:nvSpPr>
        <p:spPr>
          <a:xfrm>
            <a:off x="395655" y="1600200"/>
            <a:ext cx="11641014" cy="5257800"/>
          </a:xfrm>
        </p:spPr>
        <p:txBody>
          <a:bodyPr>
            <a:normAutofit fontScale="85000" lnSpcReduction="20000"/>
          </a:bodyPr>
          <a:lstStyle/>
          <a:p>
            <a:r>
              <a:rPr lang="en-US" dirty="0" smtClean="0"/>
              <a:t>“</a:t>
            </a:r>
            <a:r>
              <a:rPr lang="en-US" u="sng" dirty="0" smtClean="0"/>
              <a:t>The </a:t>
            </a:r>
            <a:r>
              <a:rPr lang="en-US" u="sng" dirty="0"/>
              <a:t>Committee Study of the Central Intelligence Agency's Detention and Interrogation </a:t>
            </a:r>
            <a:r>
              <a:rPr lang="en-US" u="sng" dirty="0" smtClean="0"/>
              <a:t>Program</a:t>
            </a:r>
            <a:r>
              <a:rPr lang="en-US" dirty="0" smtClean="0"/>
              <a:t>” </a:t>
            </a:r>
            <a:r>
              <a:rPr lang="en-US" dirty="0"/>
              <a:t>is </a:t>
            </a:r>
            <a:r>
              <a:rPr lang="en-US" dirty="0">
                <a:solidFill>
                  <a:schemeClr val="accent1"/>
                </a:solidFill>
              </a:rPr>
              <a:t>a report compiled by the bipartisan United States Senate Select Committee on Intelligence</a:t>
            </a:r>
            <a:r>
              <a:rPr lang="en-US" dirty="0"/>
              <a:t> (SSCI) </a:t>
            </a:r>
            <a:r>
              <a:rPr lang="en-US" dirty="0">
                <a:solidFill>
                  <a:schemeClr val="accent1"/>
                </a:solidFill>
              </a:rPr>
              <a:t>about the </a:t>
            </a:r>
            <a:r>
              <a:rPr lang="en-US" dirty="0" smtClean="0">
                <a:solidFill>
                  <a:schemeClr val="accent1"/>
                </a:solidFill>
              </a:rPr>
              <a:t>CIA’s </a:t>
            </a:r>
            <a:r>
              <a:rPr lang="en-US" dirty="0">
                <a:solidFill>
                  <a:schemeClr val="accent1"/>
                </a:solidFill>
              </a:rPr>
              <a:t>Detention and Interrogation Program</a:t>
            </a:r>
            <a:r>
              <a:rPr lang="en-US" dirty="0"/>
              <a:t> and its use of various forms of torture ("</a:t>
            </a:r>
            <a:r>
              <a:rPr lang="en-US" dirty="0">
                <a:solidFill>
                  <a:schemeClr val="accent1"/>
                </a:solidFill>
              </a:rPr>
              <a:t>enhanced interrogation techniques</a:t>
            </a:r>
            <a:r>
              <a:rPr lang="en-US" dirty="0" smtClean="0"/>
              <a:t>") </a:t>
            </a:r>
            <a:r>
              <a:rPr lang="en-US" dirty="0"/>
              <a:t>on detainees between 2001 and </a:t>
            </a:r>
            <a:r>
              <a:rPr lang="en-US" dirty="0" smtClean="0"/>
              <a:t>2006.The </a:t>
            </a:r>
            <a:r>
              <a:rPr lang="en-US" dirty="0"/>
              <a:t>report details actions by CIA </a:t>
            </a:r>
            <a:r>
              <a:rPr lang="en-US" dirty="0" smtClean="0"/>
              <a:t>officials including:</a:t>
            </a:r>
          </a:p>
          <a:p>
            <a:pPr lvl="1"/>
            <a:r>
              <a:rPr lang="en-US" dirty="0" smtClean="0"/>
              <a:t>The </a:t>
            </a:r>
            <a:r>
              <a:rPr lang="en-US" dirty="0"/>
              <a:t>Senate report admits that torture was not an effective way of gathering </a:t>
            </a:r>
            <a:r>
              <a:rPr lang="en-US" dirty="0" smtClean="0"/>
              <a:t>intelligence: </a:t>
            </a:r>
            <a:r>
              <a:rPr lang="en-US" dirty="0"/>
              <a:t>“At no time did the CIA’s coercive interrogation techniques lead to the collection of imminent threat intelligence,” stated committee chair Sen. Dianne </a:t>
            </a:r>
            <a:r>
              <a:rPr lang="en-US" dirty="0" smtClean="0"/>
              <a:t>Feinstein.</a:t>
            </a:r>
          </a:p>
          <a:p>
            <a:pPr lvl="1"/>
            <a:r>
              <a:rPr lang="en-US" dirty="0"/>
              <a:t>The CIA and its allies say the opposite. “The documents will demonstrate that the program was effective in saving American and allied lives and in preventing another mass casualty attack on American soil,” former CIA director George J. Tenet shot back</a:t>
            </a:r>
            <a:r>
              <a:rPr lang="en-US" dirty="0" smtClean="0"/>
              <a:t>.</a:t>
            </a:r>
            <a:endParaRPr lang="en-US" dirty="0"/>
          </a:p>
          <a:p>
            <a:pPr lvl="1"/>
            <a:r>
              <a:rPr lang="en-US" b="1" dirty="0">
                <a:solidFill>
                  <a:schemeClr val="accent1"/>
                </a:solidFill>
              </a:rPr>
              <a:t>Both miss the point. Torture isn’t about secretly collecting information. It never has been. Torture only works when it isn’t secret. Fear is only effective when it spreads. Terrorism only works when it happens in public</a:t>
            </a:r>
            <a:r>
              <a:rPr lang="en-US" dirty="0" smtClean="0"/>
              <a:t>.</a:t>
            </a:r>
            <a:endParaRPr lang="en-US" dirty="0"/>
          </a:p>
          <a:p>
            <a:pPr lvl="1"/>
            <a:r>
              <a:rPr lang="en-US" dirty="0"/>
              <a:t>The Nazis and Soviets understood this. The world’s most brutal dictators—to whom the CIA outsourced some of its torture—also understand it.</a:t>
            </a:r>
          </a:p>
        </p:txBody>
      </p:sp>
      <p:pic>
        <p:nvPicPr>
          <p:cNvPr id="1026" name="Picture 2" descr="Image result for c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6464" y="3810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249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guantanamo ba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91" t="13085" r="4783" b="12354"/>
          <a:stretch/>
        </p:blipFill>
        <p:spPr bwMode="auto">
          <a:xfrm>
            <a:off x="5775158" y="3611695"/>
            <a:ext cx="6428273" cy="32463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sz="4800" b="1" dirty="0"/>
              <a:t>Guantanamo </a:t>
            </a:r>
            <a:r>
              <a:rPr lang="en-US" sz="4800" b="1" dirty="0" smtClean="0"/>
              <a:t>Bay, </a:t>
            </a:r>
            <a:r>
              <a:rPr lang="en-US" sz="4800" b="1" dirty="0" smtClean="0">
                <a:solidFill>
                  <a:schemeClr val="accent1"/>
                </a:solidFill>
              </a:rPr>
              <a:t>Pentagon Prison in</a:t>
            </a:r>
            <a:r>
              <a:rPr lang="en-US" sz="4800" b="1" dirty="0" smtClean="0"/>
              <a:t> </a:t>
            </a:r>
            <a:r>
              <a:rPr lang="en-US" sz="4800" b="1" u="sng" dirty="0" smtClean="0">
                <a:solidFill>
                  <a:schemeClr val="accent1"/>
                </a:solidFill>
              </a:rPr>
              <a:t>Cuba</a:t>
            </a:r>
            <a:endParaRPr lang="en-US" sz="4800" b="1" u="sng" dirty="0">
              <a:solidFill>
                <a:schemeClr val="accent1"/>
              </a:solidFill>
            </a:endParaRPr>
          </a:p>
        </p:txBody>
      </p:sp>
      <p:sp>
        <p:nvSpPr>
          <p:cNvPr id="3" name="Content Placeholder 2"/>
          <p:cNvSpPr>
            <a:spLocks noGrp="1"/>
          </p:cNvSpPr>
          <p:nvPr>
            <p:ph sz="quarter" idx="1"/>
          </p:nvPr>
        </p:nvSpPr>
        <p:spPr>
          <a:xfrm>
            <a:off x="457200" y="1600200"/>
            <a:ext cx="8502162" cy="3465576"/>
          </a:xfrm>
        </p:spPr>
        <p:txBody>
          <a:bodyPr>
            <a:normAutofit/>
          </a:bodyPr>
          <a:lstStyle/>
          <a:p>
            <a:r>
              <a:rPr lang="en-US" sz="1800" dirty="0"/>
              <a:t>Over the 17 long years of the prison’s use for detention of prisoners </a:t>
            </a:r>
            <a:r>
              <a:rPr lang="en-US" sz="1800" dirty="0" smtClean="0"/>
              <a:t>(merely </a:t>
            </a:r>
            <a:r>
              <a:rPr lang="en-US" sz="1800" b="1" dirty="0"/>
              <a:t>suspected</a:t>
            </a:r>
            <a:r>
              <a:rPr lang="en-US" sz="1800" dirty="0"/>
              <a:t> of having something to do with </a:t>
            </a:r>
            <a:r>
              <a:rPr lang="en-US" sz="1800" dirty="0" smtClean="0"/>
              <a:t>terrorism): </a:t>
            </a:r>
            <a:r>
              <a:rPr lang="en-US" sz="1800" dirty="0"/>
              <a:t>780 men have passed through its </a:t>
            </a:r>
            <a:r>
              <a:rPr lang="en-US" sz="1800" dirty="0" smtClean="0"/>
              <a:t>walls. Today</a:t>
            </a:r>
            <a:r>
              <a:rPr lang="en-US" sz="1800" dirty="0"/>
              <a:t>, 40 of those men </a:t>
            </a:r>
            <a:r>
              <a:rPr lang="en-US" sz="1800" dirty="0" smtClean="0"/>
              <a:t>remain; 39 of whom will </a:t>
            </a:r>
            <a:r>
              <a:rPr lang="en-US" sz="1800" b="1" dirty="0" smtClean="0">
                <a:solidFill>
                  <a:schemeClr val="accent1"/>
                </a:solidFill>
              </a:rPr>
              <a:t>never leave or face a judge</a:t>
            </a:r>
            <a:r>
              <a:rPr lang="en-US" sz="1800" dirty="0" smtClean="0"/>
              <a:t>. </a:t>
            </a:r>
          </a:p>
          <a:p>
            <a:r>
              <a:rPr lang="en-US" sz="1600" dirty="0" smtClean="0"/>
              <a:t>Men being held at GTMO are </a:t>
            </a:r>
            <a:r>
              <a:rPr lang="en-US" sz="1800" b="1" dirty="0" smtClean="0">
                <a:solidFill>
                  <a:schemeClr val="accent1"/>
                </a:solidFill>
              </a:rPr>
              <a:t>not</a:t>
            </a:r>
            <a:r>
              <a:rPr lang="en-US" sz="1600" b="1" dirty="0" smtClean="0"/>
              <a:t> </a:t>
            </a:r>
            <a:r>
              <a:rPr lang="en-US" sz="1600" dirty="0" smtClean="0"/>
              <a:t>“criminals” (who have legal protections under US law) or “Prisoners of War” (who have legal protections under international law). The Pentagon and CIA </a:t>
            </a:r>
            <a:r>
              <a:rPr lang="en-US" sz="1600" dirty="0"/>
              <a:t>called them </a:t>
            </a:r>
            <a:r>
              <a:rPr lang="en-US" sz="1600" dirty="0" smtClean="0"/>
              <a:t>“</a:t>
            </a:r>
            <a:r>
              <a:rPr lang="en-US" sz="1600" b="1" dirty="0" smtClean="0"/>
              <a:t>Enemy Combatants</a:t>
            </a:r>
            <a:r>
              <a:rPr lang="en-US" sz="1600" dirty="0" smtClean="0"/>
              <a:t>” </a:t>
            </a:r>
            <a:r>
              <a:rPr lang="en-US" sz="1600" dirty="0" smtClean="0">
                <a:solidFill>
                  <a:schemeClr val="accent1"/>
                </a:solidFill>
              </a:rPr>
              <a:t>and made them technically “Intelligence Assets,” </a:t>
            </a:r>
            <a:r>
              <a:rPr lang="en-US" sz="1600" b="1" dirty="0" smtClean="0">
                <a:solidFill>
                  <a:schemeClr val="accent1"/>
                </a:solidFill>
              </a:rPr>
              <a:t>not people</a:t>
            </a:r>
            <a:r>
              <a:rPr lang="en-US" sz="1600" dirty="0" smtClean="0">
                <a:solidFill>
                  <a:schemeClr val="accent1"/>
                </a:solidFill>
              </a:rPr>
              <a:t>. </a:t>
            </a:r>
          </a:p>
          <a:p>
            <a:r>
              <a:rPr lang="en-US" sz="1600" dirty="0" smtClean="0"/>
              <a:t>The US did this to limit the prisoners’, some younger than 18 years old, legal status and ‘remove </a:t>
            </a:r>
            <a:r>
              <a:rPr lang="en-US" sz="1600" dirty="0"/>
              <a:t>them from the </a:t>
            </a:r>
            <a:r>
              <a:rPr lang="en-US" sz="1600" dirty="0" smtClean="0"/>
              <a:t>battlefield’ in order </a:t>
            </a:r>
            <a:r>
              <a:rPr lang="en-US" sz="1600" dirty="0"/>
              <a:t>to </a:t>
            </a:r>
            <a:r>
              <a:rPr lang="en-US" sz="1600" dirty="0" smtClean="0"/>
              <a:t>make them available </a:t>
            </a:r>
            <a:br>
              <a:rPr lang="en-US" sz="1600" dirty="0" smtClean="0"/>
            </a:br>
            <a:r>
              <a:rPr lang="en-US" sz="1600" dirty="0" smtClean="0"/>
              <a:t>for horribly </a:t>
            </a:r>
            <a:r>
              <a:rPr lang="en-US" sz="1600" dirty="0"/>
              <a:t>harsh and cruel </a:t>
            </a:r>
            <a:r>
              <a:rPr lang="en-US" sz="1600" dirty="0" smtClean="0"/>
              <a:t>“</a:t>
            </a:r>
            <a:r>
              <a:rPr lang="en-US" sz="1600" b="1" dirty="0" smtClean="0"/>
              <a:t>advanced interrogations</a:t>
            </a:r>
            <a:r>
              <a:rPr lang="en-US" sz="1600" dirty="0" smtClean="0"/>
              <a:t>.”</a:t>
            </a:r>
          </a:p>
          <a:p>
            <a:r>
              <a:rPr lang="en-US" sz="1600" dirty="0" smtClean="0"/>
              <a:t>It </a:t>
            </a:r>
            <a:r>
              <a:rPr lang="en-US" sz="1600" dirty="0"/>
              <a:t>was </a:t>
            </a:r>
            <a:r>
              <a:rPr lang="en-US" sz="1600" dirty="0" smtClean="0"/>
              <a:t>designed </a:t>
            </a:r>
            <a:r>
              <a:rPr lang="en-US" sz="1600" dirty="0"/>
              <a:t>in a way to forgo a political contest. </a:t>
            </a:r>
            <a:r>
              <a:rPr lang="en-US" sz="1600" dirty="0" smtClean="0"/>
              <a:t/>
            </a:r>
            <a:br>
              <a:rPr lang="en-US" sz="1600" dirty="0" smtClean="0"/>
            </a:br>
            <a:r>
              <a:rPr lang="en-US" sz="1600" dirty="0" smtClean="0"/>
              <a:t>When things </a:t>
            </a:r>
            <a:r>
              <a:rPr lang="en-US" sz="1600" dirty="0"/>
              <a:t>are hidden when things are subverted, </a:t>
            </a:r>
            <a:r>
              <a:rPr lang="en-US" sz="1600" dirty="0" smtClean="0"/>
              <a:t/>
            </a:r>
            <a:br>
              <a:rPr lang="en-US" sz="1600" dirty="0" smtClean="0"/>
            </a:br>
            <a:r>
              <a:rPr lang="en-US" sz="1600" dirty="0" smtClean="0"/>
              <a:t>democratic processes </a:t>
            </a:r>
            <a:r>
              <a:rPr lang="en-US" sz="1600" dirty="0"/>
              <a:t>can’t play out.</a:t>
            </a:r>
          </a:p>
        </p:txBody>
      </p:sp>
      <p:pic>
        <p:nvPicPr>
          <p:cNvPr id="2052" name="Picture 4" descr="Image result for guantanamo 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2646" y="1219201"/>
            <a:ext cx="3329354" cy="2392494"/>
          </a:xfrm>
          <a:prstGeom prst="rect">
            <a:avLst/>
          </a:prstGeom>
          <a:noFill/>
          <a:extLst>
            <a:ext uri="{909E8E84-426E-40DD-AFC4-6F175D3DCCD1}">
              <a14:hiddenFill xmlns:a14="http://schemas.microsoft.com/office/drawing/2010/main">
                <a:solidFill>
                  <a:srgbClr val="FFFFFF"/>
                </a:solidFill>
              </a14:hiddenFill>
            </a:ext>
          </a:extLst>
        </p:spPr>
      </p:pic>
      <p:sp>
        <p:nvSpPr>
          <p:cNvPr id="4" name="Left Arrow 3"/>
          <p:cNvSpPr/>
          <p:nvPr/>
        </p:nvSpPr>
        <p:spPr>
          <a:xfrm>
            <a:off x="10849709" y="600807"/>
            <a:ext cx="1090324" cy="2461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457199" y="5065776"/>
            <a:ext cx="5317959" cy="1792224"/>
          </a:xfrm>
          <a:prstGeom prst="rect">
            <a:avLst/>
          </a:prstGeom>
        </p:spPr>
        <p:txBody>
          <a:bodyPr vert="horz">
            <a:normAutofit fontScale="550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b="1" dirty="0" smtClean="0">
                <a:solidFill>
                  <a:schemeClr val="accent1"/>
                </a:solidFill>
              </a:rPr>
              <a:t>“The </a:t>
            </a:r>
            <a:r>
              <a:rPr lang="en-US" b="1" dirty="0">
                <a:solidFill>
                  <a:schemeClr val="accent1"/>
                </a:solidFill>
              </a:rPr>
              <a:t>way that the human body was rendered in these opinions was not necessarily as a human body, but as a type of valuable informational asset. And so when you strip out any type of humanity, when you strip out things like the Geneva Conventions and you strip out other norms of warfare and you’re left with creating new ones, it is easy to remove the human body from that and see that only as a type of threat</a:t>
            </a:r>
            <a:r>
              <a:rPr lang="en-US" b="1" dirty="0" smtClean="0">
                <a:solidFill>
                  <a:schemeClr val="accent1"/>
                </a:solidFill>
              </a:rPr>
              <a:t>.” </a:t>
            </a:r>
            <a:endParaRPr lang="en-US" sz="1600" b="1" dirty="0">
              <a:solidFill>
                <a:schemeClr val="accent1"/>
              </a:solidFill>
            </a:endParaRPr>
          </a:p>
        </p:txBody>
      </p:sp>
    </p:spTree>
    <p:extLst>
      <p:ext uri="{BB962C8B-B14F-4D97-AF65-F5344CB8AC3E}">
        <p14:creationId xmlns:p14="http://schemas.microsoft.com/office/powerpoint/2010/main" val="2757926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t>Guantanamo </a:t>
            </a:r>
            <a:r>
              <a:rPr lang="en-US" sz="4800" b="1" dirty="0" smtClean="0"/>
              <a:t>Bay, </a:t>
            </a:r>
            <a:r>
              <a:rPr lang="en-US" sz="4800" b="1" dirty="0" smtClean="0">
                <a:solidFill>
                  <a:schemeClr val="accent1"/>
                </a:solidFill>
              </a:rPr>
              <a:t>Pentagon Prison in</a:t>
            </a:r>
            <a:r>
              <a:rPr lang="en-US" sz="4800" b="1" dirty="0" smtClean="0"/>
              <a:t> </a:t>
            </a:r>
            <a:r>
              <a:rPr lang="en-US" sz="4800" b="1" u="sng" dirty="0" smtClean="0">
                <a:solidFill>
                  <a:schemeClr val="accent1"/>
                </a:solidFill>
              </a:rPr>
              <a:t>Cuba</a:t>
            </a:r>
            <a:endParaRPr lang="en-US" sz="4800" b="1" u="sng" dirty="0">
              <a:solidFill>
                <a:schemeClr val="accent1"/>
              </a:solidFill>
            </a:endParaRPr>
          </a:p>
        </p:txBody>
      </p:sp>
      <p:sp>
        <p:nvSpPr>
          <p:cNvPr id="3" name="Content Placeholder 2"/>
          <p:cNvSpPr>
            <a:spLocks noGrp="1"/>
          </p:cNvSpPr>
          <p:nvPr>
            <p:ph sz="quarter" idx="1"/>
          </p:nvPr>
        </p:nvSpPr>
        <p:spPr>
          <a:xfrm>
            <a:off x="457200" y="1600200"/>
            <a:ext cx="11230864" cy="4774223"/>
          </a:xfrm>
        </p:spPr>
        <p:txBody>
          <a:bodyPr>
            <a:normAutofit fontScale="77500" lnSpcReduction="20000"/>
          </a:bodyPr>
          <a:lstStyle/>
          <a:p>
            <a:r>
              <a:rPr lang="en-US" b="1" dirty="0" smtClean="0"/>
              <a:t>Jeremy </a:t>
            </a:r>
            <a:r>
              <a:rPr lang="en-US" b="1" dirty="0" err="1" smtClean="0"/>
              <a:t>Scahill</a:t>
            </a:r>
            <a:r>
              <a:rPr lang="en-US" dirty="0" smtClean="0"/>
              <a:t>, Intercept Reporter</a:t>
            </a:r>
            <a:r>
              <a:rPr lang="en-US" b="1" dirty="0" smtClean="0"/>
              <a:t>:</a:t>
            </a:r>
            <a:r>
              <a:rPr lang="en-US" b="1" dirty="0"/>
              <a:t> </a:t>
            </a:r>
            <a:r>
              <a:rPr lang="en-US" b="1" dirty="0">
                <a:solidFill>
                  <a:schemeClr val="accent1"/>
                </a:solidFill>
              </a:rPr>
              <a:t>What does it mean that Guantanamo is still open, holding prisoners? Is this prison, as we have known its existence post-9/11, is it ever going to close?</a:t>
            </a:r>
          </a:p>
          <a:p>
            <a:r>
              <a:rPr lang="en-US" b="1" dirty="0"/>
              <a:t>Carol </a:t>
            </a:r>
            <a:r>
              <a:rPr lang="en-US" b="1" dirty="0" smtClean="0"/>
              <a:t>Rosenberg, </a:t>
            </a:r>
            <a:r>
              <a:rPr lang="en-US" dirty="0" smtClean="0"/>
              <a:t>Miami Harold/NYT reporter</a:t>
            </a:r>
            <a:r>
              <a:rPr lang="en-US" b="1" dirty="0" smtClean="0"/>
              <a:t>:</a:t>
            </a:r>
            <a:r>
              <a:rPr lang="en-US" b="1" dirty="0"/>
              <a:t> </a:t>
            </a:r>
            <a:r>
              <a:rPr lang="en-US" dirty="0"/>
              <a:t>Because Congress has said that you can’t move them to the United States and forbidden anyone who’s held as a detainee at Guantanamo to be transferred to the United States for any reason for trial, for detention, for medical care. The reality is it sounds very much like it’ll exist until the last detainee dies and they can shut it down. </a:t>
            </a:r>
            <a:r>
              <a:rPr lang="en-US" b="1" dirty="0">
                <a:solidFill>
                  <a:schemeClr val="accent1"/>
                </a:solidFill>
              </a:rPr>
              <a:t>If you hold people as indefinite detainees in the war on terror, don’t charge them with crimes, or if you have a lifetime convict like Ali Hamza </a:t>
            </a:r>
            <a:r>
              <a:rPr lang="en-US" b="1" dirty="0" err="1">
                <a:solidFill>
                  <a:schemeClr val="accent1"/>
                </a:solidFill>
              </a:rPr>
              <a:t>Bahlul</a:t>
            </a:r>
            <a:r>
              <a:rPr lang="en-US" b="1" dirty="0">
                <a:solidFill>
                  <a:schemeClr val="accent1"/>
                </a:solidFill>
              </a:rPr>
              <a:t>, it doesn’t go away. Many of these men aren’t chargeable. They’re not accused of being criminals. </a:t>
            </a:r>
            <a:r>
              <a:rPr lang="en-US" dirty="0"/>
              <a:t>They’re accused of being foot soldiers for an enemy force which currently has no leader to surrender. You know, that’s the way war’s end. So, if you’re asking how Guantanamo ends, I have no idea. What is Guantanamo today? Guantanamo today is 40 detainees, </a:t>
            </a:r>
            <a:r>
              <a:rPr lang="en-US" b="1" dirty="0">
                <a:solidFill>
                  <a:schemeClr val="accent1"/>
                </a:solidFill>
              </a:rPr>
              <a:t>one of them convicted</a:t>
            </a:r>
            <a:r>
              <a:rPr lang="en-US" dirty="0"/>
              <a:t>, and a revolving force of about 1,400 U.S. troops, mostly National Guard coming down there without family on nine-month tours going to the beaches and bars of the base on weekends and then going home and going back to their lives. </a:t>
            </a:r>
            <a:r>
              <a:rPr lang="en-US" b="1" dirty="0">
                <a:solidFill>
                  <a:schemeClr val="accent1"/>
                </a:solidFill>
              </a:rPr>
              <a:t>And it’s a temporary prison, which really has no capacity to be shut down.</a:t>
            </a:r>
          </a:p>
          <a:p>
            <a:endParaRPr lang="en-US" sz="1600" dirty="0"/>
          </a:p>
        </p:txBody>
      </p:sp>
      <p:pic>
        <p:nvPicPr>
          <p:cNvPr id="7" name="Picture 6"/>
          <p:cNvPicPr>
            <a:picLocks noChangeAspect="1"/>
          </p:cNvPicPr>
          <p:nvPr/>
        </p:nvPicPr>
        <p:blipFill>
          <a:blip r:embed="rId2"/>
          <a:stretch>
            <a:fillRect/>
          </a:stretch>
        </p:blipFill>
        <p:spPr>
          <a:xfrm>
            <a:off x="6356838" y="6053204"/>
            <a:ext cx="5760251" cy="760834"/>
          </a:xfrm>
          <a:prstGeom prst="rect">
            <a:avLst/>
          </a:prstGeom>
        </p:spPr>
      </p:pic>
    </p:spTree>
    <p:extLst>
      <p:ext uri="{BB962C8B-B14F-4D97-AF65-F5344CB8AC3E}">
        <p14:creationId xmlns:p14="http://schemas.microsoft.com/office/powerpoint/2010/main" val="2147996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guantanamo ba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91" t="13085" r="4783" b="12354"/>
          <a:stretch/>
        </p:blipFill>
        <p:spPr bwMode="auto">
          <a:xfrm>
            <a:off x="5433646" y="3611695"/>
            <a:ext cx="6769785" cy="32463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sz="4800" b="1" dirty="0"/>
              <a:t>Guantanamo </a:t>
            </a:r>
            <a:r>
              <a:rPr lang="en-US" sz="4800" b="1" dirty="0" smtClean="0"/>
              <a:t>Bay, </a:t>
            </a:r>
            <a:r>
              <a:rPr lang="en-US" sz="4800" b="1" dirty="0" smtClean="0">
                <a:solidFill>
                  <a:schemeClr val="accent1"/>
                </a:solidFill>
              </a:rPr>
              <a:t>Pentagon Prison in</a:t>
            </a:r>
            <a:r>
              <a:rPr lang="en-US" sz="4800" b="1" dirty="0" smtClean="0"/>
              <a:t> </a:t>
            </a:r>
            <a:r>
              <a:rPr lang="en-US" sz="4800" b="1" u="sng" dirty="0" smtClean="0">
                <a:solidFill>
                  <a:schemeClr val="accent1"/>
                </a:solidFill>
              </a:rPr>
              <a:t>Cuba</a:t>
            </a:r>
            <a:endParaRPr lang="en-US" sz="4800" b="1" u="sng" dirty="0">
              <a:solidFill>
                <a:schemeClr val="accent1"/>
              </a:solidFill>
            </a:endParaRPr>
          </a:p>
        </p:txBody>
      </p:sp>
      <p:sp>
        <p:nvSpPr>
          <p:cNvPr id="3" name="Content Placeholder 2"/>
          <p:cNvSpPr>
            <a:spLocks noGrp="1"/>
          </p:cNvSpPr>
          <p:nvPr>
            <p:ph sz="quarter" idx="1"/>
          </p:nvPr>
        </p:nvSpPr>
        <p:spPr>
          <a:xfrm>
            <a:off x="457200" y="1600200"/>
            <a:ext cx="8502162" cy="5143500"/>
          </a:xfrm>
        </p:spPr>
        <p:txBody>
          <a:bodyPr>
            <a:normAutofit/>
          </a:bodyPr>
          <a:lstStyle/>
          <a:p>
            <a:r>
              <a:rPr lang="en-US" sz="3200" dirty="0" smtClean="0"/>
              <a:t>What does the distinction between </a:t>
            </a:r>
            <a:r>
              <a:rPr lang="en-US" sz="3200" b="1" dirty="0" smtClean="0"/>
              <a:t>“</a:t>
            </a:r>
            <a:r>
              <a:rPr lang="en-US" sz="3200" b="1" dirty="0" smtClean="0">
                <a:solidFill>
                  <a:schemeClr val="accent1"/>
                </a:solidFill>
              </a:rPr>
              <a:t>criminal</a:t>
            </a:r>
            <a:r>
              <a:rPr lang="en-US" sz="3200" b="1" dirty="0" smtClean="0"/>
              <a:t>,” “</a:t>
            </a:r>
            <a:r>
              <a:rPr lang="en-US" sz="3200" b="1" dirty="0" smtClean="0">
                <a:solidFill>
                  <a:schemeClr val="accent1"/>
                </a:solidFill>
              </a:rPr>
              <a:t>Prisoner of War</a:t>
            </a:r>
            <a:r>
              <a:rPr lang="en-US" sz="3200" b="1" dirty="0" smtClean="0"/>
              <a:t>,” </a:t>
            </a:r>
            <a:r>
              <a:rPr lang="en-US" sz="3200" dirty="0" smtClean="0"/>
              <a:t>and</a:t>
            </a:r>
            <a:r>
              <a:rPr lang="en-US" sz="3200" b="1" dirty="0" smtClean="0"/>
              <a:t> “</a:t>
            </a:r>
            <a:r>
              <a:rPr lang="en-US" sz="3200" b="1" dirty="0" smtClean="0">
                <a:solidFill>
                  <a:schemeClr val="accent1"/>
                </a:solidFill>
              </a:rPr>
              <a:t>Enemy Combatant</a:t>
            </a:r>
            <a:r>
              <a:rPr lang="en-US" sz="3200" b="1" dirty="0" smtClean="0"/>
              <a:t>”</a:t>
            </a:r>
            <a:r>
              <a:rPr lang="en-US" sz="3200" dirty="0" smtClean="0"/>
              <a:t> reveal about the power of </a:t>
            </a:r>
            <a:r>
              <a:rPr lang="en-US" sz="3200" b="1" dirty="0" smtClean="0"/>
              <a:t>language</a:t>
            </a:r>
            <a:r>
              <a:rPr lang="en-US" sz="3200" dirty="0" smtClean="0"/>
              <a:t> to </a:t>
            </a:r>
            <a:r>
              <a:rPr lang="en-US" sz="3200" b="1" dirty="0" smtClean="0">
                <a:solidFill>
                  <a:schemeClr val="accent1"/>
                </a:solidFill>
              </a:rPr>
              <a:t>dehumanize</a:t>
            </a:r>
            <a:r>
              <a:rPr lang="en-US" sz="3200" dirty="0" smtClean="0"/>
              <a:t>?</a:t>
            </a:r>
            <a:r>
              <a:rPr lang="en-US" sz="3200" b="1" dirty="0"/>
              <a:t> </a:t>
            </a:r>
            <a:endParaRPr lang="en-US" sz="3200" dirty="0" smtClean="0"/>
          </a:p>
        </p:txBody>
      </p:sp>
      <p:pic>
        <p:nvPicPr>
          <p:cNvPr id="2052" name="Picture 4" descr="Image result for guantanamo 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2646" y="1219201"/>
            <a:ext cx="3329354" cy="2392494"/>
          </a:xfrm>
          <a:prstGeom prst="rect">
            <a:avLst/>
          </a:prstGeom>
          <a:noFill/>
          <a:extLst>
            <a:ext uri="{909E8E84-426E-40DD-AFC4-6F175D3DCCD1}">
              <a14:hiddenFill xmlns:a14="http://schemas.microsoft.com/office/drawing/2010/main">
                <a:solidFill>
                  <a:srgbClr val="FFFFFF"/>
                </a:solidFill>
              </a14:hiddenFill>
            </a:ext>
          </a:extLst>
        </p:spPr>
      </p:pic>
      <p:sp>
        <p:nvSpPr>
          <p:cNvPr id="4" name="Left Arrow 3"/>
          <p:cNvSpPr/>
          <p:nvPr/>
        </p:nvSpPr>
        <p:spPr>
          <a:xfrm>
            <a:off x="10849709" y="600807"/>
            <a:ext cx="1090324" cy="2461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Image result for cia tor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398" y="4098798"/>
            <a:ext cx="4905248" cy="2759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979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C.I.A. Torture Programs: </a:t>
            </a:r>
            <a:r>
              <a:rPr lang="en-US" b="1" dirty="0" smtClean="0">
                <a:solidFill>
                  <a:schemeClr val="accent1"/>
                </a:solidFill>
              </a:rPr>
              <a:t>“Black Sites”</a:t>
            </a:r>
            <a:endParaRPr lang="en-US" b="1" dirty="0">
              <a:solidFill>
                <a:schemeClr val="accent1"/>
              </a:solidFill>
            </a:endParaRPr>
          </a:p>
        </p:txBody>
      </p:sp>
      <p:sp>
        <p:nvSpPr>
          <p:cNvPr id="3" name="Content Placeholder 2"/>
          <p:cNvSpPr>
            <a:spLocks noGrp="1"/>
          </p:cNvSpPr>
          <p:nvPr>
            <p:ph sz="quarter" idx="1"/>
          </p:nvPr>
        </p:nvSpPr>
        <p:spPr>
          <a:xfrm>
            <a:off x="395655" y="1600200"/>
            <a:ext cx="11641014" cy="5257800"/>
          </a:xfrm>
        </p:spPr>
        <p:txBody>
          <a:bodyPr>
            <a:normAutofit/>
          </a:bodyPr>
          <a:lstStyle/>
          <a:p>
            <a:r>
              <a:rPr lang="en-US" sz="2400" dirty="0" smtClean="0"/>
              <a:t>U.S. forever-wars have relied on constructing regimes of secrecy in order to circumvent democratic processes — to “operate on the dark side,” as Dick Cheney once infamously said. In these hidden spaces, anything is possible: the Geneva Convention is rendered meaningless, and a vast network of systematic kidnappings and brutal torture can blossom in remote corners of the globe.</a:t>
            </a:r>
            <a:endParaRPr lang="en-US" sz="2400" dirty="0"/>
          </a:p>
        </p:txBody>
      </p:sp>
      <p:pic>
        <p:nvPicPr>
          <p:cNvPr id="1026" name="Picture 2" descr="Image result for c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6464" y="381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5631474" y="5880166"/>
            <a:ext cx="6496050" cy="858020"/>
          </a:xfrm>
          <a:prstGeom prst="rect">
            <a:avLst/>
          </a:prstGeom>
        </p:spPr>
      </p:pic>
    </p:spTree>
    <p:extLst>
      <p:ext uri="{BB962C8B-B14F-4D97-AF65-F5344CB8AC3E}">
        <p14:creationId xmlns:p14="http://schemas.microsoft.com/office/powerpoint/2010/main" val="2957152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C.I.A. Torture Programs</a:t>
            </a:r>
            <a:endParaRPr lang="en-US" dirty="0"/>
          </a:p>
        </p:txBody>
      </p:sp>
      <p:sp>
        <p:nvSpPr>
          <p:cNvPr id="3" name="Content Placeholder 2"/>
          <p:cNvSpPr>
            <a:spLocks noGrp="1"/>
          </p:cNvSpPr>
          <p:nvPr>
            <p:ph sz="quarter" idx="1"/>
          </p:nvPr>
        </p:nvSpPr>
        <p:spPr>
          <a:xfrm>
            <a:off x="395655" y="1600200"/>
            <a:ext cx="11641014" cy="5257800"/>
          </a:xfrm>
        </p:spPr>
        <p:txBody>
          <a:bodyPr>
            <a:normAutofit/>
          </a:bodyPr>
          <a:lstStyle/>
          <a:p>
            <a:endParaRPr lang="en-US" dirty="0"/>
          </a:p>
        </p:txBody>
      </p:sp>
      <p:pic>
        <p:nvPicPr>
          <p:cNvPr id="1026" name="Picture 2" descr="Image result for c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6464" y="381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631474" y="5880166"/>
            <a:ext cx="6496050" cy="858020"/>
          </a:xfrm>
          <a:prstGeom prst="rect">
            <a:avLst/>
          </a:prstGeom>
        </p:spPr>
      </p:pic>
    </p:spTree>
    <p:extLst>
      <p:ext uri="{BB962C8B-B14F-4D97-AF65-F5344CB8AC3E}">
        <p14:creationId xmlns:p14="http://schemas.microsoft.com/office/powerpoint/2010/main" val="242182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a:t>
            </a:r>
            <a:r>
              <a:rPr lang="en-US" sz="4800" dirty="0" smtClean="0">
                <a:solidFill>
                  <a:schemeClr val="accent1"/>
                </a:solidFill>
              </a:rPr>
              <a:t>240-241, 243</a:t>
            </a:r>
            <a:r>
              <a:rPr lang="en-US" sz="4800" dirty="0" smtClean="0"/>
              <a:t>) </a:t>
            </a:r>
            <a:r>
              <a:rPr lang="en-US" sz="4000" dirty="0" smtClean="0"/>
              <a:t>Nazi and Soviet “</a:t>
            </a:r>
            <a:r>
              <a:rPr lang="en-US" sz="4000" dirty="0" smtClean="0">
                <a:solidFill>
                  <a:schemeClr val="accent1"/>
                </a:solidFill>
              </a:rPr>
              <a:t>Efficiency</a:t>
            </a:r>
            <a:r>
              <a:rPr lang="en-US" sz="4000" dirty="0" smtClean="0"/>
              <a:t>”</a:t>
            </a:r>
            <a:r>
              <a:rPr lang="en-US" sz="4800" dirty="0" smtClean="0"/>
              <a:t> </a:t>
            </a:r>
            <a:endParaRPr lang="en-US" sz="4800" dirty="0"/>
          </a:p>
        </p:txBody>
      </p:sp>
      <p:sp>
        <p:nvSpPr>
          <p:cNvPr id="3" name="Content Placeholder 2"/>
          <p:cNvSpPr>
            <a:spLocks noGrp="1"/>
          </p:cNvSpPr>
          <p:nvPr>
            <p:ph sz="quarter" idx="1"/>
          </p:nvPr>
        </p:nvSpPr>
        <p:spPr>
          <a:xfrm>
            <a:off x="354563" y="1565031"/>
            <a:ext cx="8156395" cy="5106701"/>
          </a:xfrm>
        </p:spPr>
        <p:txBody>
          <a:bodyPr>
            <a:normAutofit/>
          </a:bodyPr>
          <a:lstStyle/>
          <a:p>
            <a:pPr marL="0" indent="0">
              <a:buNone/>
            </a:pPr>
            <a:r>
              <a:rPr lang="en-US" sz="2400" dirty="0"/>
              <a:t>The Soviet Union was good at </a:t>
            </a:r>
            <a:r>
              <a:rPr lang="en-US" sz="2400" dirty="0" smtClean="0"/>
              <a:t>torture. But </a:t>
            </a:r>
            <a:r>
              <a:rPr lang="en-US" sz="2400" dirty="0"/>
              <a:t>the Soviets excelled at torture because they understood its usefulness. “</a:t>
            </a:r>
            <a:r>
              <a:rPr lang="en-US" sz="2400" b="1" dirty="0">
                <a:solidFill>
                  <a:schemeClr val="accent1"/>
                </a:solidFill>
              </a:rPr>
              <a:t>Our task is not only to destroy you physically</a:t>
            </a:r>
            <a:r>
              <a:rPr lang="en-US" sz="2400" dirty="0"/>
              <a:t>,” a Stalinist interrogator explained to a prisoner in 1948. “</a:t>
            </a:r>
            <a:r>
              <a:rPr lang="en-US" sz="2400" b="1" dirty="0">
                <a:solidFill>
                  <a:schemeClr val="accent1"/>
                </a:solidFill>
              </a:rPr>
              <a:t>But also to smash you morally before the eyes of the society</a:t>
            </a:r>
            <a:r>
              <a:rPr lang="en-US" sz="2400" dirty="0" smtClean="0"/>
              <a:t>.”</a:t>
            </a:r>
            <a:endParaRPr lang="en-US" sz="2400" dirty="0"/>
          </a:p>
          <a:p>
            <a:pPr marL="0" indent="0">
              <a:buNone/>
            </a:pPr>
            <a:r>
              <a:rPr lang="en-US" sz="2400" dirty="0" smtClean="0"/>
              <a:t>“</a:t>
            </a:r>
            <a:r>
              <a:rPr lang="en-US" sz="2400" dirty="0"/>
              <a:t>Of course it is sinister,” wrote Andrew Meier, the author of “The Lost Spy: An American in Stalin’s Secret Service,” via email. “It’s venomous, even. Stalin </a:t>
            </a:r>
            <a:r>
              <a:rPr lang="en-US" sz="2400" dirty="0" smtClean="0"/>
              <a:t>[was] </a:t>
            </a:r>
            <a:r>
              <a:rPr lang="en-US" sz="2400" dirty="0"/>
              <a:t>all about optimization. </a:t>
            </a:r>
            <a:r>
              <a:rPr lang="en-US" sz="2400" b="1" dirty="0">
                <a:solidFill>
                  <a:schemeClr val="accent1"/>
                </a:solidFill>
              </a:rPr>
              <a:t>Take the gulag, the greatest example, and achievement, of Soviet optimization</a:t>
            </a:r>
            <a:r>
              <a:rPr lang="en-US" sz="2400" dirty="0"/>
              <a:t>. The lords of the gulag had charts and charts </a:t>
            </a:r>
            <a:r>
              <a:rPr lang="en-US" sz="2400" dirty="0" smtClean="0"/>
              <a:t>[based off medical research and experimentation] about </a:t>
            </a:r>
            <a:r>
              <a:rPr lang="en-US" sz="2400" b="1" dirty="0">
                <a:solidFill>
                  <a:schemeClr val="accent1"/>
                </a:solidFill>
              </a:rPr>
              <a:t>minimum food intake and maximum work output</a:t>
            </a:r>
            <a:r>
              <a:rPr lang="en-US" sz="2400" dirty="0" smtClean="0"/>
              <a:t>.”</a:t>
            </a:r>
            <a:endParaRPr lang="en-US" sz="2400" dirty="0"/>
          </a:p>
        </p:txBody>
      </p:sp>
      <p:pic>
        <p:nvPicPr>
          <p:cNvPr id="4" name="Picture 3"/>
          <p:cNvPicPr>
            <a:picLocks noChangeAspect="1"/>
          </p:cNvPicPr>
          <p:nvPr/>
        </p:nvPicPr>
        <p:blipFill>
          <a:blip r:embed="rId3"/>
          <a:stretch>
            <a:fillRect/>
          </a:stretch>
        </p:blipFill>
        <p:spPr>
          <a:xfrm>
            <a:off x="8510958" y="1421648"/>
            <a:ext cx="3530196" cy="1866282"/>
          </a:xfrm>
          <a:prstGeom prst="rect">
            <a:avLst/>
          </a:prstGeom>
        </p:spPr>
      </p:pic>
      <p:pic>
        <p:nvPicPr>
          <p:cNvPr id="3074" name="Picture 2" descr="Image result for nazi experiments"/>
          <p:cNvPicPr>
            <a:picLocks noChangeAspect="1" noChangeArrowheads="1"/>
          </p:cNvPicPr>
          <p:nvPr/>
        </p:nvPicPr>
        <p:blipFill rotWithShape="1">
          <a:blip r:embed="rId4">
            <a:extLst>
              <a:ext uri="{28A0092B-C50C-407E-A947-70E740481C1C}">
                <a14:useLocalDpi xmlns:a14="http://schemas.microsoft.com/office/drawing/2010/main" val="0"/>
              </a:ext>
            </a:extLst>
          </a:blip>
          <a:srcRect l="4964" r="2995" b="3633"/>
          <a:stretch/>
        </p:blipFill>
        <p:spPr bwMode="auto">
          <a:xfrm>
            <a:off x="8510958" y="3974122"/>
            <a:ext cx="3530196" cy="2772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780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smtClean="0"/>
              <a:t>2.10</a:t>
            </a:r>
            <a:endParaRPr lang="en-US" sz="8800" dirty="0"/>
          </a:p>
        </p:txBody>
      </p:sp>
      <p:sp>
        <p:nvSpPr>
          <p:cNvPr id="3" name="Content Placeholder 2"/>
          <p:cNvSpPr>
            <a:spLocks noGrp="1"/>
          </p:cNvSpPr>
          <p:nvPr>
            <p:ph sz="quarter" idx="1"/>
          </p:nvPr>
        </p:nvSpPr>
        <p:spPr>
          <a:xfrm>
            <a:off x="816864" y="1727200"/>
            <a:ext cx="7011918" cy="4890662"/>
          </a:xfrm>
        </p:spPr>
        <p:txBody>
          <a:bodyPr>
            <a:normAutofit fontScale="92500" lnSpcReduction="20000"/>
          </a:bodyPr>
          <a:lstStyle/>
          <a:p>
            <a:pPr marL="457200" indent="-457200">
              <a:buFont typeface="+mj-lt"/>
              <a:buAutoNum type="arabicPeriod"/>
            </a:pPr>
            <a:r>
              <a:rPr lang="en-US" sz="3600" b="1" dirty="0"/>
              <a:t>What is the deal with the </a:t>
            </a:r>
            <a:r>
              <a:rPr lang="en-US" sz="3600" dirty="0" smtClean="0"/>
              <a:t>“</a:t>
            </a:r>
            <a:r>
              <a:rPr lang="en-US" sz="3600" b="1" dirty="0" smtClean="0"/>
              <a:t>beautiful</a:t>
            </a:r>
            <a:r>
              <a:rPr lang="en-US" sz="3600" dirty="0" smtClean="0"/>
              <a:t>”</a:t>
            </a:r>
            <a:r>
              <a:rPr lang="en-US" sz="3600" b="1" dirty="0" smtClean="0"/>
              <a:t> </a:t>
            </a:r>
            <a:r>
              <a:rPr lang="en-US" sz="3600" b="1" dirty="0"/>
              <a:t>Prole? Why does Winston find her attractive? </a:t>
            </a:r>
            <a:r>
              <a:rPr lang="en-US" sz="3600" dirty="0"/>
              <a:t>(</a:t>
            </a:r>
            <a:r>
              <a:rPr lang="en-US" sz="3600" dirty="0" smtClean="0"/>
              <a:t>219-20).</a:t>
            </a:r>
            <a:endParaRPr lang="en-US" sz="3600" dirty="0"/>
          </a:p>
          <a:p>
            <a:pPr marL="777240" lvl="1" indent="-457200">
              <a:buFont typeface="+mj-lt"/>
              <a:buAutoNum type="arabicPeriod"/>
            </a:pPr>
            <a:r>
              <a:rPr lang="en-US" sz="3300" u="sng" dirty="0" smtClean="0">
                <a:solidFill>
                  <a:schemeClr val="accent1"/>
                </a:solidFill>
              </a:rPr>
              <a:t>Lit analysis</a:t>
            </a:r>
            <a:r>
              <a:rPr lang="en-US" sz="3300" b="1" dirty="0" smtClean="0"/>
              <a:t>: What </a:t>
            </a:r>
            <a:r>
              <a:rPr lang="en-US" sz="3300" b="1" dirty="0"/>
              <a:t>is Orwell’s purpose for including this</a:t>
            </a:r>
            <a:r>
              <a:rPr lang="en-US" sz="3300" b="1" dirty="0" smtClean="0"/>
              <a:t>? </a:t>
            </a:r>
          </a:p>
          <a:p>
            <a:pPr marL="777240" lvl="1" indent="-457200">
              <a:buFont typeface="+mj-lt"/>
              <a:buAutoNum type="arabicPeriod"/>
            </a:pPr>
            <a:r>
              <a:rPr lang="en-US" sz="3300" b="1" dirty="0" smtClean="0"/>
              <a:t>Is the language Orwell uses about </a:t>
            </a:r>
            <a:r>
              <a:rPr lang="en-US" sz="3300" b="1" smtClean="0"/>
              <a:t>women misogynistic? </a:t>
            </a:r>
            <a:endParaRPr lang="en-US" sz="3300" b="1" dirty="0" smtClean="0"/>
          </a:p>
          <a:p>
            <a:pPr marL="457200" indent="-457200">
              <a:buFont typeface="+mj-lt"/>
              <a:buAutoNum type="arabicPeriod"/>
            </a:pPr>
            <a:r>
              <a:rPr lang="en-US" sz="3900" b="1" dirty="0" smtClean="0"/>
              <a:t>Where </a:t>
            </a:r>
            <a:r>
              <a:rPr lang="en-US" sz="3900" b="1" dirty="0"/>
              <a:t>was the </a:t>
            </a:r>
            <a:r>
              <a:rPr lang="en-US" sz="3900" b="1" dirty="0" smtClean="0"/>
              <a:t>telescreen?</a:t>
            </a:r>
            <a:endParaRPr lang="en-US" sz="3900" b="1" dirty="0"/>
          </a:p>
          <a:p>
            <a:pPr marL="457200" indent="-457200">
              <a:buFont typeface="+mj-lt"/>
              <a:buAutoNum type="arabicPeriod"/>
            </a:pPr>
            <a:r>
              <a:rPr lang="en-US" sz="3600" b="1" dirty="0"/>
              <a:t>Who betrayed Winston and Julia</a:t>
            </a:r>
            <a:r>
              <a:rPr lang="en-US" sz="3600" b="1" dirty="0" smtClean="0"/>
              <a:t>?</a:t>
            </a:r>
          </a:p>
          <a:p>
            <a:pPr marL="777240" lvl="1" indent="-457200">
              <a:buFont typeface="+mj-lt"/>
              <a:buAutoNum type="arabicPeriod"/>
            </a:pPr>
            <a:r>
              <a:rPr lang="en-US" sz="3300" b="1" dirty="0" smtClean="0"/>
              <a:t>What questions does this leave us with?</a:t>
            </a:r>
          </a:p>
          <a:p>
            <a:endParaRPr lang="en-US" sz="3200" dirty="0"/>
          </a:p>
        </p:txBody>
      </p:sp>
      <p:pic>
        <p:nvPicPr>
          <p:cNvPr id="5" name="Picture 4"/>
          <p:cNvPicPr>
            <a:picLocks noChangeAspect="1"/>
          </p:cNvPicPr>
          <p:nvPr/>
        </p:nvPicPr>
        <p:blipFill>
          <a:blip r:embed="rId2"/>
          <a:stretch>
            <a:fillRect/>
          </a:stretch>
        </p:blipFill>
        <p:spPr>
          <a:xfrm>
            <a:off x="7828782" y="355600"/>
            <a:ext cx="4098383" cy="3063353"/>
          </a:xfrm>
          <a:prstGeom prst="rect">
            <a:avLst/>
          </a:prstGeom>
        </p:spPr>
      </p:pic>
      <p:pic>
        <p:nvPicPr>
          <p:cNvPr id="6" name="Picture 5"/>
          <p:cNvPicPr>
            <a:picLocks noChangeAspect="1"/>
          </p:cNvPicPr>
          <p:nvPr/>
        </p:nvPicPr>
        <p:blipFill>
          <a:blip r:embed="rId3"/>
          <a:stretch>
            <a:fillRect/>
          </a:stretch>
        </p:blipFill>
        <p:spPr>
          <a:xfrm>
            <a:off x="7828782" y="3729690"/>
            <a:ext cx="4098383" cy="2888172"/>
          </a:xfrm>
          <a:prstGeom prst="rect">
            <a:avLst/>
          </a:prstGeom>
        </p:spPr>
      </p:pic>
    </p:spTree>
    <p:extLst>
      <p:ext uri="{BB962C8B-B14F-4D97-AF65-F5344CB8AC3E}">
        <p14:creationId xmlns:p14="http://schemas.microsoft.com/office/powerpoint/2010/main" val="19459708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Auschwitz Photos… Nazi Efficiency </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08452" y="1617785"/>
            <a:ext cx="6743700" cy="4495800"/>
          </a:xfrm>
        </p:spPr>
      </p:pic>
      <p:pic>
        <p:nvPicPr>
          <p:cNvPr id="1026" name="Picture 2" descr="Image result for auschwitz birkenau ov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5798" y="2136897"/>
            <a:ext cx="4572000" cy="345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4695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a:t>
            </a:r>
            <a:r>
              <a:rPr lang="en-US" sz="4800" dirty="0" smtClean="0">
                <a:solidFill>
                  <a:schemeClr val="accent1"/>
                </a:solidFill>
              </a:rPr>
              <a:t>240-241, 243</a:t>
            </a:r>
            <a:r>
              <a:rPr lang="en-US" sz="4800" dirty="0" smtClean="0"/>
              <a:t>) </a:t>
            </a:r>
            <a:r>
              <a:rPr lang="en-US" sz="4000" dirty="0" smtClean="0"/>
              <a:t>Nazi and Soviet “</a:t>
            </a:r>
            <a:r>
              <a:rPr lang="en-US" sz="4000" dirty="0" smtClean="0">
                <a:solidFill>
                  <a:schemeClr val="accent1"/>
                </a:solidFill>
              </a:rPr>
              <a:t>Efficiency</a:t>
            </a:r>
            <a:r>
              <a:rPr lang="en-US" sz="4000" dirty="0" smtClean="0"/>
              <a:t>”</a:t>
            </a:r>
            <a:r>
              <a:rPr lang="en-US" sz="4800" dirty="0" smtClean="0"/>
              <a:t> </a:t>
            </a:r>
            <a:endParaRPr lang="en-US" sz="4800" dirty="0"/>
          </a:p>
        </p:txBody>
      </p:sp>
      <p:sp>
        <p:nvSpPr>
          <p:cNvPr id="3" name="Content Placeholder 2"/>
          <p:cNvSpPr>
            <a:spLocks noGrp="1"/>
          </p:cNvSpPr>
          <p:nvPr>
            <p:ph sz="quarter" idx="1"/>
          </p:nvPr>
        </p:nvSpPr>
        <p:spPr>
          <a:xfrm>
            <a:off x="354563" y="1565031"/>
            <a:ext cx="8156395" cy="5106701"/>
          </a:xfrm>
        </p:spPr>
        <p:txBody>
          <a:bodyPr>
            <a:normAutofit/>
          </a:bodyPr>
          <a:lstStyle/>
          <a:p>
            <a:r>
              <a:rPr lang="en-US" sz="3000" b="1" dirty="0" smtClean="0"/>
              <a:t>In what ways is the Party efficient– similar to the Nazis or Soviets?</a:t>
            </a:r>
          </a:p>
        </p:txBody>
      </p:sp>
      <p:pic>
        <p:nvPicPr>
          <p:cNvPr id="4" name="Picture 3"/>
          <p:cNvPicPr>
            <a:picLocks noChangeAspect="1"/>
          </p:cNvPicPr>
          <p:nvPr/>
        </p:nvPicPr>
        <p:blipFill>
          <a:blip r:embed="rId3"/>
          <a:stretch>
            <a:fillRect/>
          </a:stretch>
        </p:blipFill>
        <p:spPr>
          <a:xfrm>
            <a:off x="8510958" y="1421648"/>
            <a:ext cx="3530196" cy="1866282"/>
          </a:xfrm>
          <a:prstGeom prst="rect">
            <a:avLst/>
          </a:prstGeom>
        </p:spPr>
      </p:pic>
      <p:pic>
        <p:nvPicPr>
          <p:cNvPr id="3074" name="Picture 2" descr="Image result for nazi experiments"/>
          <p:cNvPicPr>
            <a:picLocks noChangeAspect="1" noChangeArrowheads="1"/>
          </p:cNvPicPr>
          <p:nvPr/>
        </p:nvPicPr>
        <p:blipFill rotWithShape="1">
          <a:blip r:embed="rId4">
            <a:extLst>
              <a:ext uri="{28A0092B-C50C-407E-A947-70E740481C1C}">
                <a14:useLocalDpi xmlns:a14="http://schemas.microsoft.com/office/drawing/2010/main" val="0"/>
              </a:ext>
            </a:extLst>
          </a:blip>
          <a:srcRect l="4964" r="2995" b="3633"/>
          <a:stretch/>
        </p:blipFill>
        <p:spPr bwMode="auto">
          <a:xfrm>
            <a:off x="8510958" y="3974122"/>
            <a:ext cx="3530196" cy="2772083"/>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864" y="2664069"/>
            <a:ext cx="2567604" cy="1676074"/>
          </a:xfrm>
          <a:prstGeom prst="rect">
            <a:avLst/>
          </a:prstGeom>
        </p:spPr>
      </p:pic>
      <p:pic>
        <p:nvPicPr>
          <p:cNvPr id="7" name="Content Placeholder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4738" y="2661348"/>
            <a:ext cx="2560874" cy="1678795"/>
          </a:xfrm>
          <a:prstGeom prst="rect">
            <a:avLst/>
          </a:prstGeom>
        </p:spPr>
      </p:pic>
      <p:pic>
        <p:nvPicPr>
          <p:cNvPr id="1026" name="Picture 2" descr="Image result for nazi record keep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0535" y="2661348"/>
            <a:ext cx="2095500" cy="3095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azi record keepi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6864" y="4413737"/>
            <a:ext cx="2567604" cy="16806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9"/>
          <a:stretch>
            <a:fillRect/>
          </a:stretch>
        </p:blipFill>
        <p:spPr>
          <a:xfrm>
            <a:off x="1511544" y="5018921"/>
            <a:ext cx="8096250" cy="1619250"/>
          </a:xfrm>
          <a:prstGeom prst="rect">
            <a:avLst/>
          </a:prstGeom>
        </p:spPr>
      </p:pic>
      <p:pic>
        <p:nvPicPr>
          <p:cNvPr id="8" name="Picture 7"/>
          <p:cNvPicPr>
            <a:picLocks noChangeAspect="1"/>
          </p:cNvPicPr>
          <p:nvPr/>
        </p:nvPicPr>
        <p:blipFill>
          <a:blip r:embed="rId10"/>
          <a:stretch>
            <a:fillRect/>
          </a:stretch>
        </p:blipFill>
        <p:spPr>
          <a:xfrm>
            <a:off x="270042" y="2708972"/>
            <a:ext cx="7734300" cy="3000375"/>
          </a:xfrm>
          <a:prstGeom prst="rect">
            <a:avLst/>
          </a:prstGeom>
        </p:spPr>
      </p:pic>
    </p:spTree>
    <p:extLst>
      <p:ext uri="{BB962C8B-B14F-4D97-AF65-F5344CB8AC3E}">
        <p14:creationId xmlns:p14="http://schemas.microsoft.com/office/powerpoint/2010/main" val="155160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rotWithShape="1">
          <a:blip r:embed="rId2"/>
          <a:srcRect l="1239" r="9174"/>
          <a:stretch/>
        </p:blipFill>
        <p:spPr>
          <a:xfrm>
            <a:off x="298938" y="280829"/>
            <a:ext cx="9873762" cy="6322195"/>
          </a:xfrm>
          <a:prstGeom prst="rect">
            <a:avLst/>
          </a:prstGeom>
        </p:spPr>
      </p:pic>
      <p:pic>
        <p:nvPicPr>
          <p:cNvPr id="2" name="Picture 1"/>
          <p:cNvPicPr>
            <a:picLocks noChangeAspect="1"/>
          </p:cNvPicPr>
          <p:nvPr/>
        </p:nvPicPr>
        <p:blipFill>
          <a:blip r:embed="rId3"/>
          <a:stretch>
            <a:fillRect/>
          </a:stretch>
        </p:blipFill>
        <p:spPr>
          <a:xfrm>
            <a:off x="5561135" y="5804028"/>
            <a:ext cx="6496050" cy="899007"/>
          </a:xfrm>
          <a:prstGeom prst="rect">
            <a:avLst/>
          </a:prstGeom>
          <a:ln>
            <a:solidFill>
              <a:schemeClr val="tx1"/>
            </a:solidFill>
          </a:ln>
        </p:spPr>
      </p:pic>
      <p:pic>
        <p:nvPicPr>
          <p:cNvPr id="3" name="Picture 2"/>
          <p:cNvPicPr>
            <a:picLocks noChangeAspect="1"/>
          </p:cNvPicPr>
          <p:nvPr/>
        </p:nvPicPr>
        <p:blipFill>
          <a:blip r:embed="rId4"/>
          <a:stretch>
            <a:fillRect/>
          </a:stretch>
        </p:blipFill>
        <p:spPr>
          <a:xfrm>
            <a:off x="5561135" y="4529137"/>
            <a:ext cx="6496050" cy="1000125"/>
          </a:xfrm>
          <a:prstGeom prst="rect">
            <a:avLst/>
          </a:prstGeom>
          <a:ln>
            <a:solidFill>
              <a:schemeClr val="tx1"/>
            </a:solidFill>
          </a:ln>
        </p:spPr>
      </p:pic>
      <p:pic>
        <p:nvPicPr>
          <p:cNvPr id="5" name="Picture 4"/>
          <p:cNvPicPr>
            <a:picLocks noChangeAspect="1"/>
          </p:cNvPicPr>
          <p:nvPr/>
        </p:nvPicPr>
        <p:blipFill>
          <a:blip r:embed="rId5"/>
          <a:stretch>
            <a:fillRect/>
          </a:stretch>
        </p:blipFill>
        <p:spPr>
          <a:xfrm>
            <a:off x="5561135" y="3441926"/>
            <a:ext cx="6496050" cy="858020"/>
          </a:xfrm>
          <a:prstGeom prst="rect">
            <a:avLst/>
          </a:prstGeom>
        </p:spPr>
      </p:pic>
    </p:spTree>
    <p:extLst>
      <p:ext uri="{BB962C8B-B14F-4D97-AF65-F5344CB8AC3E}">
        <p14:creationId xmlns:p14="http://schemas.microsoft.com/office/powerpoint/2010/main" val="7643913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00211" y="1661746"/>
            <a:ext cx="4152991" cy="2195530"/>
          </a:xfrm>
          <a:prstGeom prst="rect">
            <a:avLst/>
          </a:prstGeom>
        </p:spPr>
      </p:pic>
      <p:sp>
        <p:nvSpPr>
          <p:cNvPr id="2" name="Title 1"/>
          <p:cNvSpPr>
            <a:spLocks noGrp="1"/>
          </p:cNvSpPr>
          <p:nvPr>
            <p:ph type="title"/>
          </p:nvPr>
        </p:nvSpPr>
        <p:spPr/>
        <p:txBody>
          <a:bodyPr>
            <a:noAutofit/>
          </a:bodyPr>
          <a:lstStyle/>
          <a:p>
            <a:r>
              <a:rPr lang="en-US" sz="8800" dirty="0" smtClean="0"/>
              <a:t>3.2 </a:t>
            </a:r>
            <a:r>
              <a:rPr lang="en-US" sz="5400" dirty="0" smtClean="0"/>
              <a:t>(240-260)</a:t>
            </a:r>
            <a:endParaRPr lang="en-US" sz="5400" dirty="0"/>
          </a:p>
        </p:txBody>
      </p:sp>
      <p:sp>
        <p:nvSpPr>
          <p:cNvPr id="3" name="Content Placeholder 2"/>
          <p:cNvSpPr>
            <a:spLocks noGrp="1"/>
          </p:cNvSpPr>
          <p:nvPr>
            <p:ph sz="quarter" idx="1"/>
          </p:nvPr>
        </p:nvSpPr>
        <p:spPr>
          <a:xfrm>
            <a:off x="589547" y="1661746"/>
            <a:ext cx="7110664" cy="5196254"/>
          </a:xfrm>
        </p:spPr>
        <p:txBody>
          <a:bodyPr>
            <a:normAutofit fontScale="85000" lnSpcReduction="20000"/>
          </a:bodyPr>
          <a:lstStyle/>
          <a:p>
            <a:pPr marL="742950" indent="-742950">
              <a:buFont typeface="+mj-lt"/>
              <a:buAutoNum type="arabicParenR"/>
            </a:pPr>
            <a:r>
              <a:rPr lang="en-US" sz="3200" b="1" dirty="0"/>
              <a:t>Does O’Brien know the ‘real’ history of the world?  What might happen if the Party forgets the real history of the world?  Would it matter?</a:t>
            </a:r>
          </a:p>
          <a:p>
            <a:pPr marL="742950" indent="-742950">
              <a:buFont typeface="+mj-lt"/>
              <a:buAutoNum type="arabicParenR"/>
            </a:pPr>
            <a:r>
              <a:rPr lang="en-US" sz="3200" b="1" dirty="0" smtClean="0"/>
              <a:t>What </a:t>
            </a:r>
            <a:r>
              <a:rPr lang="en-US" sz="3200" b="1" dirty="0"/>
              <a:t>point is O’Brien trying to make about Martyrs, the Inquisition, heresy, and the totalitarians</a:t>
            </a:r>
            <a:r>
              <a:rPr lang="en-US" sz="3200" b="1" dirty="0" smtClean="0"/>
              <a:t>? </a:t>
            </a:r>
            <a:r>
              <a:rPr lang="en-US" sz="3200" dirty="0" smtClean="0"/>
              <a:t>(253-5).</a:t>
            </a:r>
            <a:endParaRPr lang="en-US" sz="3200" b="1" dirty="0"/>
          </a:p>
          <a:p>
            <a:pPr marL="742950" indent="-742950">
              <a:buFont typeface="+mj-lt"/>
              <a:buAutoNum type="arabicParenR"/>
            </a:pPr>
            <a:r>
              <a:rPr lang="en-US" sz="3200" b="1" dirty="0"/>
              <a:t>What is the Party trying to avoid by doing things differently?</a:t>
            </a:r>
          </a:p>
          <a:p>
            <a:pPr marL="742950" indent="-742950">
              <a:buFont typeface="+mj-lt"/>
              <a:buAutoNum type="arabicParenR"/>
            </a:pPr>
            <a:r>
              <a:rPr lang="en-US" sz="3200" b="1" dirty="0"/>
              <a:t>Why does O’Brien demand Winston submit of his own free will?</a:t>
            </a:r>
          </a:p>
          <a:p>
            <a:pPr marL="742950" indent="-742950">
              <a:buFont typeface="+mj-lt"/>
              <a:buAutoNum type="arabicParenR"/>
            </a:pPr>
            <a:r>
              <a:rPr lang="en-US" sz="3200" b="1" dirty="0"/>
              <a:t>2+2</a:t>
            </a:r>
            <a:r>
              <a:rPr lang="en-US" sz="3200" b="1" dirty="0" smtClean="0"/>
              <a:t>=__? Is </a:t>
            </a:r>
            <a:r>
              <a:rPr lang="en-US" sz="3200" b="1" dirty="0"/>
              <a:t>Winston actually crazy?</a:t>
            </a:r>
          </a:p>
          <a:p>
            <a:pPr marL="742950" indent="-742950">
              <a:buFont typeface="+mj-lt"/>
              <a:buAutoNum type="arabicParenR"/>
            </a:pPr>
            <a:r>
              <a:rPr lang="en-US" sz="3200" b="1" dirty="0" smtClean="0"/>
              <a:t>What </a:t>
            </a:r>
            <a:r>
              <a:rPr lang="en-US" sz="3200" b="1" dirty="0"/>
              <a:t>would you have asked O’Brien</a:t>
            </a:r>
            <a:r>
              <a:rPr lang="en-US" sz="3200" b="1" dirty="0" smtClean="0"/>
              <a:t>? </a:t>
            </a:r>
            <a:r>
              <a:rPr lang="en-US" sz="3200" dirty="0" smtClean="0"/>
              <a:t>(259).</a:t>
            </a:r>
            <a:endParaRPr lang="en-US" sz="3200" dirty="0"/>
          </a:p>
        </p:txBody>
      </p:sp>
      <p:pic>
        <p:nvPicPr>
          <p:cNvPr id="5" name="Picture 4"/>
          <p:cNvPicPr>
            <a:picLocks noChangeAspect="1"/>
          </p:cNvPicPr>
          <p:nvPr/>
        </p:nvPicPr>
        <p:blipFill>
          <a:blip r:embed="rId3"/>
          <a:stretch>
            <a:fillRect/>
          </a:stretch>
        </p:blipFill>
        <p:spPr>
          <a:xfrm>
            <a:off x="8115041" y="4011521"/>
            <a:ext cx="3323331" cy="2692234"/>
          </a:xfrm>
          <a:prstGeom prst="rect">
            <a:avLst/>
          </a:prstGeom>
        </p:spPr>
      </p:pic>
    </p:spTree>
    <p:extLst>
      <p:ext uri="{BB962C8B-B14F-4D97-AF65-F5344CB8AC3E}">
        <p14:creationId xmlns:p14="http://schemas.microsoft.com/office/powerpoint/2010/main" val="24469006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Updated calendar:</a:t>
            </a:r>
            <a:br>
              <a:rPr lang="en-US" dirty="0" smtClean="0"/>
            </a:br>
            <a:r>
              <a:rPr lang="en-US" dirty="0" smtClean="0"/>
              <a:t>Reminder: the NYT quiz will be back Fri/Sun</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067465593"/>
              </p:ext>
            </p:extLst>
          </p:nvPr>
        </p:nvGraphicFramePr>
        <p:xfrm>
          <a:off x="816864" y="1999957"/>
          <a:ext cx="9137650" cy="2743200"/>
        </p:xfrm>
        <a:graphic>
          <a:graphicData uri="http://schemas.openxmlformats.org/drawingml/2006/table">
            <a:tbl>
              <a:tblPr firstRow="1" firstCol="1" bandRow="1">
                <a:tableStyleId>{5C22544A-7EE6-4342-B048-85BDC9FD1C3A}</a:tableStyleId>
              </a:tblPr>
              <a:tblGrid>
                <a:gridCol w="1831340">
                  <a:extLst>
                    <a:ext uri="{9D8B030D-6E8A-4147-A177-3AD203B41FA5}">
                      <a16:colId xmlns:a16="http://schemas.microsoft.com/office/drawing/2014/main" val="2623068131"/>
                    </a:ext>
                  </a:extLst>
                </a:gridCol>
                <a:gridCol w="1827530">
                  <a:extLst>
                    <a:ext uri="{9D8B030D-6E8A-4147-A177-3AD203B41FA5}">
                      <a16:colId xmlns:a16="http://schemas.microsoft.com/office/drawing/2014/main" val="2397777872"/>
                    </a:ext>
                  </a:extLst>
                </a:gridCol>
                <a:gridCol w="1832610">
                  <a:extLst>
                    <a:ext uri="{9D8B030D-6E8A-4147-A177-3AD203B41FA5}">
                      <a16:colId xmlns:a16="http://schemas.microsoft.com/office/drawing/2014/main" val="4085117060"/>
                    </a:ext>
                  </a:extLst>
                </a:gridCol>
                <a:gridCol w="1831340">
                  <a:extLst>
                    <a:ext uri="{9D8B030D-6E8A-4147-A177-3AD203B41FA5}">
                      <a16:colId xmlns:a16="http://schemas.microsoft.com/office/drawing/2014/main" val="3685306904"/>
                    </a:ext>
                  </a:extLst>
                </a:gridCol>
                <a:gridCol w="1814830">
                  <a:extLst>
                    <a:ext uri="{9D8B030D-6E8A-4147-A177-3AD203B41FA5}">
                      <a16:colId xmlns:a16="http://schemas.microsoft.com/office/drawing/2014/main" val="2370505068"/>
                    </a:ext>
                  </a:extLst>
                </a:gridCol>
              </a:tblGrid>
              <a:tr h="0">
                <a:tc>
                  <a:txBody>
                    <a:bodyPr/>
                    <a:lstStyle/>
                    <a:p>
                      <a:pPr marL="0" marR="0" algn="r">
                        <a:spcBef>
                          <a:spcPts val="0"/>
                        </a:spcBef>
                        <a:spcAft>
                          <a:spcPts val="0"/>
                        </a:spcAft>
                      </a:pPr>
                      <a:r>
                        <a:rPr lang="en-US" sz="1800" b="1" dirty="0" smtClean="0">
                          <a:effectLst/>
                        </a:rPr>
                        <a:t>15</a:t>
                      </a:r>
                      <a:endParaRPr lang="en-US" sz="1800" b="1" dirty="0">
                        <a:effectLst/>
                      </a:endParaRPr>
                    </a:p>
                  </a:txBody>
                  <a:tcPr marL="68580" marR="6858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dirty="0">
                          <a:effectLst/>
                        </a:rPr>
                        <a:t>16</a:t>
                      </a:r>
                      <a:br>
                        <a:rPr lang="en-US" sz="1800" b="1" dirty="0">
                          <a:effectLst/>
                        </a:rPr>
                      </a:br>
                      <a:r>
                        <a:rPr lang="en-US" sz="1800" b="1" dirty="0">
                          <a:effectLst/>
                        </a:rPr>
                        <a:t/>
                      </a:r>
                      <a:br>
                        <a:rPr lang="en-US" sz="1800" b="1" dirty="0">
                          <a:effectLst/>
                        </a:rPr>
                      </a:br>
                      <a:r>
                        <a:rPr lang="en-US" sz="1800" b="1" dirty="0" smtClean="0">
                          <a:solidFill>
                            <a:schemeClr val="accent5"/>
                          </a:solidFill>
                          <a:effectLst/>
                          <a:highlight>
                            <a:srgbClr val="FFFF00"/>
                          </a:highlight>
                        </a:rPr>
                        <a:t>2.7-3.2 Quiz</a:t>
                      </a:r>
                      <a:r>
                        <a:rPr lang="en-US" sz="1800" b="1" dirty="0" smtClean="0">
                          <a:effectLst/>
                        </a:rPr>
                        <a:t/>
                      </a:r>
                      <a:br>
                        <a:rPr lang="en-US" sz="1800" b="1" dirty="0" smtClean="0">
                          <a:effectLst/>
                        </a:rPr>
                      </a:br>
                      <a:r>
                        <a:rPr lang="en-US" sz="1800" b="1" dirty="0" smtClean="0">
                          <a:effectLst/>
                        </a:rPr>
                        <a:t>HW: Read 3.3</a:t>
                      </a:r>
                      <a:endParaRPr lang="en-US" sz="1800" b="1" dirty="0" smtClean="0">
                        <a:effectLst/>
                        <a:latin typeface="Cambria" panose="02040503050406030204" pitchFamily="18" charset="0"/>
                        <a:ea typeface="MS Mincho"/>
                        <a:cs typeface="Times New Roman" panose="02020603050405020304" pitchFamily="18" charset="0"/>
                      </a:endParaRPr>
                    </a:p>
                    <a:p>
                      <a:pPr marL="0" marR="0" algn="r">
                        <a:spcBef>
                          <a:spcPts val="0"/>
                        </a:spcBef>
                        <a:spcAft>
                          <a:spcPts val="0"/>
                        </a:spcAft>
                      </a:pPr>
                      <a:endParaRPr lang="en-US" sz="1800" b="1"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b="1" dirty="0">
                          <a:effectLst/>
                        </a:rPr>
                        <a:t>17</a:t>
                      </a:r>
                    </a:p>
                    <a:p>
                      <a:pPr marL="0" marR="0" algn="r">
                        <a:spcBef>
                          <a:spcPts val="0"/>
                        </a:spcBef>
                        <a:spcAft>
                          <a:spcPts val="0"/>
                        </a:spcAft>
                      </a:pPr>
                      <a:r>
                        <a:rPr lang="en-US" sz="1800" b="1" dirty="0" err="1" smtClean="0">
                          <a:effectLst/>
                        </a:rPr>
                        <a:t>Ingsoc</a:t>
                      </a:r>
                      <a:r>
                        <a:rPr lang="en-US" sz="1800" b="1" dirty="0" smtClean="0">
                          <a:effectLst/>
                        </a:rPr>
                        <a:t> Metaphor</a:t>
                      </a:r>
                      <a:r>
                        <a:rPr lang="en-US" sz="1800" b="1" dirty="0">
                          <a:effectLst/>
                        </a:rPr>
                        <a:t>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dirty="0" smtClean="0">
                          <a:effectLst/>
                        </a:rPr>
                        <a:t>HW: 3.4 &amp; 3.5 &amp;</a:t>
                      </a:r>
                      <a:br>
                        <a:rPr lang="en-US" sz="1800" b="1" dirty="0" smtClean="0">
                          <a:effectLst/>
                        </a:rPr>
                      </a:br>
                      <a:r>
                        <a:rPr lang="en-US" sz="1800" b="1" dirty="0" smtClean="0">
                          <a:effectLst/>
                        </a:rPr>
                        <a:t>2+2=5</a:t>
                      </a:r>
                      <a:r>
                        <a:rPr lang="en-US" sz="1800" b="1" baseline="0" dirty="0" smtClean="0">
                          <a:effectLst/>
                        </a:rPr>
                        <a:t> thesis</a:t>
                      </a:r>
                      <a:endParaRPr lang="en-US" sz="1800" b="1" dirty="0" smtClean="0">
                        <a:effectLst/>
                        <a:latin typeface="Cambria" panose="02040503050406030204" pitchFamily="18" charset="0"/>
                        <a:ea typeface="MS Mincho"/>
                        <a:cs typeface="Times New Roman" panose="02020603050405020304" pitchFamily="18" charset="0"/>
                      </a:endParaRPr>
                    </a:p>
                    <a:p>
                      <a:pPr marL="0" marR="0" algn="r">
                        <a:spcBef>
                          <a:spcPts val="0"/>
                        </a:spcBef>
                        <a:spcAft>
                          <a:spcPts val="0"/>
                        </a:spcAft>
                      </a:pPr>
                      <a:r>
                        <a:rPr lang="en-US" sz="1800" b="1" dirty="0">
                          <a:effectLst/>
                        </a:rPr>
                        <a:t> </a:t>
                      </a:r>
                      <a:endParaRPr lang="en-US" sz="1800" b="1"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b="1" dirty="0" smtClean="0">
                          <a:effectLst/>
                        </a:rPr>
                        <a:t>18</a:t>
                      </a:r>
                    </a:p>
                    <a:p>
                      <a:pPr marL="0" marR="0" algn="r">
                        <a:spcBef>
                          <a:spcPts val="0"/>
                        </a:spcBef>
                        <a:spcAft>
                          <a:spcPts val="0"/>
                        </a:spcAft>
                      </a:pPr>
                      <a:endParaRPr lang="en-US" sz="1800" b="1" dirty="0" smtClean="0">
                        <a:effectLst/>
                        <a:latin typeface="Cambria" panose="02040503050406030204" pitchFamily="18" charset="0"/>
                        <a:ea typeface="MS Mincho"/>
                        <a:cs typeface="Times New Roman" panose="02020603050405020304"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dirty="0" smtClean="0">
                          <a:effectLst/>
                        </a:rPr>
                        <a:t>Read 3.6 in class</a:t>
                      </a:r>
                    </a:p>
                  </a:txBody>
                  <a:tcPr marL="68580" marR="68580" marT="0" marB="0"/>
                </a:tc>
                <a:tc>
                  <a:txBody>
                    <a:bodyPr/>
                    <a:lstStyle/>
                    <a:p>
                      <a:pPr marL="0" marR="0" algn="r">
                        <a:spcBef>
                          <a:spcPts val="0"/>
                        </a:spcBef>
                        <a:spcAft>
                          <a:spcPts val="0"/>
                        </a:spcAft>
                      </a:pPr>
                      <a:r>
                        <a:rPr lang="en-US" sz="1800" b="1" dirty="0">
                          <a:effectLst/>
                        </a:rPr>
                        <a:t>19</a:t>
                      </a:r>
                      <a:br>
                        <a:rPr lang="en-US" sz="1800" b="1" dirty="0">
                          <a:effectLst/>
                        </a:rPr>
                      </a:br>
                      <a:r>
                        <a:rPr lang="en-US" sz="1800" b="1" dirty="0" smtClean="0">
                          <a:effectLst/>
                        </a:rPr>
                        <a:t/>
                      </a:r>
                      <a:br>
                        <a:rPr lang="en-US" sz="1800" b="1" dirty="0" smtClean="0">
                          <a:effectLst/>
                        </a:rPr>
                      </a:br>
                      <a:r>
                        <a:rPr lang="en-US" sz="1800" b="1" dirty="0" smtClean="0">
                          <a:effectLst/>
                        </a:rPr>
                        <a:t>Language</a:t>
                      </a:r>
                      <a:endParaRPr lang="en-US" sz="1800" b="1" dirty="0">
                        <a:effectLst/>
                      </a:endParaRPr>
                    </a:p>
                  </a:txBody>
                  <a:tcPr marL="68580" marR="68580" marT="0" marB="0"/>
                </a:tc>
                <a:extLst>
                  <a:ext uri="{0D108BD9-81ED-4DB2-BD59-A6C34878D82A}">
                    <a16:rowId xmlns:a16="http://schemas.microsoft.com/office/drawing/2014/main" val="2265320269"/>
                  </a:ext>
                </a:extLst>
              </a:tr>
              <a:tr h="0">
                <a:tc>
                  <a:txBody>
                    <a:bodyPr/>
                    <a:lstStyle/>
                    <a:p>
                      <a:pPr marL="0" marR="0" algn="r">
                        <a:spcBef>
                          <a:spcPts val="0"/>
                        </a:spcBef>
                        <a:spcAft>
                          <a:spcPts val="0"/>
                        </a:spcAft>
                      </a:pPr>
                      <a:r>
                        <a:rPr lang="en-US" sz="1800" b="1" dirty="0">
                          <a:effectLst/>
                        </a:rPr>
                        <a:t>22</a:t>
                      </a:r>
                    </a:p>
                    <a:p>
                      <a:pPr marL="0" marR="0" algn="r">
                        <a:spcBef>
                          <a:spcPts val="0"/>
                        </a:spcBef>
                        <a:spcAft>
                          <a:spcPts val="0"/>
                        </a:spcAft>
                      </a:pPr>
                      <a:r>
                        <a:rPr lang="en-US" sz="1800" b="1" dirty="0" smtClean="0">
                          <a:effectLst/>
                        </a:rPr>
                        <a:t>1984 Final Socratic Seminar</a:t>
                      </a:r>
                      <a:endParaRPr lang="en-US" sz="1800" b="1"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b="1" dirty="0">
                          <a:effectLst/>
                        </a:rPr>
                        <a:t>23</a:t>
                      </a:r>
                      <a:br>
                        <a:rPr lang="en-US" sz="1800" b="1" dirty="0">
                          <a:effectLst/>
                        </a:rPr>
                      </a:br>
                      <a:r>
                        <a:rPr lang="en-US" sz="1800" b="1" dirty="0">
                          <a:effectLst/>
                        </a:rPr>
                        <a:t>Children of Men</a:t>
                      </a:r>
                      <a:endParaRPr lang="en-US" sz="1800" b="1"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b="1" dirty="0">
                          <a:effectLst/>
                        </a:rPr>
                        <a:t>24</a:t>
                      </a:r>
                    </a:p>
                    <a:p>
                      <a:pPr marL="0" marR="0" algn="r">
                        <a:spcBef>
                          <a:spcPts val="0"/>
                        </a:spcBef>
                        <a:spcAft>
                          <a:spcPts val="0"/>
                        </a:spcAft>
                      </a:pPr>
                      <a:r>
                        <a:rPr lang="en-US" sz="1800" b="1" dirty="0">
                          <a:effectLst/>
                        </a:rPr>
                        <a:t>Children of Men</a:t>
                      </a:r>
                    </a:p>
                    <a:p>
                      <a:pPr marL="0" marR="0" algn="r">
                        <a:spcBef>
                          <a:spcPts val="0"/>
                        </a:spcBef>
                        <a:spcAft>
                          <a:spcPts val="0"/>
                        </a:spcAft>
                      </a:pPr>
                      <a:r>
                        <a:rPr lang="en-US" sz="1800" b="1" dirty="0">
                          <a:effectLst/>
                        </a:rPr>
                        <a:t> </a:t>
                      </a:r>
                    </a:p>
                    <a:p>
                      <a:pPr marL="0" marR="0" algn="r">
                        <a:spcBef>
                          <a:spcPts val="0"/>
                        </a:spcBef>
                        <a:spcAft>
                          <a:spcPts val="0"/>
                        </a:spcAft>
                      </a:pPr>
                      <a:r>
                        <a:rPr lang="en-US" sz="1800" b="1" dirty="0">
                          <a:effectLst/>
                        </a:rPr>
                        <a:t> </a:t>
                      </a:r>
                      <a:endParaRPr lang="en-US" sz="1800" b="1"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b="1" dirty="0">
                          <a:effectLst/>
                        </a:rPr>
                        <a:t>25</a:t>
                      </a:r>
                      <a:br>
                        <a:rPr lang="en-US" sz="1800" b="1" dirty="0">
                          <a:effectLst/>
                        </a:rPr>
                      </a:br>
                      <a:r>
                        <a:rPr lang="en-US" sz="1800" b="1" dirty="0">
                          <a:effectLst/>
                        </a:rPr>
                        <a:t>The Handmaid’s Tale</a:t>
                      </a:r>
                      <a:br>
                        <a:rPr lang="en-US" sz="1800" b="1" dirty="0">
                          <a:effectLst/>
                        </a:rPr>
                      </a:br>
                      <a:r>
                        <a:rPr lang="en-US" sz="1800" b="1" dirty="0">
                          <a:effectLst/>
                        </a:rPr>
                        <a:t/>
                      </a:r>
                      <a:br>
                        <a:rPr lang="en-US" sz="1800" b="1" dirty="0">
                          <a:effectLst/>
                        </a:rPr>
                      </a:br>
                      <a:r>
                        <a:rPr lang="en-US" sz="1800" b="1" dirty="0">
                          <a:effectLst/>
                        </a:rPr>
                        <a:t>HW: 1-3 from THT</a:t>
                      </a:r>
                      <a:endParaRPr lang="en-US" sz="1800" b="1"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r">
                        <a:spcBef>
                          <a:spcPts val="0"/>
                        </a:spcBef>
                        <a:spcAft>
                          <a:spcPts val="0"/>
                        </a:spcAft>
                      </a:pPr>
                      <a:r>
                        <a:rPr lang="en-US" sz="1800" b="1" dirty="0">
                          <a:effectLst/>
                        </a:rPr>
                        <a:t>26</a:t>
                      </a:r>
                      <a:br>
                        <a:rPr lang="en-US" sz="1800" b="1" dirty="0">
                          <a:effectLst/>
                        </a:rPr>
                      </a:br>
                      <a:r>
                        <a:rPr lang="en-US" sz="1800" b="1" dirty="0">
                          <a:effectLst/>
                        </a:rPr>
                        <a:t/>
                      </a:r>
                      <a:br>
                        <a:rPr lang="en-US" sz="1800" b="1" dirty="0">
                          <a:effectLst/>
                        </a:rPr>
                      </a:br>
                      <a:r>
                        <a:rPr lang="en-US" sz="1800" b="1" dirty="0">
                          <a:effectLst/>
                        </a:rPr>
                        <a:t/>
                      </a:r>
                      <a:br>
                        <a:rPr lang="en-US" sz="1800" b="1" dirty="0">
                          <a:effectLst/>
                        </a:rPr>
                      </a:br>
                      <a:r>
                        <a:rPr lang="en-US" sz="1800" b="1" dirty="0">
                          <a:effectLst/>
                        </a:rPr>
                        <a:t>HW: 4-6</a:t>
                      </a:r>
                      <a:endParaRPr lang="en-US" sz="1800" b="1"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367335408"/>
                  </a:ext>
                </a:extLst>
              </a:tr>
            </a:tbl>
          </a:graphicData>
        </a:graphic>
      </p:graphicFrame>
    </p:spTree>
    <p:extLst>
      <p:ext uri="{BB962C8B-B14F-4D97-AF65-F5344CB8AC3E}">
        <p14:creationId xmlns:p14="http://schemas.microsoft.com/office/powerpoint/2010/main" val="2863916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smtClean="0"/>
              <a:t>3.2-3.3 </a:t>
            </a:r>
            <a:r>
              <a:rPr lang="en-US" sz="5400" dirty="0" smtClean="0"/>
              <a:t>Journal #6: </a:t>
            </a:r>
            <a:r>
              <a:rPr lang="en-US" sz="3200" i="1" dirty="0" smtClean="0">
                <a:solidFill>
                  <a:schemeClr val="accent1"/>
                </a:solidFill>
              </a:rPr>
              <a:t>O’Brien Said </a:t>
            </a:r>
            <a:r>
              <a:rPr lang="en-US" sz="3200" i="1" dirty="0" err="1" smtClean="0">
                <a:solidFill>
                  <a:schemeClr val="accent1"/>
                </a:solidFill>
              </a:rPr>
              <a:t>Whaaaa</a:t>
            </a:r>
            <a:r>
              <a:rPr lang="en-US" sz="3200" i="1" dirty="0" smtClean="0">
                <a:solidFill>
                  <a:schemeClr val="accent1"/>
                </a:solidFill>
              </a:rPr>
              <a:t>?</a:t>
            </a:r>
            <a:endParaRPr lang="en-US" sz="3200" dirty="0"/>
          </a:p>
        </p:txBody>
      </p:sp>
      <p:sp>
        <p:nvSpPr>
          <p:cNvPr id="3" name="Content Placeholder 2"/>
          <p:cNvSpPr>
            <a:spLocks noGrp="1"/>
          </p:cNvSpPr>
          <p:nvPr>
            <p:ph sz="quarter" idx="1"/>
          </p:nvPr>
        </p:nvSpPr>
        <p:spPr>
          <a:xfrm>
            <a:off x="445169" y="1468316"/>
            <a:ext cx="11746832" cy="5389684"/>
          </a:xfrm>
        </p:spPr>
        <p:txBody>
          <a:bodyPr>
            <a:normAutofit fontScale="92500" lnSpcReduction="20000"/>
          </a:bodyPr>
          <a:lstStyle/>
          <a:p>
            <a:pPr marL="0" indent="0" algn="ctr">
              <a:buNone/>
            </a:pPr>
            <a:r>
              <a:rPr lang="en-US" sz="3200" b="1" dirty="0" smtClean="0"/>
              <a:t>Pick </a:t>
            </a:r>
            <a:r>
              <a:rPr lang="en-US" sz="3200" b="1" dirty="0" smtClean="0">
                <a:solidFill>
                  <a:schemeClr val="accent1"/>
                </a:solidFill>
              </a:rPr>
              <a:t>2</a:t>
            </a:r>
            <a:r>
              <a:rPr lang="en-US" sz="3200" b="1" dirty="0" smtClean="0"/>
              <a:t> </a:t>
            </a:r>
            <a:r>
              <a:rPr lang="en-US" sz="3200" b="1" dirty="0"/>
              <a:t>O’Brien </a:t>
            </a:r>
            <a:r>
              <a:rPr lang="en-US" sz="3200" b="1" dirty="0" smtClean="0"/>
              <a:t>quotes and explain/analyze them:</a:t>
            </a:r>
          </a:p>
          <a:p>
            <a:pPr marL="514350" indent="-514350">
              <a:buFont typeface="+mj-lt"/>
              <a:buAutoNum type="arabicPeriod"/>
            </a:pPr>
            <a:r>
              <a:rPr lang="en-US" sz="3200" dirty="0" smtClean="0"/>
              <a:t>“The thought is all we care about.” (253).</a:t>
            </a:r>
          </a:p>
          <a:p>
            <a:pPr marL="514350" indent="-514350">
              <a:buFont typeface="+mj-lt"/>
              <a:buAutoNum type="arabicPeriod"/>
            </a:pPr>
            <a:r>
              <a:rPr lang="en-US" sz="3200" dirty="0" smtClean="0">
                <a:solidFill>
                  <a:schemeClr val="accent3">
                    <a:lumMod val="50000"/>
                  </a:schemeClr>
                </a:solidFill>
                <a:effectLst>
                  <a:outerShdw blurRad="38100" dist="38100" dir="2700000" algn="tl">
                    <a:srgbClr val="000000">
                      <a:alpha val="43137"/>
                    </a:srgbClr>
                  </a:outerShdw>
                </a:effectLst>
              </a:rPr>
              <a:t>“But </a:t>
            </a:r>
            <a:r>
              <a:rPr lang="en-US" sz="3200" dirty="0">
                <a:solidFill>
                  <a:schemeClr val="accent3">
                    <a:lumMod val="50000"/>
                  </a:schemeClr>
                </a:solidFill>
                <a:effectLst>
                  <a:outerShdw blurRad="38100" dist="38100" dir="2700000" algn="tl">
                    <a:srgbClr val="000000">
                      <a:alpha val="43137"/>
                    </a:srgbClr>
                  </a:outerShdw>
                </a:effectLst>
              </a:rPr>
              <a:t>we make </a:t>
            </a:r>
            <a:r>
              <a:rPr lang="en-US" sz="3200" dirty="0" smtClean="0">
                <a:solidFill>
                  <a:schemeClr val="accent3">
                    <a:lumMod val="50000"/>
                  </a:schemeClr>
                </a:solidFill>
                <a:effectLst>
                  <a:outerShdw blurRad="38100" dist="38100" dir="2700000" algn="tl">
                    <a:srgbClr val="000000">
                      <a:alpha val="43137"/>
                    </a:srgbClr>
                  </a:outerShdw>
                </a:effectLst>
              </a:rPr>
              <a:t>the brain </a:t>
            </a:r>
            <a:r>
              <a:rPr lang="en-US" sz="3200" dirty="0">
                <a:solidFill>
                  <a:schemeClr val="accent3">
                    <a:lumMod val="50000"/>
                  </a:schemeClr>
                </a:solidFill>
                <a:effectLst>
                  <a:outerShdw blurRad="38100" dist="38100" dir="2700000" algn="tl">
                    <a:srgbClr val="000000">
                      <a:alpha val="43137"/>
                    </a:srgbClr>
                  </a:outerShdw>
                </a:effectLst>
              </a:rPr>
              <a:t>perfect before we blow it out. The command of the </a:t>
            </a:r>
            <a:r>
              <a:rPr lang="en-US" sz="3200" dirty="0" smtClean="0">
                <a:solidFill>
                  <a:schemeClr val="accent3">
                    <a:lumMod val="50000"/>
                  </a:schemeClr>
                </a:solidFill>
                <a:effectLst>
                  <a:outerShdw blurRad="38100" dist="38100" dir="2700000" algn="tl">
                    <a:srgbClr val="000000">
                      <a:alpha val="43137"/>
                    </a:srgbClr>
                  </a:outerShdw>
                </a:effectLst>
              </a:rPr>
              <a:t>old despotisms </a:t>
            </a:r>
            <a:r>
              <a:rPr lang="en-US" sz="3200" dirty="0">
                <a:solidFill>
                  <a:schemeClr val="accent3">
                    <a:lumMod val="50000"/>
                  </a:schemeClr>
                </a:solidFill>
                <a:effectLst>
                  <a:outerShdw blurRad="38100" dist="38100" dir="2700000" algn="tl">
                    <a:srgbClr val="000000">
                      <a:alpha val="43137"/>
                    </a:srgbClr>
                  </a:outerShdw>
                </a:effectLst>
              </a:rPr>
              <a:t>was ‘Thou shalt </a:t>
            </a:r>
            <a:r>
              <a:rPr lang="en-US" sz="3200" dirty="0" smtClean="0">
                <a:solidFill>
                  <a:schemeClr val="accent3">
                    <a:lumMod val="50000"/>
                  </a:schemeClr>
                </a:solidFill>
                <a:effectLst>
                  <a:outerShdw blurRad="38100" dist="38100" dir="2700000" algn="tl">
                    <a:srgbClr val="000000">
                      <a:alpha val="43137"/>
                    </a:srgbClr>
                  </a:outerShdw>
                </a:effectLst>
              </a:rPr>
              <a:t>not.’ </a:t>
            </a:r>
            <a:r>
              <a:rPr lang="en-US" sz="3200" dirty="0">
                <a:solidFill>
                  <a:schemeClr val="accent3">
                    <a:lumMod val="50000"/>
                  </a:schemeClr>
                </a:solidFill>
                <a:effectLst>
                  <a:outerShdw blurRad="38100" dist="38100" dir="2700000" algn="tl">
                    <a:srgbClr val="000000">
                      <a:alpha val="43137"/>
                    </a:srgbClr>
                  </a:outerShdw>
                </a:effectLst>
              </a:rPr>
              <a:t>The command of the </a:t>
            </a:r>
            <a:r>
              <a:rPr lang="en-US" sz="3200" dirty="0" smtClean="0">
                <a:solidFill>
                  <a:schemeClr val="accent3">
                    <a:lumMod val="50000"/>
                  </a:schemeClr>
                </a:solidFill>
                <a:effectLst>
                  <a:outerShdw blurRad="38100" dist="38100" dir="2700000" algn="tl">
                    <a:srgbClr val="000000">
                      <a:alpha val="43137"/>
                    </a:srgbClr>
                  </a:outerShdw>
                </a:effectLst>
              </a:rPr>
              <a:t>totalitarians was </a:t>
            </a:r>
            <a:r>
              <a:rPr lang="en-US" sz="3200" dirty="0">
                <a:solidFill>
                  <a:schemeClr val="accent3">
                    <a:lumMod val="50000"/>
                  </a:schemeClr>
                </a:solidFill>
                <a:effectLst>
                  <a:outerShdw blurRad="38100" dist="38100" dir="2700000" algn="tl">
                    <a:srgbClr val="000000">
                      <a:alpha val="43137"/>
                    </a:srgbClr>
                  </a:outerShdw>
                </a:effectLst>
              </a:rPr>
              <a:t>‘Thou </a:t>
            </a:r>
            <a:r>
              <a:rPr lang="en-US" sz="3200" dirty="0" smtClean="0">
                <a:solidFill>
                  <a:schemeClr val="accent3">
                    <a:lumMod val="50000"/>
                  </a:schemeClr>
                </a:solidFill>
                <a:effectLst>
                  <a:outerShdw blurRad="38100" dist="38100" dir="2700000" algn="tl">
                    <a:srgbClr val="000000">
                      <a:alpha val="43137"/>
                    </a:srgbClr>
                  </a:outerShdw>
                </a:effectLst>
              </a:rPr>
              <a:t>shalt.’ </a:t>
            </a:r>
            <a:r>
              <a:rPr lang="en-US" sz="3200" dirty="0">
                <a:solidFill>
                  <a:schemeClr val="accent3">
                    <a:lumMod val="50000"/>
                  </a:schemeClr>
                </a:solidFill>
                <a:effectLst>
                  <a:outerShdw blurRad="38100" dist="38100" dir="2700000" algn="tl">
                    <a:srgbClr val="000000">
                      <a:alpha val="43137"/>
                    </a:srgbClr>
                  </a:outerShdw>
                </a:effectLst>
              </a:rPr>
              <a:t>Our command is ‘THOU </a:t>
            </a:r>
            <a:r>
              <a:rPr lang="en-US" sz="3200" dirty="0" smtClean="0">
                <a:solidFill>
                  <a:schemeClr val="accent3">
                    <a:lumMod val="50000"/>
                  </a:schemeClr>
                </a:solidFill>
                <a:effectLst>
                  <a:outerShdw blurRad="38100" dist="38100" dir="2700000" algn="tl">
                    <a:srgbClr val="000000">
                      <a:alpha val="43137"/>
                    </a:srgbClr>
                  </a:outerShdw>
                </a:effectLst>
              </a:rPr>
              <a:t>ART.’” (255).</a:t>
            </a:r>
          </a:p>
          <a:p>
            <a:pPr marL="514350" indent="-514350">
              <a:buFont typeface="+mj-lt"/>
              <a:buAutoNum type="arabicPeriod"/>
            </a:pPr>
            <a:r>
              <a:rPr lang="en-US" sz="3200" dirty="0" smtClean="0"/>
              <a:t>“’You do not exist,’ said O’Brien” (259).</a:t>
            </a:r>
          </a:p>
          <a:p>
            <a:pPr marL="514350" indent="-514350">
              <a:buFont typeface="+mj-lt"/>
              <a:buAutoNum type="arabicPeriod"/>
            </a:pPr>
            <a:r>
              <a:rPr lang="en-US" sz="3200" dirty="0" smtClean="0">
                <a:solidFill>
                  <a:schemeClr val="accent3">
                    <a:lumMod val="50000"/>
                  </a:schemeClr>
                </a:solidFill>
                <a:effectLst>
                  <a:outerShdw blurRad="38100" dist="38100" dir="2700000" algn="tl">
                    <a:srgbClr val="000000">
                      <a:alpha val="43137"/>
                    </a:srgbClr>
                  </a:outerShdw>
                </a:effectLst>
              </a:rPr>
              <a:t>“The object of persecution is persecution.  The object of torture is torture.  The object of power is power.” (263).</a:t>
            </a:r>
          </a:p>
          <a:p>
            <a:pPr marL="514350" indent="-514350">
              <a:buFont typeface="+mj-lt"/>
              <a:buAutoNum type="arabicPeriod"/>
            </a:pPr>
            <a:r>
              <a:rPr lang="en-US" sz="3200" dirty="0" smtClean="0"/>
              <a:t>“You know the Party slogan ‘Freedom is Slavery.’ Has it ever occurred to you that it is reversible? Slavery is freedom.” (264).</a:t>
            </a:r>
          </a:p>
          <a:p>
            <a:pPr marL="514350" indent="-514350">
              <a:buFont typeface="+mj-lt"/>
              <a:buAutoNum type="arabicPeriod"/>
            </a:pPr>
            <a:r>
              <a:rPr lang="en-US" sz="3200" dirty="0" smtClean="0">
                <a:solidFill>
                  <a:schemeClr val="accent3">
                    <a:lumMod val="50000"/>
                  </a:schemeClr>
                </a:solidFill>
                <a:effectLst>
                  <a:outerShdw blurRad="38100" dist="38100" dir="2700000" algn="tl">
                    <a:srgbClr val="000000">
                      <a:alpha val="43137"/>
                    </a:srgbClr>
                  </a:outerShdw>
                </a:effectLst>
              </a:rPr>
              <a:t>“If you want a picture of the future, imagine a boot stamping on a human face forever.” (267).</a:t>
            </a:r>
          </a:p>
          <a:p>
            <a:pPr marL="514350" indent="-514350">
              <a:buFont typeface="+mj-lt"/>
              <a:buAutoNum type="arabicPeriod"/>
            </a:pPr>
            <a:endParaRPr lang="en-US" sz="2800" dirty="0"/>
          </a:p>
        </p:txBody>
      </p:sp>
    </p:spTree>
    <p:extLst>
      <p:ext uri="{BB962C8B-B14F-4D97-AF65-F5344CB8AC3E}">
        <p14:creationId xmlns:p14="http://schemas.microsoft.com/office/powerpoint/2010/main" val="1366548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smtClean="0"/>
              <a:t>3.2-3.3 </a:t>
            </a:r>
            <a:r>
              <a:rPr lang="en-US" sz="5400" i="1" dirty="0" smtClean="0">
                <a:solidFill>
                  <a:schemeClr val="accent1"/>
                </a:solidFill>
              </a:rPr>
              <a:t>O’Brien </a:t>
            </a:r>
            <a:r>
              <a:rPr lang="en-US" sz="5400" i="1" dirty="0" smtClean="0">
                <a:solidFill>
                  <a:schemeClr val="accent1"/>
                </a:solidFill>
              </a:rPr>
              <a:t>Said </a:t>
            </a:r>
            <a:r>
              <a:rPr lang="en-US" sz="5400" i="1" dirty="0" err="1" smtClean="0">
                <a:solidFill>
                  <a:schemeClr val="accent1"/>
                </a:solidFill>
              </a:rPr>
              <a:t>Whaaaa</a:t>
            </a:r>
            <a:r>
              <a:rPr lang="en-US" sz="5400" i="1" dirty="0" smtClean="0">
                <a:solidFill>
                  <a:schemeClr val="accent1"/>
                </a:solidFill>
              </a:rPr>
              <a:t>?</a:t>
            </a:r>
            <a:endParaRPr lang="en-US" sz="3200" dirty="0"/>
          </a:p>
        </p:txBody>
      </p:sp>
      <p:sp>
        <p:nvSpPr>
          <p:cNvPr id="3" name="Content Placeholder 2"/>
          <p:cNvSpPr>
            <a:spLocks noGrp="1"/>
          </p:cNvSpPr>
          <p:nvPr>
            <p:ph sz="quarter" idx="1"/>
          </p:nvPr>
        </p:nvSpPr>
        <p:spPr>
          <a:xfrm>
            <a:off x="445169" y="1468316"/>
            <a:ext cx="11582708" cy="5389684"/>
          </a:xfrm>
        </p:spPr>
        <p:txBody>
          <a:bodyPr>
            <a:normAutofit/>
          </a:bodyPr>
          <a:lstStyle/>
          <a:p>
            <a:pPr marL="0" indent="0" algn="ctr">
              <a:buNone/>
            </a:pPr>
            <a:r>
              <a:rPr lang="en-US" sz="3200" b="1" dirty="0" smtClean="0"/>
              <a:t>Pick </a:t>
            </a:r>
            <a:r>
              <a:rPr lang="en-US" sz="3200" b="1" dirty="0" smtClean="0">
                <a:solidFill>
                  <a:schemeClr val="accent1"/>
                </a:solidFill>
              </a:rPr>
              <a:t>2</a:t>
            </a:r>
            <a:r>
              <a:rPr lang="en-US" sz="3200" b="1" dirty="0" smtClean="0"/>
              <a:t> </a:t>
            </a:r>
            <a:r>
              <a:rPr lang="en-US" sz="3200" b="1" dirty="0"/>
              <a:t>O’Brien </a:t>
            </a:r>
            <a:r>
              <a:rPr lang="en-US" sz="3200" b="1" dirty="0" smtClean="0"/>
              <a:t>quotes and explain/analyze them:</a:t>
            </a:r>
          </a:p>
          <a:p>
            <a:pPr marL="514350" indent="-514350">
              <a:buFont typeface="+mj-lt"/>
              <a:buAutoNum type="arabicPeriod"/>
            </a:pPr>
            <a:r>
              <a:rPr lang="en-US" sz="3400" b="1" dirty="0" smtClean="0"/>
              <a:t>“The thought is all we care about.” (253).</a:t>
            </a:r>
          </a:p>
          <a:p>
            <a:pPr marL="514350" indent="-514350">
              <a:buFont typeface="+mj-lt"/>
              <a:buAutoNum type="arabicPeriod"/>
            </a:pPr>
            <a:r>
              <a:rPr lang="en-US" sz="3400" b="1" dirty="0" smtClean="0">
                <a:solidFill>
                  <a:srgbClr val="C00000"/>
                </a:solidFill>
              </a:rPr>
              <a:t>“But </a:t>
            </a:r>
            <a:r>
              <a:rPr lang="en-US" sz="3400" b="1" dirty="0">
                <a:solidFill>
                  <a:srgbClr val="C00000"/>
                </a:solidFill>
              </a:rPr>
              <a:t>we make </a:t>
            </a:r>
            <a:r>
              <a:rPr lang="en-US" sz="3400" b="1" dirty="0" smtClean="0">
                <a:solidFill>
                  <a:srgbClr val="C00000"/>
                </a:solidFill>
              </a:rPr>
              <a:t>the brain </a:t>
            </a:r>
            <a:r>
              <a:rPr lang="en-US" sz="3400" b="1" dirty="0">
                <a:solidFill>
                  <a:srgbClr val="C00000"/>
                </a:solidFill>
              </a:rPr>
              <a:t>perfect before we blow it out. The command of the </a:t>
            </a:r>
            <a:r>
              <a:rPr lang="en-US" sz="3400" b="1" dirty="0" smtClean="0">
                <a:solidFill>
                  <a:srgbClr val="C00000"/>
                </a:solidFill>
              </a:rPr>
              <a:t>old despotisms </a:t>
            </a:r>
            <a:r>
              <a:rPr lang="en-US" sz="3400" b="1" dirty="0">
                <a:solidFill>
                  <a:srgbClr val="C00000"/>
                </a:solidFill>
              </a:rPr>
              <a:t>was ‘Thou shalt </a:t>
            </a:r>
            <a:r>
              <a:rPr lang="en-US" sz="3400" b="1" dirty="0" smtClean="0">
                <a:solidFill>
                  <a:srgbClr val="C00000"/>
                </a:solidFill>
              </a:rPr>
              <a:t>not.’ </a:t>
            </a:r>
            <a:r>
              <a:rPr lang="en-US" sz="3400" b="1" dirty="0">
                <a:solidFill>
                  <a:srgbClr val="C00000"/>
                </a:solidFill>
              </a:rPr>
              <a:t>The command of the </a:t>
            </a:r>
            <a:r>
              <a:rPr lang="en-US" sz="3400" b="1" dirty="0" smtClean="0">
                <a:solidFill>
                  <a:srgbClr val="C00000"/>
                </a:solidFill>
              </a:rPr>
              <a:t>totalitarians was </a:t>
            </a:r>
            <a:r>
              <a:rPr lang="en-US" sz="3400" b="1" dirty="0">
                <a:solidFill>
                  <a:srgbClr val="C00000"/>
                </a:solidFill>
              </a:rPr>
              <a:t>‘Thou </a:t>
            </a:r>
            <a:r>
              <a:rPr lang="en-US" sz="3400" b="1" dirty="0" smtClean="0">
                <a:solidFill>
                  <a:srgbClr val="C00000"/>
                </a:solidFill>
              </a:rPr>
              <a:t>shalt.’ </a:t>
            </a:r>
            <a:r>
              <a:rPr lang="en-US" sz="3400" b="1" dirty="0">
                <a:solidFill>
                  <a:srgbClr val="C00000"/>
                </a:solidFill>
              </a:rPr>
              <a:t>Our command is ‘THOU </a:t>
            </a:r>
            <a:r>
              <a:rPr lang="en-US" sz="3400" b="1" dirty="0" smtClean="0">
                <a:solidFill>
                  <a:srgbClr val="C00000"/>
                </a:solidFill>
              </a:rPr>
              <a:t>ART.’” (255</a:t>
            </a:r>
            <a:r>
              <a:rPr lang="en-US" sz="3400" b="1" dirty="0" smtClean="0">
                <a:solidFill>
                  <a:srgbClr val="C00000"/>
                </a:solidFill>
              </a:rPr>
              <a:t>). </a:t>
            </a:r>
            <a:r>
              <a:rPr lang="en-US" sz="3400" dirty="0" smtClean="0">
                <a:solidFill>
                  <a:srgbClr val="0070C0"/>
                </a:solidFill>
              </a:rPr>
              <a:t>(210-1).</a:t>
            </a:r>
            <a:endParaRPr lang="en-US" sz="3400" dirty="0" smtClean="0">
              <a:solidFill>
                <a:srgbClr val="0070C0"/>
              </a:solidFill>
            </a:endParaRPr>
          </a:p>
          <a:p>
            <a:pPr marL="514350" indent="-514350">
              <a:buFont typeface="+mj-lt"/>
              <a:buAutoNum type="arabicPeriod"/>
            </a:pPr>
            <a:r>
              <a:rPr lang="en-US" sz="3400" dirty="0" smtClean="0"/>
              <a:t>“</a:t>
            </a:r>
            <a:r>
              <a:rPr lang="en-US" sz="3400" b="1" dirty="0" smtClean="0"/>
              <a:t>’You do not exist,’ said O’Brien” (259</a:t>
            </a:r>
            <a:r>
              <a:rPr lang="en-US" sz="3400" b="1" dirty="0" smtClean="0"/>
              <a:t>). </a:t>
            </a:r>
            <a:r>
              <a:rPr lang="en-US" sz="3400" dirty="0" smtClean="0">
                <a:solidFill>
                  <a:srgbClr val="0070C0"/>
                </a:solidFill>
              </a:rPr>
              <a:t>(214).</a:t>
            </a:r>
            <a:endParaRPr lang="en-US" sz="3400" dirty="0" smtClean="0">
              <a:solidFill>
                <a:srgbClr val="0070C0"/>
              </a:solidFill>
            </a:endParaRPr>
          </a:p>
          <a:p>
            <a:pPr marL="514350" indent="-514350">
              <a:buFont typeface="+mj-lt"/>
              <a:buAutoNum type="arabicPeriod"/>
            </a:pPr>
            <a:r>
              <a:rPr lang="en-US" sz="3400" b="1" dirty="0" smtClean="0">
                <a:solidFill>
                  <a:srgbClr val="C00000"/>
                </a:solidFill>
              </a:rPr>
              <a:t>“The object of persecution is persecution.  The object of torture is torture.  The object of power is power.” (263).</a:t>
            </a:r>
          </a:p>
          <a:p>
            <a:pPr marL="514350" indent="-514350">
              <a:buFont typeface="+mj-lt"/>
              <a:buAutoNum type="arabicPeriod"/>
            </a:pPr>
            <a:endParaRPr lang="en-US" sz="3400" dirty="0"/>
          </a:p>
        </p:txBody>
      </p:sp>
    </p:spTree>
    <p:extLst>
      <p:ext uri="{BB962C8B-B14F-4D97-AF65-F5344CB8AC3E}">
        <p14:creationId xmlns:p14="http://schemas.microsoft.com/office/powerpoint/2010/main" val="16591169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smtClean="0"/>
              <a:t>3.2-3.3 </a:t>
            </a:r>
            <a:r>
              <a:rPr lang="en-US" sz="5400" dirty="0" smtClean="0"/>
              <a:t>Journal #6: </a:t>
            </a:r>
            <a:r>
              <a:rPr lang="en-US" sz="3200" i="1" dirty="0" smtClean="0">
                <a:solidFill>
                  <a:schemeClr val="accent1"/>
                </a:solidFill>
              </a:rPr>
              <a:t>O’Brien Said </a:t>
            </a:r>
            <a:r>
              <a:rPr lang="en-US" sz="3200" i="1" dirty="0" err="1" smtClean="0">
                <a:solidFill>
                  <a:schemeClr val="accent1"/>
                </a:solidFill>
              </a:rPr>
              <a:t>Whaaaa</a:t>
            </a:r>
            <a:r>
              <a:rPr lang="en-US" sz="3200" i="1" dirty="0" smtClean="0">
                <a:solidFill>
                  <a:schemeClr val="accent1"/>
                </a:solidFill>
              </a:rPr>
              <a:t>?</a:t>
            </a:r>
            <a:endParaRPr lang="en-US" sz="3200" dirty="0"/>
          </a:p>
        </p:txBody>
      </p:sp>
      <p:sp>
        <p:nvSpPr>
          <p:cNvPr id="3" name="Content Placeholder 2"/>
          <p:cNvSpPr>
            <a:spLocks noGrp="1"/>
          </p:cNvSpPr>
          <p:nvPr>
            <p:ph sz="quarter" idx="1"/>
          </p:nvPr>
        </p:nvSpPr>
        <p:spPr>
          <a:xfrm>
            <a:off x="659423" y="1468316"/>
            <a:ext cx="11192607" cy="5310554"/>
          </a:xfrm>
        </p:spPr>
        <p:txBody>
          <a:bodyPr anchor="ctr">
            <a:normAutofit/>
          </a:bodyPr>
          <a:lstStyle/>
          <a:p>
            <a:pPr marL="0" indent="0" algn="ctr">
              <a:buNone/>
            </a:pPr>
            <a:r>
              <a:rPr lang="en-US" sz="4000" b="1" dirty="0" smtClean="0">
                <a:effectLst>
                  <a:outerShdw blurRad="38100" dist="38100" dir="2700000" algn="tl">
                    <a:srgbClr val="000000">
                      <a:alpha val="43137"/>
                    </a:srgbClr>
                  </a:outerShdw>
                </a:effectLst>
              </a:rPr>
              <a:t>“But </a:t>
            </a:r>
            <a:r>
              <a:rPr lang="en-US" sz="4000" b="1" dirty="0">
                <a:effectLst>
                  <a:outerShdw blurRad="38100" dist="38100" dir="2700000" algn="tl">
                    <a:srgbClr val="000000">
                      <a:alpha val="43137"/>
                    </a:srgbClr>
                  </a:outerShdw>
                </a:effectLst>
              </a:rPr>
              <a:t>we make </a:t>
            </a:r>
            <a:r>
              <a:rPr lang="en-US" sz="4000" b="1" dirty="0" smtClean="0">
                <a:effectLst>
                  <a:outerShdw blurRad="38100" dist="38100" dir="2700000" algn="tl">
                    <a:srgbClr val="000000">
                      <a:alpha val="43137"/>
                    </a:srgbClr>
                  </a:outerShdw>
                </a:effectLst>
              </a:rPr>
              <a:t>the brain </a:t>
            </a:r>
            <a:r>
              <a:rPr lang="en-US" sz="4000" b="1" dirty="0">
                <a:effectLst>
                  <a:outerShdw blurRad="38100" dist="38100" dir="2700000" algn="tl">
                    <a:srgbClr val="000000">
                      <a:alpha val="43137"/>
                    </a:srgbClr>
                  </a:outerShdw>
                </a:effectLst>
              </a:rPr>
              <a:t>perfect before we blow it out. The command of the </a:t>
            </a:r>
            <a:r>
              <a:rPr lang="en-US" sz="4000" b="1" dirty="0" smtClean="0">
                <a:effectLst>
                  <a:outerShdw blurRad="38100" dist="38100" dir="2700000" algn="tl">
                    <a:srgbClr val="000000">
                      <a:alpha val="43137"/>
                    </a:srgbClr>
                  </a:outerShdw>
                </a:effectLst>
              </a:rPr>
              <a:t>old despotisms </a:t>
            </a:r>
            <a:r>
              <a:rPr lang="en-US" sz="4000" b="1" dirty="0">
                <a:effectLst>
                  <a:outerShdw blurRad="38100" dist="38100" dir="2700000" algn="tl">
                    <a:srgbClr val="000000">
                      <a:alpha val="43137"/>
                    </a:srgbClr>
                  </a:outerShdw>
                </a:effectLst>
              </a:rPr>
              <a:t>was ‘Thou shalt </a:t>
            </a:r>
            <a:r>
              <a:rPr lang="en-US" sz="4000" b="1" dirty="0" smtClean="0">
                <a:effectLst>
                  <a:outerShdw blurRad="38100" dist="38100" dir="2700000" algn="tl">
                    <a:srgbClr val="000000">
                      <a:alpha val="43137"/>
                    </a:srgbClr>
                  </a:outerShdw>
                </a:effectLst>
              </a:rPr>
              <a:t>not.’ </a:t>
            </a:r>
            <a:r>
              <a:rPr lang="en-US" sz="4000" b="1" dirty="0">
                <a:effectLst>
                  <a:outerShdw blurRad="38100" dist="38100" dir="2700000" algn="tl">
                    <a:srgbClr val="000000">
                      <a:alpha val="43137"/>
                    </a:srgbClr>
                  </a:outerShdw>
                </a:effectLst>
              </a:rPr>
              <a:t>The command of the </a:t>
            </a:r>
            <a:r>
              <a:rPr lang="en-US" sz="4000" b="1" dirty="0" smtClean="0">
                <a:effectLst>
                  <a:outerShdw blurRad="38100" dist="38100" dir="2700000" algn="tl">
                    <a:srgbClr val="000000">
                      <a:alpha val="43137"/>
                    </a:srgbClr>
                  </a:outerShdw>
                </a:effectLst>
              </a:rPr>
              <a:t>totalitarians was </a:t>
            </a:r>
            <a:r>
              <a:rPr lang="en-US" sz="4000" b="1" dirty="0">
                <a:effectLst>
                  <a:outerShdw blurRad="38100" dist="38100" dir="2700000" algn="tl">
                    <a:srgbClr val="000000">
                      <a:alpha val="43137"/>
                    </a:srgbClr>
                  </a:outerShdw>
                </a:effectLst>
              </a:rPr>
              <a:t>‘Thou </a:t>
            </a:r>
            <a:r>
              <a:rPr lang="en-US" sz="4000" b="1" dirty="0" smtClean="0">
                <a:effectLst>
                  <a:outerShdw blurRad="38100" dist="38100" dir="2700000" algn="tl">
                    <a:srgbClr val="000000">
                      <a:alpha val="43137"/>
                    </a:srgbClr>
                  </a:outerShdw>
                </a:effectLst>
              </a:rPr>
              <a:t>shalt.’ </a:t>
            </a:r>
            <a:r>
              <a:rPr lang="en-US" sz="4000" b="1" dirty="0">
                <a:effectLst>
                  <a:outerShdw blurRad="38100" dist="38100" dir="2700000" algn="tl">
                    <a:srgbClr val="000000">
                      <a:alpha val="43137"/>
                    </a:srgbClr>
                  </a:outerShdw>
                </a:effectLst>
              </a:rPr>
              <a:t>Our command is ‘THOU </a:t>
            </a:r>
            <a:r>
              <a:rPr lang="en-US" sz="4000" b="1" dirty="0" smtClean="0">
                <a:effectLst>
                  <a:outerShdw blurRad="38100" dist="38100" dir="2700000" algn="tl">
                    <a:srgbClr val="000000">
                      <a:alpha val="43137"/>
                    </a:srgbClr>
                  </a:outerShdw>
                </a:effectLst>
              </a:rPr>
              <a:t>ART.’” (255).</a:t>
            </a:r>
          </a:p>
          <a:p>
            <a:pPr marL="514350" indent="-514350">
              <a:buFont typeface="+mj-lt"/>
              <a:buAutoNum type="arabicPeriod"/>
            </a:pPr>
            <a:endParaRPr lang="en-US" sz="2800" dirty="0"/>
          </a:p>
        </p:txBody>
      </p:sp>
    </p:spTree>
    <p:extLst>
      <p:ext uri="{BB962C8B-B14F-4D97-AF65-F5344CB8AC3E}">
        <p14:creationId xmlns:p14="http://schemas.microsoft.com/office/powerpoint/2010/main" val="26061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smtClean="0"/>
              <a:t>3.2-3.3 </a:t>
            </a:r>
            <a:r>
              <a:rPr lang="en-US" sz="5400" dirty="0" smtClean="0"/>
              <a:t>According to O’Brien…</a:t>
            </a:r>
            <a:endParaRPr lang="en-US" sz="3200" dirty="0"/>
          </a:p>
        </p:txBody>
      </p:sp>
      <p:sp>
        <p:nvSpPr>
          <p:cNvPr id="3" name="Content Placeholder 2"/>
          <p:cNvSpPr>
            <a:spLocks noGrp="1"/>
          </p:cNvSpPr>
          <p:nvPr>
            <p:ph sz="quarter" idx="1"/>
          </p:nvPr>
        </p:nvSpPr>
        <p:spPr>
          <a:xfrm>
            <a:off x="659424" y="1468316"/>
            <a:ext cx="6605926" cy="5310554"/>
          </a:xfrm>
        </p:spPr>
        <p:txBody>
          <a:bodyPr anchor="ctr">
            <a:normAutofit/>
          </a:bodyPr>
          <a:lstStyle/>
          <a:p>
            <a:pPr marL="0" indent="0" algn="ctr">
              <a:buNone/>
            </a:pPr>
            <a:r>
              <a:rPr lang="en-US" sz="4400" b="1" i="1" dirty="0" smtClean="0"/>
              <a:t>What is Power (to the Party)?</a:t>
            </a:r>
          </a:p>
          <a:p>
            <a:pPr marL="0" indent="0" algn="ctr">
              <a:buNone/>
            </a:pPr>
            <a:endParaRPr lang="en-US" sz="4400" b="1" i="1" dirty="0"/>
          </a:p>
          <a:p>
            <a:pPr marL="0" indent="0" algn="ctr">
              <a:buNone/>
            </a:pPr>
            <a:r>
              <a:rPr lang="en-US" sz="4400" b="1" i="1" dirty="0" smtClean="0"/>
              <a:t>What is truth/reality?</a:t>
            </a:r>
          </a:p>
          <a:p>
            <a:pPr marL="0" indent="0" algn="ctr">
              <a:buNone/>
            </a:pPr>
            <a:endParaRPr lang="en-US" sz="4400" b="1" i="1" dirty="0"/>
          </a:p>
          <a:p>
            <a:pPr marL="0" indent="0" algn="ctr">
              <a:buNone/>
            </a:pPr>
            <a:r>
              <a:rPr lang="en-US" sz="4400" b="1" i="1" dirty="0" smtClean="0"/>
              <a:t>Is O’Brien right? </a:t>
            </a:r>
            <a:r>
              <a:rPr lang="en-US" sz="4400" i="1" dirty="0" smtClean="0"/>
              <a:t>(248-9).</a:t>
            </a:r>
            <a:r>
              <a:rPr lang="en-US" sz="4400" b="1" i="1" dirty="0" smtClean="0"/>
              <a:t> What’s Orwell’s purpose?</a:t>
            </a:r>
            <a:endParaRPr lang="en-US" sz="4400" b="1" i="1" dirty="0"/>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740" t="1262" r="11600"/>
          <a:stretch/>
        </p:blipFill>
        <p:spPr>
          <a:xfrm>
            <a:off x="7265350" y="1600200"/>
            <a:ext cx="4238397" cy="2742533"/>
          </a:xfrm>
          <a:prstGeom prst="rect">
            <a:avLst/>
          </a:prstGeom>
        </p:spPr>
      </p:pic>
      <p:pic>
        <p:nvPicPr>
          <p:cNvPr id="5" name="Picture 4"/>
          <p:cNvPicPr>
            <a:picLocks noChangeAspect="1"/>
          </p:cNvPicPr>
          <p:nvPr/>
        </p:nvPicPr>
        <p:blipFill>
          <a:blip r:embed="rId4"/>
          <a:stretch>
            <a:fillRect/>
          </a:stretch>
        </p:blipFill>
        <p:spPr>
          <a:xfrm>
            <a:off x="7722884" y="4089400"/>
            <a:ext cx="3323331" cy="2692234"/>
          </a:xfrm>
          <a:prstGeom prst="rect">
            <a:avLst/>
          </a:prstGeom>
        </p:spPr>
      </p:pic>
    </p:spTree>
    <p:extLst>
      <p:ext uri="{BB962C8B-B14F-4D97-AF65-F5344CB8AC3E}">
        <p14:creationId xmlns:p14="http://schemas.microsoft.com/office/powerpoint/2010/main" val="3469538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t>Theme: Truth</a:t>
            </a:r>
            <a:endParaRPr lang="en-US" sz="5400" b="1" dirty="0"/>
          </a:p>
        </p:txBody>
      </p:sp>
      <p:sp>
        <p:nvSpPr>
          <p:cNvPr id="3" name="Content Placeholder 2"/>
          <p:cNvSpPr>
            <a:spLocks noGrp="1"/>
          </p:cNvSpPr>
          <p:nvPr>
            <p:ph sz="quarter" idx="1"/>
          </p:nvPr>
        </p:nvSpPr>
        <p:spPr>
          <a:xfrm>
            <a:off x="816864" y="1600200"/>
            <a:ext cx="10871200" cy="5138928"/>
          </a:xfrm>
        </p:spPr>
        <p:txBody>
          <a:bodyPr>
            <a:normAutofit fontScale="92500" lnSpcReduction="20000"/>
          </a:bodyPr>
          <a:lstStyle/>
          <a:p>
            <a:pPr marL="0" indent="0">
              <a:buNone/>
            </a:pPr>
            <a:r>
              <a:rPr lang="en-US" sz="3600" b="1" u="sng" dirty="0"/>
              <a:t>Yale </a:t>
            </a:r>
            <a:r>
              <a:rPr lang="en-US" sz="3600" b="1" u="sng" dirty="0" smtClean="0"/>
              <a:t>University Language &amp; </a:t>
            </a:r>
            <a:r>
              <a:rPr lang="en-US" sz="3600" b="1" u="sng" dirty="0"/>
              <a:t>Propaganda expert Jason Stanley</a:t>
            </a:r>
            <a:r>
              <a:rPr lang="en-US" sz="3600" b="1" u="sng" dirty="0" smtClean="0"/>
              <a:t>:</a:t>
            </a:r>
            <a:r>
              <a:rPr lang="en-US" sz="3600" b="1" u="sng" dirty="0"/>
              <a:t/>
            </a:r>
            <a:br>
              <a:rPr lang="en-US" sz="3600" b="1" u="sng" dirty="0"/>
            </a:br>
            <a:r>
              <a:rPr lang="en-US" sz="3600" dirty="0"/>
              <a:t>	“</a:t>
            </a:r>
            <a:r>
              <a:rPr lang="en-US" sz="3200" dirty="0"/>
              <a:t>[Truth is] important because </a:t>
            </a:r>
            <a:r>
              <a:rPr lang="en-US" sz="3200" b="1" dirty="0">
                <a:solidFill>
                  <a:schemeClr val="accent5"/>
                </a:solidFill>
              </a:rPr>
              <a:t>truth is the heart of liberal democracy</a:t>
            </a:r>
            <a:r>
              <a:rPr lang="en-US" sz="3200" dirty="0"/>
              <a:t>. The two ideals of liberal democracy are liberty and equality. If your belief system is shot through with lies, you’re not free. Nobody thinks of the citizens of North Korea as free, </a:t>
            </a:r>
            <a:r>
              <a:rPr lang="en-US" sz="3200" b="1" dirty="0">
                <a:solidFill>
                  <a:schemeClr val="accent5"/>
                </a:solidFill>
              </a:rPr>
              <a:t>because their actions are controlled by lies</a:t>
            </a:r>
            <a:r>
              <a:rPr lang="en-US" sz="3200" dirty="0"/>
              <a:t>.</a:t>
            </a:r>
            <a:br>
              <a:rPr lang="en-US" sz="3200" dirty="0"/>
            </a:br>
            <a:r>
              <a:rPr lang="en-US" sz="3200" dirty="0"/>
              <a:t>	Truth is required to act freely. </a:t>
            </a:r>
            <a:r>
              <a:rPr lang="en-US" sz="3200" b="1" dirty="0">
                <a:solidFill>
                  <a:schemeClr val="accent5"/>
                </a:solidFill>
              </a:rPr>
              <a:t>Freedom requires knowledge, and in order to act freely in the world, you need to know what the world is and know what you’re doing. You only know what you’re doing if you have access to the truth</a:t>
            </a:r>
            <a:r>
              <a:rPr lang="en-US" sz="3200" dirty="0"/>
              <a:t>. So freedom requires truth, and so to smash freedom you must smash truth.”</a:t>
            </a:r>
            <a:endParaRPr lang="en-US" sz="4400" dirty="0"/>
          </a:p>
          <a:p>
            <a:r>
              <a:rPr lang="en-US" b="1" dirty="0" smtClean="0">
                <a:solidFill>
                  <a:schemeClr val="accent1"/>
                </a:solidFill>
              </a:rPr>
              <a:t>How does this idea relate to O’Brien and the Party? </a:t>
            </a:r>
            <a:r>
              <a:rPr lang="en-US" b="1" i="1" dirty="0" smtClean="0">
                <a:solidFill>
                  <a:schemeClr val="accent1"/>
                </a:solidFill>
              </a:rPr>
              <a:t>1984</a:t>
            </a:r>
            <a:r>
              <a:rPr lang="en-US" b="1" dirty="0" smtClean="0">
                <a:solidFill>
                  <a:schemeClr val="accent1"/>
                </a:solidFill>
              </a:rPr>
              <a:t>?</a:t>
            </a:r>
            <a:endParaRPr lang="en-US" b="1" dirty="0">
              <a:solidFill>
                <a:schemeClr val="accent1"/>
              </a:solidFill>
            </a:endParaRPr>
          </a:p>
        </p:txBody>
      </p:sp>
    </p:spTree>
    <p:extLst>
      <p:ext uri="{BB962C8B-B14F-4D97-AF65-F5344CB8AC3E}">
        <p14:creationId xmlns:p14="http://schemas.microsoft.com/office/powerpoint/2010/main" val="51308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7999" y="1719071"/>
            <a:ext cx="11210524" cy="4789794"/>
          </a:xfrm>
        </p:spPr>
        <p:txBody>
          <a:bodyPr>
            <a:normAutofit/>
          </a:bodyPr>
          <a:lstStyle/>
          <a:p>
            <a:pPr marL="45720" indent="0" algn="ctr">
              <a:buNone/>
            </a:pPr>
            <a:r>
              <a:rPr lang="en-US" sz="3200" dirty="0" smtClean="0"/>
              <a:t>Create a poster that includes specific facts, and quotes to </a:t>
            </a:r>
            <a:r>
              <a:rPr lang="en-US" sz="3200" u="sng" dirty="0" smtClean="0">
                <a:solidFill>
                  <a:schemeClr val="accent4"/>
                </a:solidFill>
              </a:rPr>
              <a:t>summarize and analyze</a:t>
            </a:r>
            <a:r>
              <a:rPr lang="en-US" sz="3200" dirty="0" smtClean="0"/>
              <a:t> your topic from section ONE and TWO of </a:t>
            </a:r>
            <a:r>
              <a:rPr lang="en-US" sz="3200" i="1" dirty="0" smtClean="0"/>
              <a:t>1984</a:t>
            </a:r>
            <a:r>
              <a:rPr lang="en-US" sz="3200" dirty="0" smtClean="0"/>
              <a:t>. Finalize your work with what you believe Orwell’s purpose is (</a:t>
            </a:r>
            <a:r>
              <a:rPr lang="en-US" sz="3200" u="sng" dirty="0" smtClean="0">
                <a:solidFill>
                  <a:schemeClr val="accent4"/>
                </a:solidFill>
              </a:rPr>
              <a:t>feel free to conjecture</a:t>
            </a:r>
            <a:r>
              <a:rPr lang="en-US" sz="3200" dirty="0" smtClean="0"/>
              <a:t>).</a:t>
            </a:r>
          </a:p>
          <a:p>
            <a:pPr marL="834390" lvl="1" indent="-514350">
              <a:buFont typeface="+mj-lt"/>
              <a:buAutoNum type="arabicPeriod"/>
            </a:pPr>
            <a:r>
              <a:rPr lang="en-US" sz="3000" dirty="0" smtClean="0"/>
              <a:t>The importance of Language</a:t>
            </a:r>
          </a:p>
          <a:p>
            <a:pPr marL="834390" lvl="1" indent="-514350">
              <a:buFont typeface="+mj-lt"/>
              <a:buAutoNum type="arabicPeriod"/>
            </a:pPr>
            <a:r>
              <a:rPr lang="en-US" sz="3000" dirty="0" smtClean="0"/>
              <a:t>Privacy and Totalitarianism</a:t>
            </a:r>
          </a:p>
          <a:p>
            <a:pPr marL="834390" lvl="1" indent="-514350">
              <a:buFont typeface="+mj-lt"/>
              <a:buAutoNum type="arabicPeriod"/>
            </a:pPr>
            <a:r>
              <a:rPr lang="en-US" sz="3000" dirty="0" smtClean="0"/>
              <a:t>Revisionist History/Truth</a:t>
            </a:r>
          </a:p>
          <a:p>
            <a:pPr marL="834390" lvl="1" indent="-514350">
              <a:buFont typeface="+mj-lt"/>
              <a:buAutoNum type="arabicPeriod"/>
            </a:pPr>
            <a:r>
              <a:rPr lang="en-US" sz="3000" dirty="0" smtClean="0"/>
              <a:t>The Value of Sex to Humanity</a:t>
            </a:r>
          </a:p>
          <a:p>
            <a:pPr marL="834390" lvl="1" indent="-514350">
              <a:buFont typeface="+mj-lt"/>
              <a:buAutoNum type="arabicPeriod"/>
            </a:pPr>
            <a:endParaRPr lang="en-US" sz="2600" dirty="0"/>
          </a:p>
        </p:txBody>
      </p:sp>
      <p:sp>
        <p:nvSpPr>
          <p:cNvPr id="3" name="Title 2"/>
          <p:cNvSpPr>
            <a:spLocks noGrp="1"/>
          </p:cNvSpPr>
          <p:nvPr>
            <p:ph type="title"/>
          </p:nvPr>
        </p:nvSpPr>
        <p:spPr>
          <a:xfrm>
            <a:off x="507999" y="82328"/>
            <a:ext cx="11175013" cy="1160859"/>
          </a:xfrm>
        </p:spPr>
        <p:txBody>
          <a:bodyPr>
            <a:normAutofit/>
          </a:bodyPr>
          <a:lstStyle/>
          <a:p>
            <a:r>
              <a:rPr lang="en-US" sz="5400" b="1" dirty="0" smtClean="0"/>
              <a:t>ONE</a:t>
            </a:r>
            <a:r>
              <a:rPr lang="en-US" sz="5400" dirty="0" smtClean="0"/>
              <a:t> + </a:t>
            </a:r>
            <a:r>
              <a:rPr lang="en-US" sz="5400" b="1" dirty="0" smtClean="0"/>
              <a:t>TWO</a:t>
            </a:r>
            <a:r>
              <a:rPr lang="en-US" sz="5400" dirty="0" smtClean="0"/>
              <a:t> </a:t>
            </a:r>
            <a:r>
              <a:rPr lang="en-US" sz="4000" cap="none" dirty="0" smtClean="0"/>
              <a:t>[salient points]</a:t>
            </a:r>
            <a:r>
              <a:rPr lang="en-US" sz="5400" dirty="0" smtClean="0"/>
              <a:t> </a:t>
            </a:r>
            <a:r>
              <a:rPr lang="en-US" sz="5400" b="1" dirty="0" smtClean="0"/>
              <a:t>review</a:t>
            </a:r>
            <a:r>
              <a:rPr lang="en-US" sz="5400" dirty="0" smtClean="0"/>
              <a:t>:</a:t>
            </a:r>
            <a:endParaRPr lang="en-US" sz="5400" dirty="0"/>
          </a:p>
        </p:txBody>
      </p:sp>
      <p:pic>
        <p:nvPicPr>
          <p:cNvPr id="4" name="Picture 2" descr="Image result for winston smi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62259" y="3367453"/>
            <a:ext cx="2540869" cy="3341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2362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082027" y="2173465"/>
            <a:ext cx="6654597" cy="2490537"/>
          </a:xfrm>
        </p:spPr>
        <p:txBody>
          <a:bodyPr anchor="ctr">
            <a:normAutofit/>
          </a:bodyPr>
          <a:lstStyle/>
          <a:p>
            <a:pPr algn="ctr"/>
            <a:r>
              <a:rPr lang="en-US" sz="6600" b="1" dirty="0" smtClean="0">
                <a:solidFill>
                  <a:schemeClr val="accent1"/>
                </a:solidFill>
                <a:effectLst>
                  <a:outerShdw blurRad="38100" dist="38100" dir="2700000" algn="tl">
                    <a:srgbClr val="000000">
                      <a:alpha val="43137"/>
                    </a:srgbClr>
                  </a:outerShdw>
                </a:effectLst>
              </a:rPr>
              <a:t>O’Brien &amp; the Party on power:</a:t>
            </a:r>
            <a:endParaRPr lang="en-US" sz="6600" b="1"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490540" y="91439"/>
            <a:ext cx="9701459" cy="6654596"/>
          </a:xfrm>
        </p:spPr>
        <p:txBody>
          <a:bodyPr>
            <a:noAutofit/>
          </a:bodyPr>
          <a:lstStyle/>
          <a:p>
            <a:pPr marL="0" indent="0">
              <a:buNone/>
            </a:pPr>
            <a:r>
              <a:rPr lang="en-US" sz="2400" b="1" dirty="0" smtClean="0"/>
              <a:t>’The real power, the power we have to fight for night and day, is not the power over things, but over men… How does one man assert his power over another, Winston?’</a:t>
            </a:r>
          </a:p>
          <a:p>
            <a:pPr marL="0" indent="0">
              <a:buNone/>
            </a:pPr>
            <a:r>
              <a:rPr lang="en-US" sz="2400" b="1" dirty="0" smtClean="0"/>
              <a:t>Winston thought. ‘By making him suffer,’ he said.</a:t>
            </a:r>
          </a:p>
          <a:p>
            <a:pPr marL="0" indent="0">
              <a:buNone/>
            </a:pPr>
            <a:r>
              <a:rPr lang="en-US" sz="2400" b="1" dirty="0" smtClean="0"/>
              <a:t>‘Exactly.  </a:t>
            </a:r>
            <a:r>
              <a:rPr lang="en-US" sz="2400" b="1" u="sng" dirty="0" smtClean="0"/>
              <a:t>By making him suffer</a:t>
            </a:r>
            <a:r>
              <a:rPr lang="en-US" sz="2400" b="1" dirty="0" smtClean="0"/>
              <a:t>.  Obedience is not enough.  </a:t>
            </a:r>
            <a:r>
              <a:rPr lang="en-US" sz="2400" b="1" u="sng" dirty="0" smtClean="0"/>
              <a:t>Unless he is suffering, how can you be sure that he is obeying your will and not his own? Power is in inflicting pain and humiliation</a:t>
            </a:r>
            <a:r>
              <a:rPr lang="en-US" sz="2400" b="1" dirty="0" smtClean="0"/>
              <a:t>.  Power is in tearing human minds to pieces and putting them together again in new shapes of your own choosing.’ (266).</a:t>
            </a:r>
          </a:p>
          <a:p>
            <a:pPr marL="0" indent="0">
              <a:buNone/>
            </a:pPr>
            <a:endParaRPr lang="en-US" sz="2400" b="1" dirty="0" smtClean="0"/>
          </a:p>
          <a:p>
            <a:pPr marL="0" indent="0" algn="r">
              <a:buNone/>
            </a:pPr>
            <a:r>
              <a:rPr lang="en-US" sz="2400" b="1" dirty="0" smtClean="0">
                <a:solidFill>
                  <a:schemeClr val="accent6"/>
                </a:solidFill>
              </a:rPr>
              <a:t>‘The more the Party is powerful, the less it will be tolerant; the weaker the opposition, the tighter the despotism.’ (268).</a:t>
            </a:r>
          </a:p>
          <a:p>
            <a:pPr marL="0" indent="0" algn="r">
              <a:buNone/>
            </a:pPr>
            <a:endParaRPr lang="en-US" sz="2400" b="1" dirty="0" smtClean="0">
              <a:solidFill>
                <a:schemeClr val="accent6"/>
              </a:solidFill>
            </a:endParaRPr>
          </a:p>
          <a:p>
            <a:pPr marL="0" indent="0">
              <a:buNone/>
            </a:pPr>
            <a:r>
              <a:rPr lang="en-US" sz="2400" b="1" dirty="0" smtClean="0"/>
              <a:t>“The second thing for you to realize is that power is power over human beings. Over the body—but above all over the mind.  Power over matter—external reality, as you would call it—is not important.” (264).</a:t>
            </a:r>
            <a:endParaRPr lang="en-US" sz="2400" b="1" dirty="0"/>
          </a:p>
        </p:txBody>
      </p:sp>
    </p:spTree>
    <p:extLst>
      <p:ext uri="{BB962C8B-B14F-4D97-AF65-F5344CB8AC3E}">
        <p14:creationId xmlns:p14="http://schemas.microsoft.com/office/powerpoint/2010/main" val="34310487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b="1" i="1" dirty="0" smtClean="0">
                <a:solidFill>
                  <a:schemeClr val="accent1"/>
                </a:solidFill>
                <a:effectLst>
                  <a:outerShdw blurRad="38100" dist="38100" dir="2700000" algn="tl">
                    <a:srgbClr val="000000">
                      <a:alpha val="43137"/>
                    </a:srgbClr>
                  </a:outerShdw>
                </a:effectLst>
              </a:rPr>
              <a:t>2+2=5</a:t>
            </a:r>
            <a:endParaRPr lang="en-US" sz="6000" b="1" i="1"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816864" y="1600199"/>
            <a:ext cx="10871200" cy="5052527"/>
          </a:xfrm>
        </p:spPr>
        <p:txBody>
          <a:bodyPr/>
          <a:lstStyle/>
          <a:p>
            <a:pPr marL="0" indent="0" algn="ctr">
              <a:buNone/>
            </a:pPr>
            <a:r>
              <a:rPr lang="en-US" b="1" dirty="0" smtClean="0">
                <a:effectLst>
                  <a:outerShdw blurRad="38100" dist="38100" dir="2700000" algn="tl">
                    <a:srgbClr val="000000">
                      <a:alpha val="43137"/>
                    </a:srgbClr>
                  </a:outerShdw>
                </a:effectLst>
              </a:rPr>
              <a:t>Explain the meaning, purpose, and effect of the repetition of “2+2=5”</a:t>
            </a:r>
          </a:p>
          <a:p>
            <a:r>
              <a:rPr lang="en-US" dirty="0" smtClean="0"/>
              <a:t>New (?) Literary Device: </a:t>
            </a:r>
            <a:r>
              <a:rPr lang="en-US" sz="3600" b="1" u="sng" dirty="0" smtClean="0">
                <a:solidFill>
                  <a:schemeClr val="accent1"/>
                </a:solidFill>
              </a:rPr>
              <a:t>Motif</a:t>
            </a:r>
          </a:p>
          <a:p>
            <a:pPr lvl="1"/>
            <a:r>
              <a:rPr lang="en-US" dirty="0"/>
              <a:t>There are three </a:t>
            </a:r>
            <a:r>
              <a:rPr lang="en-US" dirty="0" smtClean="0"/>
              <a:t>types: (</a:t>
            </a:r>
            <a:r>
              <a:rPr lang="en-US" b="1" dirty="0" smtClean="0">
                <a:solidFill>
                  <a:srgbClr val="C00000"/>
                </a:solidFill>
              </a:rPr>
              <a:t>1</a:t>
            </a:r>
            <a:r>
              <a:rPr lang="en-US" dirty="0" smtClean="0"/>
              <a:t>) a </a:t>
            </a:r>
            <a:r>
              <a:rPr lang="en-US" dirty="0"/>
              <a:t>reoccurring object, </a:t>
            </a:r>
            <a:r>
              <a:rPr lang="en-US" dirty="0" smtClean="0"/>
              <a:t>(</a:t>
            </a:r>
            <a:r>
              <a:rPr lang="en-US" b="1" dirty="0" smtClean="0">
                <a:solidFill>
                  <a:srgbClr val="C00000"/>
                </a:solidFill>
              </a:rPr>
              <a:t>2</a:t>
            </a:r>
            <a:r>
              <a:rPr lang="en-US" dirty="0" smtClean="0"/>
              <a:t>) reoccurring literary devices, </a:t>
            </a:r>
            <a:r>
              <a:rPr lang="en-US" dirty="0"/>
              <a:t>or </a:t>
            </a:r>
            <a:r>
              <a:rPr lang="en-US" dirty="0" smtClean="0"/>
              <a:t>(</a:t>
            </a:r>
            <a:r>
              <a:rPr lang="en-US" b="1" dirty="0" smtClean="0">
                <a:solidFill>
                  <a:srgbClr val="C00000"/>
                </a:solidFill>
              </a:rPr>
              <a:t>3</a:t>
            </a:r>
            <a:r>
              <a:rPr lang="en-US" dirty="0" smtClean="0"/>
              <a:t>) reoccurring plot structures </a:t>
            </a:r>
            <a:r>
              <a:rPr lang="en-US" dirty="0"/>
              <a:t>in literature that figuratively represents another idea or, always related to the theme or the author’s purpose</a:t>
            </a:r>
            <a:r>
              <a:rPr lang="en-US" dirty="0" smtClean="0"/>
              <a:t>. Motifs </a:t>
            </a:r>
            <a:r>
              <a:rPr lang="en-US" dirty="0"/>
              <a:t>appear in different contexts </a:t>
            </a:r>
            <a:r>
              <a:rPr lang="en-US" dirty="0" smtClean="0"/>
              <a:t>or </a:t>
            </a:r>
            <a:r>
              <a:rPr lang="en-US" dirty="0"/>
              <a:t>be </a:t>
            </a:r>
            <a:r>
              <a:rPr lang="en-US" dirty="0" smtClean="0"/>
              <a:t>dynamic, separating them from symbolism or antithesis</a:t>
            </a:r>
            <a:r>
              <a:rPr lang="en-US" dirty="0"/>
              <a:t>.</a:t>
            </a:r>
          </a:p>
        </p:txBody>
      </p:sp>
    </p:spTree>
    <p:extLst>
      <p:ext uri="{BB962C8B-B14F-4D97-AF65-F5344CB8AC3E}">
        <p14:creationId xmlns:p14="http://schemas.microsoft.com/office/powerpoint/2010/main" val="287815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838200" y="87924"/>
            <a:ext cx="10515600" cy="6770076"/>
          </a:xfrm>
        </p:spPr>
        <p:txBody>
          <a:bodyPr>
            <a:normAutofit/>
          </a:bodyPr>
          <a:lstStyle/>
          <a:p>
            <a:pPr marL="0" indent="0">
              <a:buNone/>
            </a:pPr>
            <a:r>
              <a:rPr lang="en-US" b="1" dirty="0" smtClean="0">
                <a:solidFill>
                  <a:schemeClr val="accent2"/>
                </a:solidFill>
                <a:latin typeface="Georgia" panose="02040502050405020303" pitchFamily="18" charset="0"/>
              </a:rPr>
              <a:t>Motif</a:t>
            </a:r>
            <a:r>
              <a:rPr lang="en-US" dirty="0" smtClean="0">
                <a:latin typeface="Georgia" panose="02040502050405020303" pitchFamily="18" charset="0"/>
              </a:rPr>
              <a:t>:</a:t>
            </a:r>
          </a:p>
          <a:p>
            <a:r>
              <a:rPr lang="en-US" dirty="0" smtClean="0">
                <a:latin typeface="Georgia" panose="02040502050405020303" pitchFamily="18" charset="0"/>
              </a:rPr>
              <a:t>A (1) reoccurring </a:t>
            </a:r>
            <a:r>
              <a:rPr lang="en-US" dirty="0">
                <a:latin typeface="Georgia" panose="02040502050405020303" pitchFamily="18" charset="0"/>
              </a:rPr>
              <a:t>object</a:t>
            </a:r>
            <a:r>
              <a:rPr lang="en-US" dirty="0" smtClean="0">
                <a:latin typeface="Georgia" panose="02040502050405020303" pitchFamily="18" charset="0"/>
              </a:rPr>
              <a:t>, (2) </a:t>
            </a:r>
            <a:r>
              <a:rPr lang="en-US" b="1" dirty="0" smtClean="0">
                <a:solidFill>
                  <a:schemeClr val="accent2"/>
                </a:solidFill>
                <a:latin typeface="Georgia" panose="02040502050405020303" pitchFamily="18" charset="0"/>
              </a:rPr>
              <a:t>literary </a:t>
            </a:r>
            <a:r>
              <a:rPr lang="en-US" b="1" dirty="0">
                <a:solidFill>
                  <a:schemeClr val="accent2"/>
                </a:solidFill>
                <a:latin typeface="Georgia" panose="02040502050405020303" pitchFamily="18" charset="0"/>
              </a:rPr>
              <a:t>device**, or </a:t>
            </a:r>
            <a:r>
              <a:rPr lang="en-US" dirty="0" smtClean="0">
                <a:latin typeface="Georgia" panose="02040502050405020303" pitchFamily="18" charset="0"/>
              </a:rPr>
              <a:t>(3)</a:t>
            </a:r>
            <a:r>
              <a:rPr lang="en-US" b="1" dirty="0" smtClean="0">
                <a:solidFill>
                  <a:schemeClr val="accent2"/>
                </a:solidFill>
                <a:latin typeface="Georgia" panose="02040502050405020303" pitchFamily="18" charset="0"/>
              </a:rPr>
              <a:t> plot structure</a:t>
            </a:r>
            <a:r>
              <a:rPr lang="en-US" b="1" dirty="0">
                <a:solidFill>
                  <a:schemeClr val="accent2"/>
                </a:solidFill>
                <a:latin typeface="Georgia" panose="02040502050405020303" pitchFamily="18" charset="0"/>
              </a:rPr>
              <a:t>**</a:t>
            </a:r>
            <a:r>
              <a:rPr lang="en-US" dirty="0">
                <a:solidFill>
                  <a:schemeClr val="accent2"/>
                </a:solidFill>
                <a:latin typeface="Georgia" panose="02040502050405020303" pitchFamily="18" charset="0"/>
              </a:rPr>
              <a:t> </a:t>
            </a:r>
            <a:r>
              <a:rPr lang="en-US" dirty="0">
                <a:latin typeface="Georgia" panose="02040502050405020303" pitchFamily="18" charset="0"/>
              </a:rPr>
              <a:t>in literature that figuratively represents another idea or </a:t>
            </a:r>
            <a:r>
              <a:rPr lang="en-US" dirty="0" smtClean="0">
                <a:latin typeface="Georgia" panose="02040502050405020303" pitchFamily="18" charset="0"/>
              </a:rPr>
              <a:t>thing, </a:t>
            </a:r>
            <a:r>
              <a:rPr lang="en-US" b="1" dirty="0" smtClean="0">
                <a:latin typeface="Georgia" panose="02040502050405020303" pitchFamily="18" charset="0"/>
              </a:rPr>
              <a:t>always </a:t>
            </a:r>
            <a:r>
              <a:rPr lang="en-US" b="1" dirty="0">
                <a:latin typeface="Georgia" panose="02040502050405020303" pitchFamily="18" charset="0"/>
              </a:rPr>
              <a:t>related to the </a:t>
            </a:r>
            <a:r>
              <a:rPr lang="en-US" b="1" dirty="0" smtClean="0">
                <a:latin typeface="Georgia" panose="02040502050405020303" pitchFamily="18" charset="0"/>
              </a:rPr>
              <a:t>theme or the author’s purpose</a:t>
            </a:r>
            <a:r>
              <a:rPr lang="en-US" dirty="0" smtClean="0">
                <a:latin typeface="Georgia" panose="02040502050405020303" pitchFamily="18" charset="0"/>
              </a:rPr>
              <a:t>.</a:t>
            </a:r>
            <a:endParaRPr lang="en-US" dirty="0">
              <a:latin typeface="Georgia" panose="02040502050405020303" pitchFamily="18" charset="0"/>
            </a:endParaRPr>
          </a:p>
          <a:p>
            <a:pPr lvl="1"/>
            <a:r>
              <a:rPr lang="en-US" b="1" dirty="0">
                <a:solidFill>
                  <a:schemeClr val="accent2"/>
                </a:solidFill>
                <a:latin typeface="Georgia" panose="02040502050405020303" pitchFamily="18" charset="0"/>
              </a:rPr>
              <a:t>Motifs </a:t>
            </a:r>
            <a:r>
              <a:rPr lang="en-US" b="1" dirty="0" smtClean="0">
                <a:solidFill>
                  <a:schemeClr val="accent2"/>
                </a:solidFill>
                <a:latin typeface="Georgia" panose="02040502050405020303" pitchFamily="18" charset="0"/>
              </a:rPr>
              <a:t>appear </a:t>
            </a:r>
            <a:r>
              <a:rPr lang="en-US" b="1" dirty="0">
                <a:solidFill>
                  <a:schemeClr val="accent2"/>
                </a:solidFill>
                <a:latin typeface="Georgia" panose="02040502050405020303" pitchFamily="18" charset="0"/>
              </a:rPr>
              <a:t>in different contexts (i.e. water appearing in different ways) or be dynamic</a:t>
            </a:r>
          </a:p>
          <a:p>
            <a:pPr lvl="1"/>
            <a:r>
              <a:rPr lang="en-US" b="1" dirty="0">
                <a:solidFill>
                  <a:schemeClr val="accent2"/>
                </a:solidFill>
                <a:latin typeface="Georgia" panose="02040502050405020303" pitchFamily="18" charset="0"/>
              </a:rPr>
              <a:t>Motifs can be reoccurring literary devices </a:t>
            </a:r>
          </a:p>
          <a:p>
            <a:pPr lvl="1"/>
            <a:endParaRPr lang="en-US" dirty="0">
              <a:latin typeface="Georgia" panose="02040502050405020303" pitchFamily="18" charset="0"/>
            </a:endParaRPr>
          </a:p>
          <a:p>
            <a:pPr marL="0" indent="0">
              <a:buNone/>
            </a:pPr>
            <a:r>
              <a:rPr lang="en-US" b="1" dirty="0" smtClean="0">
                <a:latin typeface="Georgia" panose="02040502050405020303" pitchFamily="18" charset="0"/>
              </a:rPr>
              <a:t>Three different types of </a:t>
            </a:r>
            <a:r>
              <a:rPr lang="en-US" b="1" dirty="0" smtClean="0">
                <a:solidFill>
                  <a:schemeClr val="accent2"/>
                </a:solidFill>
                <a:latin typeface="Georgia" panose="02040502050405020303" pitchFamily="18" charset="0"/>
              </a:rPr>
              <a:t>Motifs</a:t>
            </a:r>
            <a:r>
              <a:rPr lang="en-US" b="1" dirty="0" smtClean="0">
                <a:latin typeface="Georgia" panose="02040502050405020303" pitchFamily="18" charset="0"/>
              </a:rPr>
              <a:t>:</a:t>
            </a:r>
          </a:p>
          <a:p>
            <a:pPr marL="514350" indent="-514350">
              <a:buFont typeface="+mj-lt"/>
              <a:buAutoNum type="arabicPeriod"/>
            </a:pPr>
            <a:r>
              <a:rPr lang="en-US" dirty="0" smtClean="0">
                <a:latin typeface="Georgia" panose="02040502050405020303" pitchFamily="18" charset="0"/>
              </a:rPr>
              <a:t>Reoccurring Dynamic Objects*</a:t>
            </a:r>
          </a:p>
          <a:p>
            <a:pPr marL="834390" lvl="1" indent="-514350">
              <a:buFont typeface="+mj-lt"/>
              <a:buAutoNum type="arabicPeriod"/>
            </a:pPr>
            <a:r>
              <a:rPr lang="en-US" sz="1600" dirty="0" smtClean="0">
                <a:latin typeface="Georgia" panose="02040502050405020303" pitchFamily="18" charset="0"/>
              </a:rPr>
              <a:t>*Difference between a motif and symbol is that symbols are static and never ideas</a:t>
            </a:r>
          </a:p>
          <a:p>
            <a:pPr marL="514350" indent="-514350">
              <a:buFont typeface="+mj-lt"/>
              <a:buAutoNum type="arabicPeriod"/>
            </a:pPr>
            <a:r>
              <a:rPr lang="en-US" dirty="0" smtClean="0">
                <a:latin typeface="Georgia" panose="02040502050405020303" pitchFamily="18" charset="0"/>
              </a:rPr>
              <a:t>Literary/Language Devices</a:t>
            </a:r>
          </a:p>
          <a:p>
            <a:pPr marL="514350" indent="-514350">
              <a:buFont typeface="+mj-lt"/>
              <a:buAutoNum type="arabicPeriod"/>
            </a:pPr>
            <a:r>
              <a:rPr lang="en-US" dirty="0" smtClean="0">
                <a:latin typeface="Georgia" panose="02040502050405020303" pitchFamily="18" charset="0"/>
              </a:rPr>
              <a:t>Plot Structures</a:t>
            </a:r>
            <a:endParaRPr lang="en-US" dirty="0">
              <a:latin typeface="Georgia" panose="02040502050405020303" pitchFamily="18" charset="0"/>
            </a:endParaRPr>
          </a:p>
        </p:txBody>
      </p:sp>
    </p:spTree>
    <p:extLst>
      <p:ext uri="{BB962C8B-B14F-4D97-AF65-F5344CB8AC3E}">
        <p14:creationId xmlns:p14="http://schemas.microsoft.com/office/powerpoint/2010/main" val="11810135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40031"/>
          </a:xfrm>
        </p:spPr>
        <p:txBody>
          <a:bodyPr>
            <a:normAutofit/>
          </a:bodyPr>
          <a:lstStyle/>
          <a:p>
            <a:r>
              <a:rPr lang="en-US" sz="4000" dirty="0" smtClean="0">
                <a:latin typeface="Georgia" panose="02040502050405020303" pitchFamily="18" charset="0"/>
              </a:rPr>
              <a:t>2. Repetition of Literary/Language Devices</a:t>
            </a:r>
            <a:endParaRPr lang="en-US" sz="4000" dirty="0">
              <a:latin typeface="Georgia" panose="02040502050405020303" pitchFamily="18" charset="0"/>
            </a:endParaRPr>
          </a:p>
        </p:txBody>
      </p:sp>
      <p:sp>
        <p:nvSpPr>
          <p:cNvPr id="3" name="Content Placeholder 2"/>
          <p:cNvSpPr>
            <a:spLocks noGrp="1"/>
          </p:cNvSpPr>
          <p:nvPr>
            <p:ph idx="1"/>
          </p:nvPr>
        </p:nvSpPr>
        <p:spPr>
          <a:xfrm>
            <a:off x="332510" y="1632857"/>
            <a:ext cx="8657111" cy="5095544"/>
          </a:xfrm>
        </p:spPr>
        <p:txBody>
          <a:bodyPr>
            <a:normAutofit fontScale="92500" lnSpcReduction="10000"/>
          </a:bodyPr>
          <a:lstStyle/>
          <a:p>
            <a:pPr marL="0" indent="0">
              <a:buNone/>
            </a:pPr>
            <a:r>
              <a:rPr lang="en-US" sz="2600" b="1" i="1" dirty="0" smtClean="0">
                <a:solidFill>
                  <a:schemeClr val="accent3"/>
                </a:solidFill>
                <a:latin typeface="Georgia" panose="02040502050405020303" pitchFamily="18" charset="0"/>
              </a:rPr>
              <a:t>Slaughterhouse Five</a:t>
            </a:r>
            <a:r>
              <a:rPr lang="en-US" sz="2600" dirty="0" smtClean="0">
                <a:solidFill>
                  <a:schemeClr val="accent3"/>
                </a:solidFill>
                <a:latin typeface="Georgia" panose="02040502050405020303" pitchFamily="18" charset="0"/>
              </a:rPr>
              <a:t> </a:t>
            </a:r>
            <a:r>
              <a:rPr lang="en-US" sz="2600" dirty="0" smtClean="0">
                <a:latin typeface="Georgia" panose="02040502050405020303" pitchFamily="18" charset="0"/>
              </a:rPr>
              <a:t>is a satirical anti-war novel about a man who is ‘stuck in time’ and keeps ending up at the bombing of Dresden during WWII.</a:t>
            </a:r>
            <a:endParaRPr lang="en-US" sz="2600" dirty="0">
              <a:latin typeface="Georgia" panose="02040502050405020303" pitchFamily="18" charset="0"/>
            </a:endParaRPr>
          </a:p>
          <a:p>
            <a:pPr marL="0" indent="0">
              <a:buNone/>
            </a:pPr>
            <a:r>
              <a:rPr lang="en-US" sz="2600" dirty="0" smtClean="0">
                <a:latin typeface="Georgia" panose="02040502050405020303" pitchFamily="18" charset="0"/>
              </a:rPr>
              <a:t>The phrase “</a:t>
            </a:r>
            <a:r>
              <a:rPr lang="en-US" sz="3600" b="1" u="sng" dirty="0" smtClean="0">
                <a:solidFill>
                  <a:schemeClr val="accent3"/>
                </a:solidFill>
                <a:latin typeface="Georgia" panose="02040502050405020303" pitchFamily="18" charset="0"/>
              </a:rPr>
              <a:t>So it goes.</a:t>
            </a:r>
            <a:r>
              <a:rPr lang="en-US" sz="2600" dirty="0" smtClean="0">
                <a:latin typeface="Georgia" panose="02040502050405020303" pitchFamily="18" charset="0"/>
              </a:rPr>
              <a:t>” appears </a:t>
            </a:r>
            <a:r>
              <a:rPr lang="en-US" sz="4400" dirty="0" smtClean="0">
                <a:latin typeface="Georgia" panose="02040502050405020303" pitchFamily="18" charset="0"/>
              </a:rPr>
              <a:t>99 times </a:t>
            </a:r>
            <a:r>
              <a:rPr lang="en-US" sz="2600" dirty="0" smtClean="0">
                <a:latin typeface="Georgia" panose="02040502050405020303" pitchFamily="18" charset="0"/>
              </a:rPr>
              <a:t>over the 105 page novel.</a:t>
            </a:r>
          </a:p>
          <a:p>
            <a:pPr marL="0" indent="0">
              <a:buNone/>
            </a:pPr>
            <a:endParaRPr lang="en-US" sz="2600" dirty="0">
              <a:latin typeface="Georgia" panose="02040502050405020303" pitchFamily="18" charset="0"/>
            </a:endParaRPr>
          </a:p>
          <a:p>
            <a:pPr marL="0" indent="0" algn="ctr">
              <a:buNone/>
            </a:pPr>
            <a:r>
              <a:rPr lang="en-US" sz="2600" dirty="0" smtClean="0">
                <a:latin typeface="Georgia" panose="02040502050405020303" pitchFamily="18" charset="0"/>
              </a:rPr>
              <a:t>Look at your page with random pieces of </a:t>
            </a:r>
            <a:r>
              <a:rPr lang="en-US" sz="2600" b="1" i="1" dirty="0">
                <a:solidFill>
                  <a:schemeClr val="accent3"/>
                </a:solidFill>
                <a:latin typeface="Georgia" panose="02040502050405020303" pitchFamily="18" charset="0"/>
              </a:rPr>
              <a:t>Slaughterhouse </a:t>
            </a:r>
            <a:r>
              <a:rPr lang="en-US" sz="2600" b="1" i="1" dirty="0" smtClean="0">
                <a:solidFill>
                  <a:schemeClr val="accent3"/>
                </a:solidFill>
                <a:latin typeface="Georgia" panose="02040502050405020303" pitchFamily="18" charset="0"/>
              </a:rPr>
              <a:t>Five</a:t>
            </a:r>
            <a:r>
              <a:rPr lang="en-US" sz="2600" dirty="0" smtClean="0">
                <a:latin typeface="Georgia" panose="02040502050405020303" pitchFamily="18" charset="0"/>
              </a:rPr>
              <a:t>: </a:t>
            </a:r>
            <a:r>
              <a:rPr lang="en-US" sz="2600" b="1" dirty="0" smtClean="0">
                <a:latin typeface="Georgia" panose="02040502050405020303" pitchFamily="18" charset="0"/>
              </a:rPr>
              <a:t>How does Kurt Vonnegut use the motif of “</a:t>
            </a:r>
            <a:r>
              <a:rPr lang="en-US" sz="2600" b="1" dirty="0" smtClean="0">
                <a:solidFill>
                  <a:schemeClr val="accent3"/>
                </a:solidFill>
                <a:latin typeface="Georgia" panose="02040502050405020303" pitchFamily="18" charset="0"/>
              </a:rPr>
              <a:t>So </a:t>
            </a:r>
            <a:r>
              <a:rPr lang="en-US" sz="2600" b="1" dirty="0">
                <a:solidFill>
                  <a:schemeClr val="accent3"/>
                </a:solidFill>
                <a:latin typeface="Georgia" panose="02040502050405020303" pitchFamily="18" charset="0"/>
              </a:rPr>
              <a:t>it goes.</a:t>
            </a:r>
            <a:r>
              <a:rPr lang="en-US" sz="2600" b="1" dirty="0">
                <a:latin typeface="Georgia" panose="02040502050405020303" pitchFamily="18" charset="0"/>
              </a:rPr>
              <a:t>” </a:t>
            </a:r>
            <a:r>
              <a:rPr lang="en-US" sz="2600" b="1" dirty="0" smtClean="0">
                <a:latin typeface="Georgia" panose="02040502050405020303" pitchFamily="18" charset="0"/>
              </a:rPr>
              <a:t>to build his anti-war message?</a:t>
            </a:r>
          </a:p>
          <a:p>
            <a:pPr marL="0" indent="0" algn="ctr">
              <a:buNone/>
            </a:pPr>
            <a:endParaRPr lang="en-US" sz="2600" b="1" dirty="0" smtClean="0">
              <a:latin typeface="Georgia" panose="02040502050405020303" pitchFamily="18" charset="0"/>
            </a:endParaRPr>
          </a:p>
          <a:p>
            <a:pPr marL="0" indent="0" algn="ctr">
              <a:buNone/>
            </a:pPr>
            <a:r>
              <a:rPr lang="en-US" sz="3900" b="1" u="sng" dirty="0" smtClean="0">
                <a:solidFill>
                  <a:schemeClr val="accent1"/>
                </a:solidFill>
                <a:latin typeface="Georgia" panose="02040502050405020303" pitchFamily="18" charset="0"/>
              </a:rPr>
              <a:t>Write a thesis about 2+2=5 in </a:t>
            </a:r>
            <a:r>
              <a:rPr lang="en-US" sz="3900" b="1" i="1" u="sng" dirty="0" smtClean="0">
                <a:solidFill>
                  <a:schemeClr val="accent1"/>
                </a:solidFill>
                <a:latin typeface="Georgia" panose="02040502050405020303" pitchFamily="18" charset="0"/>
              </a:rPr>
              <a:t>1984</a:t>
            </a:r>
            <a:r>
              <a:rPr lang="en-US" sz="3900" b="1" u="sng" dirty="0" smtClean="0">
                <a:solidFill>
                  <a:schemeClr val="accent1"/>
                </a:solidFill>
                <a:latin typeface="Georgia" panose="02040502050405020303" pitchFamily="18" charset="0"/>
              </a:rPr>
              <a:t>, as it relates to truth/freedom.</a:t>
            </a:r>
            <a:endParaRPr lang="en-US" sz="3900" b="1" u="sng" dirty="0">
              <a:solidFill>
                <a:schemeClr val="accent1"/>
              </a:solidFill>
              <a:latin typeface="Georgia" panose="02040502050405020303" pitchFamily="18" charset="0"/>
            </a:endParaRPr>
          </a:p>
        </p:txBody>
      </p:sp>
      <p:pic>
        <p:nvPicPr>
          <p:cNvPr id="3074" name="Picture 2" descr="Image result for slaughterhouse fiv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67752" y="2027580"/>
            <a:ext cx="2901742" cy="4700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41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so it go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3091" y="3327432"/>
            <a:ext cx="5648909" cy="353056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so it goes"/>
          <p:cNvPicPr>
            <a:picLocks noChangeAspect="1" noChangeArrowheads="1"/>
          </p:cNvPicPr>
          <p:nvPr/>
        </p:nvPicPr>
        <p:blipFill rotWithShape="1">
          <a:blip r:embed="rId3">
            <a:extLst>
              <a:ext uri="{28A0092B-C50C-407E-A947-70E740481C1C}">
                <a14:useLocalDpi xmlns:a14="http://schemas.microsoft.com/office/drawing/2010/main" val="0"/>
              </a:ext>
            </a:extLst>
          </a:blip>
          <a:srcRect t="6284" b="10224"/>
          <a:stretch/>
        </p:blipFill>
        <p:spPr bwMode="auto">
          <a:xfrm>
            <a:off x="0" y="3910263"/>
            <a:ext cx="3530567" cy="2947737"/>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p:cNvSpPr>
            <a:spLocks noGrp="1"/>
          </p:cNvSpPr>
          <p:nvPr>
            <p:ph idx="1"/>
          </p:nvPr>
        </p:nvSpPr>
        <p:spPr>
          <a:xfrm>
            <a:off x="838200" y="1586204"/>
            <a:ext cx="6501063" cy="2841417"/>
          </a:xfrm>
        </p:spPr>
        <p:txBody>
          <a:bodyPr>
            <a:normAutofit/>
          </a:bodyPr>
          <a:lstStyle/>
          <a:p>
            <a:pPr marL="0" indent="0">
              <a:buNone/>
            </a:pPr>
            <a:r>
              <a:rPr lang="en-US" dirty="0" smtClean="0">
                <a:latin typeface="Georgia" panose="02040502050405020303" pitchFamily="18" charset="0"/>
              </a:rPr>
              <a:t>To call something a </a:t>
            </a:r>
            <a:r>
              <a:rPr lang="en-US" b="1" dirty="0" smtClean="0">
                <a:solidFill>
                  <a:schemeClr val="accent3"/>
                </a:solidFill>
                <a:effectLst>
                  <a:outerShdw blurRad="38100" dist="38100" dir="2700000" algn="tl">
                    <a:srgbClr val="000000">
                      <a:alpha val="43137"/>
                    </a:srgbClr>
                  </a:outerShdw>
                </a:effectLst>
                <a:latin typeface="Georgia" panose="02040502050405020303" pitchFamily="18" charset="0"/>
              </a:rPr>
              <a:t>motif</a:t>
            </a:r>
            <a:r>
              <a:rPr lang="en-US" dirty="0" smtClean="0">
                <a:latin typeface="Georgia" panose="02040502050405020303" pitchFamily="18" charset="0"/>
              </a:rPr>
              <a:t>, it needs to: </a:t>
            </a:r>
          </a:p>
          <a:p>
            <a:r>
              <a:rPr lang="en-US" dirty="0" smtClean="0">
                <a:latin typeface="Georgia" panose="02040502050405020303" pitchFamily="18" charset="0"/>
              </a:rPr>
              <a:t>repeat many times, </a:t>
            </a:r>
          </a:p>
          <a:p>
            <a:r>
              <a:rPr lang="en-US" dirty="0" smtClean="0">
                <a:latin typeface="Georgia" panose="02040502050405020303" pitchFamily="18" charset="0"/>
              </a:rPr>
              <a:t>appear in different contexts, </a:t>
            </a:r>
          </a:p>
          <a:p>
            <a:r>
              <a:rPr lang="en-US" dirty="0" smtClean="0">
                <a:latin typeface="Georgia" panose="02040502050405020303" pitchFamily="18" charset="0"/>
              </a:rPr>
              <a:t>and be related to the author’s </a:t>
            </a:r>
            <a:br>
              <a:rPr lang="en-US" dirty="0" smtClean="0">
                <a:latin typeface="Georgia" panose="02040502050405020303" pitchFamily="18" charset="0"/>
              </a:rPr>
            </a:br>
            <a:r>
              <a:rPr lang="en-US" dirty="0" smtClean="0">
                <a:latin typeface="Georgia" panose="02040502050405020303" pitchFamily="18" charset="0"/>
              </a:rPr>
              <a:t>purpose. </a:t>
            </a:r>
            <a:endParaRPr lang="en-US" dirty="0">
              <a:latin typeface="Georgia" panose="02040502050405020303" pitchFamily="18" charset="0"/>
            </a:endParaRPr>
          </a:p>
        </p:txBody>
      </p:sp>
      <p:pic>
        <p:nvPicPr>
          <p:cNvPr id="2054" name="Picture 6" descr="Image result for so it go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3629" y="1747935"/>
            <a:ext cx="3687832" cy="1417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0056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Masha </a:t>
            </a:r>
            <a:r>
              <a:rPr lang="en-US" b="1" dirty="0" err="1"/>
              <a:t>Gessen</a:t>
            </a:r>
            <a:r>
              <a:rPr lang="en-US" b="1" dirty="0"/>
              <a:t> on Language</a:t>
            </a:r>
            <a:r>
              <a:rPr lang="en-US" sz="2800" dirty="0" smtClean="0"/>
              <a:t>: </a:t>
            </a:r>
            <a:br>
              <a:rPr lang="en-US" sz="2800" dirty="0" smtClean="0"/>
            </a:br>
            <a:r>
              <a:rPr lang="en-US" sz="2000" dirty="0" smtClean="0">
                <a:hlinkClick r:id="rId2"/>
              </a:rPr>
              <a:t>https</a:t>
            </a:r>
            <a:r>
              <a:rPr lang="en-US" sz="2000" dirty="0">
                <a:hlinkClick r:id="rId2"/>
              </a:rPr>
              <a:t>://www.topic.com/masha-gessen-what-words-mean</a:t>
            </a:r>
            <a:r>
              <a:rPr lang="en-US" sz="2000" dirty="0"/>
              <a:t> </a:t>
            </a:r>
          </a:p>
        </p:txBody>
      </p:sp>
      <p:pic>
        <p:nvPicPr>
          <p:cNvPr id="4" name="Content Placeholder 3"/>
          <p:cNvPicPr>
            <a:picLocks noGrp="1" noChangeAspect="1"/>
          </p:cNvPicPr>
          <p:nvPr>
            <p:ph sz="quarter" idx="1"/>
          </p:nvPr>
        </p:nvPicPr>
        <p:blipFill>
          <a:blip r:embed="rId3"/>
          <a:stretch>
            <a:fillRect/>
          </a:stretch>
        </p:blipFill>
        <p:spPr>
          <a:xfrm>
            <a:off x="1832085" y="1600200"/>
            <a:ext cx="8842155" cy="4495800"/>
          </a:xfrm>
          <a:prstGeom prst="rect">
            <a:avLst/>
          </a:prstGeom>
        </p:spPr>
      </p:pic>
    </p:spTree>
    <p:extLst>
      <p:ext uri="{BB962C8B-B14F-4D97-AF65-F5344CB8AC3E}">
        <p14:creationId xmlns:p14="http://schemas.microsoft.com/office/powerpoint/2010/main" val="5475017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98" y="149469"/>
            <a:ext cx="11930139" cy="1072662"/>
          </a:xfrm>
        </p:spPr>
        <p:txBody>
          <a:bodyPr>
            <a:normAutofit fontScale="90000"/>
          </a:bodyPr>
          <a:lstStyle/>
          <a:p>
            <a:pPr algn="ctr"/>
            <a:r>
              <a:rPr lang="en-US" sz="6600" b="1" dirty="0" err="1" smtClean="0"/>
              <a:t>Ingsoc</a:t>
            </a:r>
            <a:r>
              <a:rPr lang="en-US" sz="6600" b="1" dirty="0" smtClean="0"/>
              <a:t> Metaphor:</a:t>
            </a:r>
            <a:endParaRPr lang="en-US" sz="6000" dirty="0"/>
          </a:p>
        </p:txBody>
      </p:sp>
      <p:sp>
        <p:nvSpPr>
          <p:cNvPr id="3" name="Content Placeholder 2"/>
          <p:cNvSpPr>
            <a:spLocks noGrp="1"/>
          </p:cNvSpPr>
          <p:nvPr>
            <p:ph idx="1"/>
          </p:nvPr>
        </p:nvSpPr>
        <p:spPr>
          <a:xfrm>
            <a:off x="4713700" y="1427584"/>
            <a:ext cx="7478300" cy="5430415"/>
          </a:xfrm>
        </p:spPr>
        <p:txBody>
          <a:bodyPr numCol="2">
            <a:noAutofit/>
          </a:bodyPr>
          <a:lstStyle/>
          <a:p>
            <a:pPr>
              <a:lnSpc>
                <a:spcPct val="100000"/>
              </a:lnSpc>
              <a:defRPr/>
            </a:pPr>
            <a:r>
              <a:rPr lang="en-US" sz="2800" b="1" dirty="0" smtClean="0">
                <a:solidFill>
                  <a:schemeClr val="tx2"/>
                </a:solidFill>
              </a:rPr>
              <a:t>Visually </a:t>
            </a:r>
            <a:r>
              <a:rPr lang="en-US" sz="2800" b="1" dirty="0">
                <a:solidFill>
                  <a:schemeClr val="tx2"/>
                </a:solidFill>
              </a:rPr>
              <a:t>represent the Party.</a:t>
            </a:r>
          </a:p>
          <a:p>
            <a:pPr lvl="1">
              <a:lnSpc>
                <a:spcPct val="100000"/>
              </a:lnSpc>
              <a:defRPr/>
            </a:pPr>
            <a:r>
              <a:rPr lang="en-US" sz="2400" dirty="0">
                <a:solidFill>
                  <a:schemeClr val="tx2"/>
                </a:solidFill>
              </a:rPr>
              <a:t>Use a different metaphor than branches! No trees. No circuses.  </a:t>
            </a:r>
          </a:p>
          <a:p>
            <a:pPr lvl="1">
              <a:lnSpc>
                <a:spcPct val="100000"/>
              </a:lnSpc>
              <a:defRPr/>
            </a:pPr>
            <a:r>
              <a:rPr lang="en-US" sz="2400" dirty="0">
                <a:solidFill>
                  <a:schemeClr val="tx2"/>
                </a:solidFill>
              </a:rPr>
              <a:t>Explain your metaphor thoroughly. </a:t>
            </a:r>
          </a:p>
          <a:p>
            <a:pPr>
              <a:lnSpc>
                <a:spcPct val="100000"/>
              </a:lnSpc>
              <a:defRPr/>
            </a:pPr>
            <a:r>
              <a:rPr lang="en-US" sz="2800" b="1" dirty="0">
                <a:solidFill>
                  <a:schemeClr val="tx2"/>
                </a:solidFill>
              </a:rPr>
              <a:t>Show this information:</a:t>
            </a:r>
          </a:p>
          <a:p>
            <a:pPr lvl="1">
              <a:lnSpc>
                <a:spcPct val="100000"/>
              </a:lnSpc>
              <a:defRPr/>
            </a:pPr>
            <a:r>
              <a:rPr lang="en-US" sz="2400" dirty="0">
                <a:solidFill>
                  <a:schemeClr val="tx2"/>
                </a:solidFill>
              </a:rPr>
              <a:t>What </a:t>
            </a:r>
            <a:r>
              <a:rPr lang="en-US" sz="2400" dirty="0" err="1">
                <a:solidFill>
                  <a:schemeClr val="tx2"/>
                </a:solidFill>
              </a:rPr>
              <a:t>Minitru</a:t>
            </a:r>
            <a:r>
              <a:rPr lang="en-US" sz="2400" dirty="0">
                <a:solidFill>
                  <a:schemeClr val="tx2"/>
                </a:solidFill>
              </a:rPr>
              <a:t>, </a:t>
            </a:r>
            <a:r>
              <a:rPr lang="en-US" sz="2400" dirty="0" err="1">
                <a:solidFill>
                  <a:schemeClr val="tx2"/>
                </a:solidFill>
              </a:rPr>
              <a:t>Miniluv</a:t>
            </a:r>
            <a:r>
              <a:rPr lang="en-US" sz="2400" dirty="0">
                <a:solidFill>
                  <a:schemeClr val="tx2"/>
                </a:solidFill>
              </a:rPr>
              <a:t>, </a:t>
            </a:r>
            <a:r>
              <a:rPr lang="en-US" sz="2400" dirty="0" err="1">
                <a:solidFill>
                  <a:schemeClr val="tx2"/>
                </a:solidFill>
              </a:rPr>
              <a:t>Minipax</a:t>
            </a:r>
            <a:r>
              <a:rPr lang="en-US" sz="2400" dirty="0">
                <a:solidFill>
                  <a:schemeClr val="tx2"/>
                </a:solidFill>
              </a:rPr>
              <a:t>, and </a:t>
            </a:r>
            <a:r>
              <a:rPr lang="en-US" sz="2400" dirty="0" err="1">
                <a:solidFill>
                  <a:schemeClr val="tx2"/>
                </a:solidFill>
              </a:rPr>
              <a:t>Miniplenty</a:t>
            </a:r>
            <a:r>
              <a:rPr lang="en-US" sz="2400" dirty="0">
                <a:solidFill>
                  <a:schemeClr val="tx2"/>
                </a:solidFill>
              </a:rPr>
              <a:t> does for the Party</a:t>
            </a:r>
          </a:p>
          <a:p>
            <a:pPr lvl="2">
              <a:lnSpc>
                <a:spcPct val="100000"/>
              </a:lnSpc>
              <a:defRPr/>
            </a:pPr>
            <a:r>
              <a:rPr lang="en-US" sz="2400" dirty="0" smtClean="0">
                <a:solidFill>
                  <a:schemeClr val="tx2"/>
                </a:solidFill>
              </a:rPr>
              <a:t>The </a:t>
            </a:r>
            <a:r>
              <a:rPr lang="en-US" sz="2400" dirty="0">
                <a:solidFill>
                  <a:schemeClr val="tx2"/>
                </a:solidFill>
              </a:rPr>
              <a:t>powers and purpose of </a:t>
            </a:r>
            <a:r>
              <a:rPr lang="en-US" sz="2400" dirty="0" smtClean="0">
                <a:solidFill>
                  <a:schemeClr val="tx2"/>
                </a:solidFill>
              </a:rPr>
              <a:t>each</a:t>
            </a:r>
            <a:endParaRPr lang="en-US" sz="2400" dirty="0">
              <a:solidFill>
                <a:schemeClr val="tx2"/>
              </a:solidFill>
            </a:endParaRPr>
          </a:p>
          <a:p>
            <a:pPr lvl="1">
              <a:lnSpc>
                <a:spcPct val="100000"/>
              </a:lnSpc>
              <a:defRPr/>
            </a:pPr>
            <a:r>
              <a:rPr lang="en-US" sz="2400" dirty="0">
                <a:solidFill>
                  <a:schemeClr val="tx2"/>
                </a:solidFill>
              </a:rPr>
              <a:t>The main principles of </a:t>
            </a:r>
            <a:r>
              <a:rPr lang="en-US" sz="2400" dirty="0" err="1" smtClean="0">
                <a:solidFill>
                  <a:schemeClr val="tx2"/>
                </a:solidFill>
              </a:rPr>
              <a:t>Ingsoc</a:t>
            </a:r>
            <a:r>
              <a:rPr lang="en-US" sz="2400" dirty="0" smtClean="0">
                <a:solidFill>
                  <a:schemeClr val="tx2"/>
                </a:solidFill>
              </a:rPr>
              <a:t>:</a:t>
            </a:r>
            <a:endParaRPr lang="en-US" sz="1050" dirty="0">
              <a:solidFill>
                <a:schemeClr val="tx2"/>
              </a:solidFill>
            </a:endParaRPr>
          </a:p>
          <a:p>
            <a:pPr marL="1202436" lvl="2" indent="-342900">
              <a:lnSpc>
                <a:spcPct val="100000"/>
              </a:lnSpc>
              <a:buFont typeface="+mj-lt"/>
              <a:buAutoNum type="arabicPeriod"/>
              <a:defRPr/>
            </a:pPr>
            <a:r>
              <a:rPr lang="en-US" sz="1800" b="1" dirty="0" smtClean="0">
                <a:solidFill>
                  <a:srgbClr val="7030A0"/>
                </a:solidFill>
              </a:rPr>
              <a:t>Newspeak</a:t>
            </a:r>
          </a:p>
          <a:p>
            <a:pPr marL="1202436" lvl="2" indent="-342900">
              <a:lnSpc>
                <a:spcPct val="100000"/>
              </a:lnSpc>
              <a:buFont typeface="+mj-lt"/>
              <a:buAutoNum type="arabicPeriod"/>
              <a:defRPr/>
            </a:pPr>
            <a:r>
              <a:rPr lang="en-US" sz="1800" b="1" dirty="0" smtClean="0"/>
              <a:t>Infallibility</a:t>
            </a:r>
          </a:p>
          <a:p>
            <a:pPr marL="1202436" lvl="2" indent="-342900">
              <a:lnSpc>
                <a:spcPct val="100000"/>
              </a:lnSpc>
              <a:buFont typeface="+mj-lt"/>
              <a:buAutoNum type="arabicPeriod"/>
              <a:defRPr/>
            </a:pPr>
            <a:r>
              <a:rPr lang="en-US" sz="1800" b="1" dirty="0">
                <a:solidFill>
                  <a:srgbClr val="00B050"/>
                </a:solidFill>
              </a:rPr>
              <a:t>Constant </a:t>
            </a:r>
            <a:r>
              <a:rPr lang="en-US" sz="1800" b="1" dirty="0" smtClean="0">
                <a:solidFill>
                  <a:srgbClr val="00B050"/>
                </a:solidFill>
              </a:rPr>
              <a:t>Warfare</a:t>
            </a:r>
          </a:p>
          <a:p>
            <a:pPr marL="1202436" lvl="2" indent="-342900">
              <a:lnSpc>
                <a:spcPct val="100000"/>
              </a:lnSpc>
              <a:buFont typeface="+mj-lt"/>
              <a:buAutoNum type="arabicPeriod"/>
              <a:defRPr/>
            </a:pPr>
            <a:r>
              <a:rPr lang="en-US" sz="1800" b="1" dirty="0" smtClean="0"/>
              <a:t>Inequality</a:t>
            </a:r>
          </a:p>
          <a:p>
            <a:pPr marL="1202436" lvl="2" indent="-342900">
              <a:lnSpc>
                <a:spcPct val="100000"/>
              </a:lnSpc>
              <a:buFont typeface="+mj-lt"/>
              <a:buAutoNum type="arabicPeriod"/>
              <a:defRPr/>
            </a:pPr>
            <a:r>
              <a:rPr lang="en-US" sz="1800" b="1" dirty="0" smtClean="0">
                <a:solidFill>
                  <a:srgbClr val="0070C0"/>
                </a:solidFill>
              </a:rPr>
              <a:t>Collectivism</a:t>
            </a:r>
          </a:p>
          <a:p>
            <a:pPr marL="1202436" lvl="2" indent="-342900">
              <a:lnSpc>
                <a:spcPct val="100000"/>
              </a:lnSpc>
              <a:buFont typeface="+mj-lt"/>
              <a:buAutoNum type="arabicPeriod"/>
              <a:defRPr/>
            </a:pPr>
            <a:r>
              <a:rPr lang="en-US" sz="1800" b="1" dirty="0">
                <a:solidFill>
                  <a:srgbClr val="FFC000"/>
                </a:solidFill>
              </a:rPr>
              <a:t>Altering of the </a:t>
            </a:r>
            <a:r>
              <a:rPr lang="en-US" sz="1800" b="1" dirty="0" smtClean="0">
                <a:solidFill>
                  <a:srgbClr val="FFC000"/>
                </a:solidFill>
              </a:rPr>
              <a:t>Past</a:t>
            </a:r>
          </a:p>
          <a:p>
            <a:pPr marL="1202436" lvl="2" indent="-342900">
              <a:lnSpc>
                <a:spcPct val="100000"/>
              </a:lnSpc>
              <a:buFont typeface="+mj-lt"/>
              <a:buAutoNum type="arabicPeriod"/>
              <a:defRPr/>
            </a:pPr>
            <a:r>
              <a:rPr lang="en-US" sz="1800" b="1" dirty="0">
                <a:solidFill>
                  <a:schemeClr val="accent5"/>
                </a:solidFill>
              </a:rPr>
              <a:t>The 3 </a:t>
            </a:r>
            <a:r>
              <a:rPr lang="en-US" sz="1800" b="1" dirty="0" smtClean="0">
                <a:solidFill>
                  <a:schemeClr val="accent5"/>
                </a:solidFill>
              </a:rPr>
              <a:t>Slogans</a:t>
            </a:r>
          </a:p>
          <a:p>
            <a:pPr marL="1202436" lvl="2" indent="-342900">
              <a:lnSpc>
                <a:spcPct val="100000"/>
              </a:lnSpc>
              <a:buFont typeface="+mj-lt"/>
              <a:buAutoNum type="arabicPeriod"/>
              <a:defRPr/>
            </a:pPr>
            <a:r>
              <a:rPr lang="en-US" sz="1800" b="1" dirty="0" smtClean="0">
                <a:solidFill>
                  <a:srgbClr val="FF0000"/>
                </a:solidFill>
              </a:rPr>
              <a:t>Big Brother</a:t>
            </a:r>
          </a:p>
          <a:p>
            <a:pPr marL="1202436" lvl="2" indent="-342900">
              <a:lnSpc>
                <a:spcPct val="100000"/>
              </a:lnSpc>
              <a:buFont typeface="+mj-lt"/>
              <a:buAutoNum type="arabicPeriod"/>
              <a:defRPr/>
            </a:pPr>
            <a:r>
              <a:rPr lang="en-US" sz="1800" b="1" dirty="0" smtClean="0">
                <a:solidFill>
                  <a:schemeClr val="accent3"/>
                </a:solidFill>
              </a:rPr>
              <a:t>The Proles</a:t>
            </a:r>
            <a:r>
              <a:rPr lang="en-US" sz="1800" b="1" dirty="0" smtClean="0">
                <a:solidFill>
                  <a:schemeClr val="tx1"/>
                </a:solidFill>
              </a:rPr>
              <a:t>,</a:t>
            </a:r>
            <a:r>
              <a:rPr lang="en-US" sz="1800" b="1" dirty="0" smtClean="0">
                <a:solidFill>
                  <a:srgbClr val="FF0000"/>
                </a:solidFill>
              </a:rPr>
              <a:t> </a:t>
            </a:r>
            <a:r>
              <a:rPr lang="en-US" sz="1800" b="1" dirty="0" smtClean="0">
                <a:solidFill>
                  <a:schemeClr val="accent1">
                    <a:lumMod val="75000"/>
                  </a:schemeClr>
                </a:solidFill>
              </a:rPr>
              <a:t>Outer Party</a:t>
            </a:r>
            <a:r>
              <a:rPr lang="en-US" sz="1800" b="1" dirty="0" smtClean="0">
                <a:solidFill>
                  <a:schemeClr val="tx1"/>
                </a:solidFill>
              </a:rPr>
              <a:t>,</a:t>
            </a:r>
            <a:r>
              <a:rPr lang="en-US" sz="1800" b="1" dirty="0" smtClean="0">
                <a:solidFill>
                  <a:srgbClr val="FF0000"/>
                </a:solidFill>
              </a:rPr>
              <a:t> </a:t>
            </a:r>
            <a:r>
              <a:rPr lang="en-US" sz="1800" b="1" dirty="0" smtClean="0">
                <a:solidFill>
                  <a:srgbClr val="00B050"/>
                </a:solidFill>
              </a:rPr>
              <a:t>and Inner Party</a:t>
            </a:r>
          </a:p>
        </p:txBody>
      </p:sp>
      <p:pic>
        <p:nvPicPr>
          <p:cNvPr id="5" name="Picture 4" descr="https://www.lhup.edu/~dsimanek/scenario/collision-r.jpg"/>
          <p:cNvPicPr/>
          <p:nvPr/>
        </p:nvPicPr>
        <p:blipFill>
          <a:blip r:embed="rId2">
            <a:extLst>
              <a:ext uri="{28A0092B-C50C-407E-A947-70E740481C1C}">
                <a14:useLocalDpi xmlns:a14="http://schemas.microsoft.com/office/drawing/2010/main" val="0"/>
              </a:ext>
            </a:extLst>
          </a:blip>
          <a:srcRect/>
          <a:stretch>
            <a:fillRect/>
          </a:stretch>
        </p:blipFill>
        <p:spPr bwMode="auto">
          <a:xfrm>
            <a:off x="141700" y="2492383"/>
            <a:ext cx="4572000" cy="3300816"/>
          </a:xfrm>
          <a:prstGeom prst="rect">
            <a:avLst/>
          </a:prstGeom>
          <a:noFill/>
          <a:ln>
            <a:noFill/>
          </a:ln>
        </p:spPr>
      </p:pic>
    </p:spTree>
    <p:extLst>
      <p:ext uri="{BB962C8B-B14F-4D97-AF65-F5344CB8AC3E}">
        <p14:creationId xmlns:p14="http://schemas.microsoft.com/office/powerpoint/2010/main" val="27723872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smtClean="0"/>
              <a:t>3.4 </a:t>
            </a:r>
            <a:r>
              <a:rPr lang="en-US" sz="5400" dirty="0" smtClean="0"/>
              <a:t>(274-282)</a:t>
            </a:r>
            <a:endParaRPr lang="en-US" sz="5400" dirty="0"/>
          </a:p>
        </p:txBody>
      </p:sp>
      <p:sp>
        <p:nvSpPr>
          <p:cNvPr id="3" name="Content Placeholder 2"/>
          <p:cNvSpPr>
            <a:spLocks noGrp="1"/>
          </p:cNvSpPr>
          <p:nvPr>
            <p:ph sz="quarter" idx="1"/>
          </p:nvPr>
        </p:nvSpPr>
        <p:spPr>
          <a:xfrm>
            <a:off x="816864" y="1661746"/>
            <a:ext cx="5882516" cy="5117123"/>
          </a:xfrm>
        </p:spPr>
        <p:txBody>
          <a:bodyPr>
            <a:normAutofit/>
          </a:bodyPr>
          <a:lstStyle/>
          <a:p>
            <a:pPr marL="514350" indent="-514350">
              <a:buAutoNum type="arabicParenR"/>
            </a:pPr>
            <a:r>
              <a:rPr lang="en-US" sz="3200" b="1" dirty="0"/>
              <a:t>Beetle Metaphor!!</a:t>
            </a:r>
          </a:p>
          <a:p>
            <a:pPr marL="514350" indent="-514350">
              <a:buAutoNum type="arabicParenR"/>
            </a:pPr>
            <a:r>
              <a:rPr lang="en-US" sz="3200" b="1" dirty="0"/>
              <a:t>Is there a ‘real’ world where ‘real’ things happen?</a:t>
            </a:r>
          </a:p>
          <a:p>
            <a:pPr marL="514350" indent="-514350">
              <a:buAutoNum type="arabicParenR"/>
            </a:pPr>
            <a:r>
              <a:rPr lang="en-US" sz="3200" b="1" dirty="0"/>
              <a:t>Explain: “Stupidity was as necessary as intelligence, and as difficult to attain.” (279).</a:t>
            </a:r>
          </a:p>
          <a:p>
            <a:pPr marL="742950" indent="-742950">
              <a:buFont typeface="+mj-lt"/>
              <a:buAutoNum type="arabicParenR"/>
            </a:pPr>
            <a:endParaRPr lang="en-US" sz="3200" b="1" dirty="0"/>
          </a:p>
        </p:txBody>
      </p:sp>
      <p:pic>
        <p:nvPicPr>
          <p:cNvPr id="4" name="Picture 3"/>
          <p:cNvPicPr>
            <a:picLocks noChangeAspect="1"/>
          </p:cNvPicPr>
          <p:nvPr/>
        </p:nvPicPr>
        <p:blipFill>
          <a:blip r:embed="rId2"/>
          <a:stretch>
            <a:fillRect/>
          </a:stretch>
        </p:blipFill>
        <p:spPr>
          <a:xfrm>
            <a:off x="6597760" y="2075287"/>
            <a:ext cx="5461331" cy="3009897"/>
          </a:xfrm>
          <a:prstGeom prst="rect">
            <a:avLst/>
          </a:prstGeom>
        </p:spPr>
      </p:pic>
    </p:spTree>
    <p:extLst>
      <p:ext uri="{BB962C8B-B14F-4D97-AF65-F5344CB8AC3E}">
        <p14:creationId xmlns:p14="http://schemas.microsoft.com/office/powerpoint/2010/main" val="5030761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smtClean="0"/>
              <a:t>3.5 </a:t>
            </a:r>
            <a:r>
              <a:rPr lang="en-US" sz="5400" dirty="0" smtClean="0"/>
              <a:t>(282-287)</a:t>
            </a:r>
            <a:endParaRPr lang="en-US" sz="5400" dirty="0"/>
          </a:p>
        </p:txBody>
      </p:sp>
      <p:sp>
        <p:nvSpPr>
          <p:cNvPr id="3" name="Content Placeholder 2"/>
          <p:cNvSpPr>
            <a:spLocks noGrp="1"/>
          </p:cNvSpPr>
          <p:nvPr>
            <p:ph sz="quarter" idx="1"/>
          </p:nvPr>
        </p:nvSpPr>
        <p:spPr>
          <a:xfrm>
            <a:off x="816864" y="1661746"/>
            <a:ext cx="4492254" cy="5117123"/>
          </a:xfrm>
        </p:spPr>
        <p:txBody>
          <a:bodyPr>
            <a:normAutofit/>
          </a:bodyPr>
          <a:lstStyle/>
          <a:p>
            <a:pPr marL="742950" indent="-742950">
              <a:buFont typeface="+mj-lt"/>
              <a:buAutoNum type="arabicParenR"/>
            </a:pPr>
            <a:r>
              <a:rPr lang="en-US" sz="2800" b="1" dirty="0"/>
              <a:t>What is Room 101 like?</a:t>
            </a:r>
          </a:p>
          <a:p>
            <a:pPr marL="742950" indent="-742950">
              <a:buFont typeface="+mj-lt"/>
              <a:buAutoNum type="arabicParenR"/>
            </a:pPr>
            <a:r>
              <a:rPr lang="en-US" sz="2800" b="1" dirty="0"/>
              <a:t>Why was it true that “what happens to you in here is forever”? (290</a:t>
            </a:r>
            <a:r>
              <a:rPr lang="en-US" sz="2800" b="1" dirty="0" smtClean="0"/>
              <a:t>).</a:t>
            </a:r>
          </a:p>
          <a:p>
            <a:pPr marL="742950" indent="-742950">
              <a:buFont typeface="+mj-lt"/>
              <a:buAutoNum type="arabicParenR"/>
            </a:pPr>
            <a:r>
              <a:rPr lang="en-US" sz="2800" b="1" dirty="0" smtClean="0"/>
              <a:t>Does Winston betray Julia? Can love conquer all? Can it conquer the Party?</a:t>
            </a:r>
            <a:endParaRPr lang="en-US" sz="2800" b="1" dirty="0"/>
          </a:p>
        </p:txBody>
      </p:sp>
      <p:pic>
        <p:nvPicPr>
          <p:cNvPr id="5" name="Picture 4"/>
          <p:cNvPicPr>
            <a:picLocks noChangeAspect="1"/>
          </p:cNvPicPr>
          <p:nvPr/>
        </p:nvPicPr>
        <p:blipFill>
          <a:blip r:embed="rId2"/>
          <a:stretch>
            <a:fillRect/>
          </a:stretch>
        </p:blipFill>
        <p:spPr>
          <a:xfrm>
            <a:off x="5467739" y="2409107"/>
            <a:ext cx="6572692" cy="3622400"/>
          </a:xfrm>
          <a:prstGeom prst="rect">
            <a:avLst/>
          </a:prstGeom>
        </p:spPr>
      </p:pic>
    </p:spTree>
    <p:extLst>
      <p:ext uri="{BB962C8B-B14F-4D97-AF65-F5344CB8AC3E}">
        <p14:creationId xmlns:p14="http://schemas.microsoft.com/office/powerpoint/2010/main" val="23059136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smtClean="0"/>
              <a:t>3.6 </a:t>
            </a:r>
            <a:r>
              <a:rPr lang="en-US" sz="5400" dirty="0" smtClean="0"/>
              <a:t>(287-298)</a:t>
            </a:r>
            <a:endParaRPr lang="en-US" sz="5400" dirty="0"/>
          </a:p>
        </p:txBody>
      </p:sp>
      <p:sp>
        <p:nvSpPr>
          <p:cNvPr id="3" name="Content Placeholder 2"/>
          <p:cNvSpPr>
            <a:spLocks noGrp="1"/>
          </p:cNvSpPr>
          <p:nvPr>
            <p:ph sz="quarter" idx="1"/>
          </p:nvPr>
        </p:nvSpPr>
        <p:spPr>
          <a:xfrm>
            <a:off x="720969" y="1661746"/>
            <a:ext cx="4501661" cy="5117123"/>
          </a:xfrm>
        </p:spPr>
        <p:txBody>
          <a:bodyPr>
            <a:normAutofit/>
          </a:bodyPr>
          <a:lstStyle/>
          <a:p>
            <a:pPr marL="742950" indent="-742950">
              <a:buFont typeface="+mj-lt"/>
              <a:buAutoNum type="arabicParenR"/>
            </a:pPr>
            <a:r>
              <a:rPr lang="en-US" sz="2800" b="1" dirty="0" smtClean="0"/>
              <a:t>What is Winston’s mental state?</a:t>
            </a:r>
          </a:p>
          <a:p>
            <a:pPr marL="742950" indent="-742950">
              <a:buFont typeface="+mj-lt"/>
              <a:buAutoNum type="arabicParenR"/>
            </a:pPr>
            <a:r>
              <a:rPr lang="en-US" sz="2800" b="1" dirty="0" smtClean="0"/>
              <a:t>How </a:t>
            </a:r>
            <a:r>
              <a:rPr lang="en-US" sz="2800" b="1" dirty="0"/>
              <a:t>has Winston and Julia’s relationship changed?  What does this illustrate?</a:t>
            </a:r>
          </a:p>
          <a:p>
            <a:pPr marL="742950" indent="-742950">
              <a:buFont typeface="+mj-lt"/>
              <a:buAutoNum type="arabicParenR"/>
            </a:pPr>
            <a:r>
              <a:rPr lang="en-US" sz="2800" b="1" dirty="0"/>
              <a:t>What is Winston’s final thought?  What is the literary device for this</a:t>
            </a:r>
            <a:r>
              <a:rPr lang="en-US" sz="2800" b="1" dirty="0" smtClean="0"/>
              <a:t>?</a:t>
            </a:r>
          </a:p>
          <a:p>
            <a:pPr marL="742950" indent="-742950">
              <a:buFont typeface="+mj-lt"/>
              <a:buAutoNum type="arabicParenR"/>
            </a:pPr>
            <a:r>
              <a:rPr lang="en-US" sz="2800" b="1" dirty="0" smtClean="0"/>
              <a:t>Is the Party permanent?</a:t>
            </a:r>
            <a:endParaRPr lang="en-US" sz="2800" b="1" dirty="0"/>
          </a:p>
        </p:txBody>
      </p:sp>
      <p:pic>
        <p:nvPicPr>
          <p:cNvPr id="4" name="Picture 3"/>
          <p:cNvPicPr>
            <a:picLocks noChangeAspect="1"/>
          </p:cNvPicPr>
          <p:nvPr/>
        </p:nvPicPr>
        <p:blipFill>
          <a:blip r:embed="rId2"/>
          <a:stretch>
            <a:fillRect/>
          </a:stretch>
        </p:blipFill>
        <p:spPr>
          <a:xfrm>
            <a:off x="5090746" y="2184171"/>
            <a:ext cx="7071243" cy="3475110"/>
          </a:xfrm>
          <a:prstGeom prst="rect">
            <a:avLst/>
          </a:prstGeom>
        </p:spPr>
      </p:pic>
    </p:spTree>
    <p:extLst>
      <p:ext uri="{BB962C8B-B14F-4D97-AF65-F5344CB8AC3E}">
        <p14:creationId xmlns:p14="http://schemas.microsoft.com/office/powerpoint/2010/main" val="2697080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smtClean="0"/>
              <a:t>3.1</a:t>
            </a:r>
            <a:r>
              <a:rPr lang="en-US" sz="5400" dirty="0" smtClean="0"/>
              <a:t>(225-239)</a:t>
            </a:r>
            <a:endParaRPr lang="en-US" sz="5400" dirty="0"/>
          </a:p>
        </p:txBody>
      </p:sp>
      <p:sp>
        <p:nvSpPr>
          <p:cNvPr id="3" name="Content Placeholder 2"/>
          <p:cNvSpPr>
            <a:spLocks noGrp="1"/>
          </p:cNvSpPr>
          <p:nvPr>
            <p:ph sz="quarter" idx="1"/>
          </p:nvPr>
        </p:nvSpPr>
        <p:spPr>
          <a:xfrm>
            <a:off x="816864" y="1727199"/>
            <a:ext cx="10871200" cy="5130801"/>
          </a:xfrm>
        </p:spPr>
        <p:txBody>
          <a:bodyPr>
            <a:normAutofit fontScale="92500" lnSpcReduction="20000"/>
          </a:bodyPr>
          <a:lstStyle/>
          <a:p>
            <a:pPr marL="457200" indent="-457200">
              <a:buFont typeface="+mj-lt"/>
              <a:buAutoNum type="arabicPeriod"/>
            </a:pPr>
            <a:r>
              <a:rPr lang="en-US" sz="3200" b="1" dirty="0" smtClean="0"/>
              <a:t>How is Winston tortured at the Ministry of Love?</a:t>
            </a:r>
          </a:p>
          <a:p>
            <a:pPr marL="457200" indent="-457200">
              <a:buFont typeface="+mj-lt"/>
              <a:buAutoNum type="arabicPeriod"/>
            </a:pPr>
            <a:r>
              <a:rPr lang="en-US" sz="3200" b="1" dirty="0" smtClean="0"/>
              <a:t>What is jail like? Who is there? </a:t>
            </a:r>
          </a:p>
          <a:p>
            <a:pPr marL="457200" indent="-457200">
              <a:buFont typeface="+mj-lt"/>
              <a:buAutoNum type="arabicPeriod"/>
            </a:pPr>
            <a:r>
              <a:rPr lang="en-US" sz="3200" u="sng" dirty="0" smtClean="0">
                <a:solidFill>
                  <a:schemeClr val="accent1"/>
                </a:solidFill>
              </a:rPr>
              <a:t>Lit analysis</a:t>
            </a:r>
            <a:r>
              <a:rPr lang="en-US" sz="3200" b="1" dirty="0" smtClean="0"/>
              <a:t>: What effect does Orwell create by putting a Prole woman in jail with Winston? (think to juxtaposing with the last Prole woman Winston was thinking about in 2.10). </a:t>
            </a:r>
            <a:r>
              <a:rPr lang="en-US" sz="3200" dirty="0" smtClean="0"/>
              <a:t>(227).</a:t>
            </a:r>
          </a:p>
          <a:p>
            <a:pPr marL="457200" indent="-457200">
              <a:buFont typeface="+mj-lt"/>
              <a:buAutoNum type="arabicPeriod"/>
            </a:pPr>
            <a:r>
              <a:rPr lang="en-US" sz="3200" b="1" dirty="0" smtClean="0"/>
              <a:t>Is it ironic how Oceania treats criminals? (227).</a:t>
            </a:r>
          </a:p>
          <a:p>
            <a:pPr marL="457200" indent="-457200">
              <a:buFont typeface="+mj-lt"/>
              <a:buAutoNum type="arabicPeriod"/>
            </a:pPr>
            <a:r>
              <a:rPr lang="en-US" sz="3200" b="1" dirty="0" smtClean="0"/>
              <a:t>Discuss both the men Winston knows who are imprisoned with him at the Ministry of Love? Why Parsons? Is anyone safe?</a:t>
            </a:r>
            <a:endParaRPr lang="en-US" sz="2900" b="1" dirty="0" smtClean="0"/>
          </a:p>
          <a:p>
            <a:pPr marL="457200" indent="-457200">
              <a:buFont typeface="+mj-lt"/>
              <a:buAutoNum type="arabicPeriod"/>
            </a:pPr>
            <a:r>
              <a:rPr lang="en-US" sz="3200" b="1" dirty="0" smtClean="0"/>
              <a:t>How bad is Room 101? How is Orwell building tension for it?</a:t>
            </a:r>
          </a:p>
          <a:p>
            <a:pPr marL="457200" indent="-457200">
              <a:buFont typeface="+mj-lt"/>
              <a:buAutoNum type="arabicPeriod"/>
            </a:pPr>
            <a:r>
              <a:rPr lang="en-US" sz="3200" b="1" dirty="0" smtClean="0"/>
              <a:t>What bombshell does Winston learn?</a:t>
            </a:r>
          </a:p>
          <a:p>
            <a:pPr marL="457200" indent="-457200">
              <a:buFont typeface="+mj-lt"/>
              <a:buAutoNum type="arabicPeriod"/>
            </a:pPr>
            <a:r>
              <a:rPr lang="en-US" sz="3200" u="sng" dirty="0" smtClean="0">
                <a:solidFill>
                  <a:schemeClr val="accent1"/>
                </a:solidFill>
              </a:rPr>
              <a:t>Lit analysis</a:t>
            </a:r>
            <a:r>
              <a:rPr lang="en-US" sz="3200" b="1" dirty="0" smtClean="0"/>
              <a:t>: Ultimately, is 3.1 funny or dramatic? How does Orwell weave both elements into his narrative?</a:t>
            </a:r>
          </a:p>
          <a:p>
            <a:pPr marL="457200" indent="-457200">
              <a:buFont typeface="+mj-lt"/>
              <a:buAutoNum type="arabicPeriod"/>
            </a:pPr>
            <a:endParaRPr lang="en-US" sz="2800" dirty="0"/>
          </a:p>
        </p:txBody>
      </p:sp>
    </p:spTree>
    <p:extLst>
      <p:ext uri="{BB962C8B-B14F-4D97-AF65-F5344CB8AC3E}">
        <p14:creationId xmlns:p14="http://schemas.microsoft.com/office/powerpoint/2010/main" val="25671511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5110" y="1595535"/>
            <a:ext cx="11038114" cy="4511968"/>
          </a:xfrm>
        </p:spPr>
        <p:txBody>
          <a:bodyPr>
            <a:normAutofit/>
          </a:bodyPr>
          <a:lstStyle/>
          <a:p>
            <a:pPr marL="0" indent="0">
              <a:buNone/>
            </a:pPr>
            <a:r>
              <a:rPr lang="en-US" sz="2800" dirty="0" smtClean="0">
                <a:latin typeface="Georgia" pitchFamily="18" charset="0"/>
              </a:rPr>
              <a:t>“He </a:t>
            </a:r>
            <a:r>
              <a:rPr lang="en-US" sz="2800" dirty="0">
                <a:latin typeface="Georgia" pitchFamily="18" charset="0"/>
              </a:rPr>
              <a:t>gazed up at the enormous face. Forty years it had </a:t>
            </a:r>
            <a:r>
              <a:rPr lang="en-US" sz="2800" dirty="0" smtClean="0">
                <a:latin typeface="Georgia" pitchFamily="18" charset="0"/>
              </a:rPr>
              <a:t>taken </a:t>
            </a:r>
            <a:r>
              <a:rPr lang="en-US" sz="2800" dirty="0">
                <a:latin typeface="Georgia" pitchFamily="18" charset="0"/>
              </a:rPr>
              <a:t>him to learn what kind of smile was hidden beneath the dark moustache. O cruel, needless misunderstanding! O stubborn, </a:t>
            </a:r>
            <a:r>
              <a:rPr lang="en-US" sz="2800" dirty="0" smtClean="0">
                <a:latin typeface="Georgia" pitchFamily="18" charset="0"/>
              </a:rPr>
              <a:t>self-willed </a:t>
            </a:r>
            <a:r>
              <a:rPr lang="en-US" sz="2800" dirty="0">
                <a:latin typeface="Georgia" pitchFamily="18" charset="0"/>
              </a:rPr>
              <a:t>exile from the loving breast! Two </a:t>
            </a:r>
            <a:r>
              <a:rPr lang="en-US" sz="2800" dirty="0" smtClean="0">
                <a:latin typeface="Georgia" pitchFamily="18" charset="0"/>
              </a:rPr>
              <a:t>gin scented </a:t>
            </a:r>
            <a:r>
              <a:rPr lang="en-US" sz="2800" dirty="0">
                <a:latin typeface="Georgia" pitchFamily="18" charset="0"/>
              </a:rPr>
              <a:t>tears trickled down the sides of his nose. But it was all right, everything was all right, the struggle was finished. He had won the victory over himself. </a:t>
            </a:r>
            <a:r>
              <a:rPr lang="en-US" sz="6000" b="1" dirty="0">
                <a:solidFill>
                  <a:schemeClr val="accent1"/>
                </a:solidFill>
                <a:effectLst>
                  <a:outerShdw blurRad="38100" dist="38100" dir="2700000" algn="tl">
                    <a:srgbClr val="000000">
                      <a:alpha val="43137"/>
                    </a:srgbClr>
                  </a:outerShdw>
                </a:effectLst>
                <a:latin typeface="Georgia" pitchFamily="18" charset="0"/>
              </a:rPr>
              <a:t>He loved Big Brother</a:t>
            </a:r>
            <a:r>
              <a:rPr lang="en-US" sz="2800" dirty="0" smtClean="0">
                <a:latin typeface="Georgia" pitchFamily="18" charset="0"/>
              </a:rPr>
              <a:t>.” (298).</a:t>
            </a:r>
            <a:endParaRPr lang="en-US" sz="2800" dirty="0">
              <a:latin typeface="Georgia" pitchFamily="18" charset="0"/>
            </a:endParaRPr>
          </a:p>
        </p:txBody>
      </p:sp>
      <p:pic>
        <p:nvPicPr>
          <p:cNvPr id="4" name="Picture 2" descr="Image result for stalin cartoon"/>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800" b="90000" l="5750" r="96625"/>
                    </a14:imgEffect>
                  </a14:imgLayer>
                </a14:imgProps>
              </a:ext>
              <a:ext uri="{28A0092B-C50C-407E-A947-70E740481C1C}">
                <a14:useLocalDpi xmlns:a14="http://schemas.microsoft.com/office/drawing/2010/main" val="0"/>
              </a:ext>
            </a:extLst>
          </a:blip>
          <a:srcRect/>
          <a:stretch>
            <a:fillRect/>
          </a:stretch>
        </p:blipFill>
        <p:spPr bwMode="auto">
          <a:xfrm flipH="1">
            <a:off x="9779390" y="3842238"/>
            <a:ext cx="2412609" cy="301576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816864" y="228600"/>
            <a:ext cx="10871200" cy="990600"/>
          </a:xfrm>
        </p:spPr>
        <p:txBody>
          <a:bodyPr>
            <a:noAutofit/>
          </a:bodyPr>
          <a:lstStyle/>
          <a:p>
            <a:r>
              <a:rPr lang="en-US" sz="8800" dirty="0" smtClean="0"/>
              <a:t>Horrible Irony?</a:t>
            </a:r>
            <a:endParaRPr lang="en-US" sz="5400" dirty="0"/>
          </a:p>
        </p:txBody>
      </p:sp>
    </p:spTree>
    <p:extLst>
      <p:ext uri="{BB962C8B-B14F-4D97-AF65-F5344CB8AC3E}">
        <p14:creationId xmlns:p14="http://schemas.microsoft.com/office/powerpoint/2010/main" val="19690141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06461"/>
          </a:xfrm>
        </p:spPr>
        <p:txBody>
          <a:bodyPr>
            <a:noAutofit/>
          </a:bodyPr>
          <a:lstStyle/>
          <a:p>
            <a:pPr algn="ctr"/>
            <a:r>
              <a:rPr lang="en-US" sz="5400" b="1" dirty="0" smtClean="0">
                <a:solidFill>
                  <a:schemeClr val="tx1"/>
                </a:solidFill>
              </a:rPr>
              <a:t>Is </a:t>
            </a:r>
            <a:r>
              <a:rPr lang="en-US" sz="5400" b="1" i="1" dirty="0" smtClean="0">
                <a:solidFill>
                  <a:schemeClr val="tx1"/>
                </a:solidFill>
              </a:rPr>
              <a:t>1984</a:t>
            </a:r>
            <a:r>
              <a:rPr lang="en-US" sz="5400" b="1" dirty="0" smtClean="0">
                <a:solidFill>
                  <a:schemeClr val="tx1"/>
                </a:solidFill>
              </a:rPr>
              <a:t> a Tragedy?</a:t>
            </a:r>
            <a:br>
              <a:rPr lang="en-US" sz="5400" b="1" dirty="0" smtClean="0">
                <a:solidFill>
                  <a:schemeClr val="tx1"/>
                </a:solidFill>
              </a:rPr>
            </a:br>
            <a:r>
              <a:rPr lang="en-US" sz="5400" b="1" dirty="0" smtClean="0">
                <a:solidFill>
                  <a:schemeClr val="tx1"/>
                </a:solidFill>
              </a:rPr>
              <a:t>Is Winston a Tragic Hero?</a:t>
            </a:r>
            <a:endParaRPr lang="en-US" sz="5400" b="1" dirty="0">
              <a:solidFill>
                <a:schemeClr val="tx1"/>
              </a:solidFill>
            </a:endParaRPr>
          </a:p>
        </p:txBody>
      </p:sp>
      <p:sp>
        <p:nvSpPr>
          <p:cNvPr id="3" name="Content Placeholder 2"/>
          <p:cNvSpPr>
            <a:spLocks noGrp="1"/>
          </p:cNvSpPr>
          <p:nvPr>
            <p:ph idx="1"/>
          </p:nvPr>
        </p:nvSpPr>
        <p:spPr/>
        <p:txBody>
          <a:bodyPr/>
          <a:lstStyle/>
          <a:p>
            <a:r>
              <a:rPr lang="en-US" sz="3200" b="1" dirty="0" smtClean="0"/>
              <a:t>“To die hating them, that was freedom.” (281).</a:t>
            </a:r>
          </a:p>
          <a:p>
            <a:r>
              <a:rPr lang="en-US" sz="3200" b="1" dirty="0" smtClean="0"/>
              <a:t>“But it was all right, everything was all right, the struggle was finished. He had won the victory over himself. He loved Big Brother.” (298).</a:t>
            </a:r>
          </a:p>
          <a:p>
            <a:endParaRPr lang="en-US" dirty="0" smtClean="0"/>
          </a:p>
          <a:p>
            <a:endParaRPr lang="en-US" dirty="0" smtClean="0"/>
          </a:p>
          <a:p>
            <a:endParaRPr lang="en-US" dirty="0"/>
          </a:p>
        </p:txBody>
      </p:sp>
      <p:sp>
        <p:nvSpPr>
          <p:cNvPr id="4" name="AutoShape 2" descr="Image result for winston smith"/>
          <p:cNvSpPr>
            <a:spLocks noChangeAspect="1" noChangeArrowheads="1"/>
          </p:cNvSpPr>
          <p:nvPr/>
        </p:nvSpPr>
        <p:spPr bwMode="auto">
          <a:xfrm>
            <a:off x="252153" y="48016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s://i.ytimg.com/vi/-K2uV9nNdEs/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8791" y="3651684"/>
            <a:ext cx="3879273" cy="29094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56953" y="3649781"/>
            <a:ext cx="3639197" cy="2911358"/>
          </a:xfrm>
          <a:prstGeom prst="rect">
            <a:avLst/>
          </a:prstGeom>
        </p:spPr>
      </p:pic>
    </p:spTree>
    <p:extLst>
      <p:ext uri="{BB962C8B-B14F-4D97-AF65-F5344CB8AC3E}">
        <p14:creationId xmlns:p14="http://schemas.microsoft.com/office/powerpoint/2010/main" val="250274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167054"/>
            <a:ext cx="11307728" cy="990600"/>
          </a:xfrm>
        </p:spPr>
        <p:txBody>
          <a:bodyPr>
            <a:normAutofit fontScale="90000"/>
          </a:bodyPr>
          <a:lstStyle/>
          <a:p>
            <a:r>
              <a:rPr lang="en-US" dirty="0" smtClean="0"/>
              <a:t>“Beautiful” Prole                 </a:t>
            </a:r>
            <a:r>
              <a:rPr lang="en-US" dirty="0" err="1" smtClean="0"/>
              <a:t>Prole</a:t>
            </a:r>
            <a:r>
              <a:rPr lang="en-US" dirty="0" smtClean="0"/>
              <a:t> in jail at </a:t>
            </a:r>
            <a:r>
              <a:rPr lang="en-US" dirty="0" err="1" smtClean="0"/>
              <a:t>Miniluv</a:t>
            </a:r>
            <a:r>
              <a:rPr lang="en-US" dirty="0" smtClean="0"/>
              <a:t/>
            </a:r>
            <a:br>
              <a:rPr lang="en-US" dirty="0" smtClean="0"/>
            </a:br>
            <a:r>
              <a:rPr lang="en-US" sz="2700" dirty="0" smtClean="0"/>
              <a:t>         219                                                                           227</a:t>
            </a:r>
            <a:endParaRPr lang="en-US" sz="2700" dirty="0"/>
          </a:p>
        </p:txBody>
      </p:sp>
      <p:pic>
        <p:nvPicPr>
          <p:cNvPr id="2050" name="Picture 2" descr="Image result for venn diagram"/>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67254" y="1600200"/>
            <a:ext cx="8598877"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586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l="5813" r="23792"/>
          <a:stretch/>
        </p:blipFill>
        <p:spPr>
          <a:xfrm rot="5400000">
            <a:off x="5531139" y="206537"/>
            <a:ext cx="5986528" cy="6378133"/>
          </a:xfr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7866"/>
          <a:stretch/>
        </p:blipFill>
        <p:spPr>
          <a:xfrm>
            <a:off x="175362" y="1865376"/>
            <a:ext cx="5055005" cy="3493008"/>
          </a:xfrm>
          <a:prstGeom prst="snip2SameRect">
            <a:avLst>
              <a:gd name="adj1" fmla="val 31867"/>
              <a:gd name="adj2" fmla="val 0"/>
            </a:avLst>
          </a:prstGeom>
        </p:spPr>
      </p:pic>
    </p:spTree>
    <p:extLst>
      <p:ext uri="{BB962C8B-B14F-4D97-AF65-F5344CB8AC3E}">
        <p14:creationId xmlns:p14="http://schemas.microsoft.com/office/powerpoint/2010/main" val="2614595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127000"/>
            <a:ext cx="10871200" cy="990600"/>
          </a:xfrm>
        </p:spPr>
        <p:txBody>
          <a:bodyPr>
            <a:normAutofit fontScale="90000"/>
          </a:bodyPr>
          <a:lstStyle/>
          <a:p>
            <a:pPr algn="ctr"/>
            <a:r>
              <a:rPr lang="en-US" b="1" cap="none" dirty="0" smtClean="0">
                <a:solidFill>
                  <a:schemeClr val="accent1"/>
                </a:solidFill>
              </a:rPr>
              <a:t>“’They got to me a long time ago,’ said O’Brien with a mild, almost regretful irony.” (Orwell 238). </a:t>
            </a:r>
            <a:endParaRPr lang="en-US" b="1" cap="none" dirty="0">
              <a:solidFill>
                <a:schemeClr val="accent1"/>
              </a:solidFill>
            </a:endParaRPr>
          </a:p>
        </p:txBody>
      </p:sp>
      <p:sp>
        <p:nvSpPr>
          <p:cNvPr id="5" name="Content Placeholder 4"/>
          <p:cNvSpPr>
            <a:spLocks noGrp="1"/>
          </p:cNvSpPr>
          <p:nvPr>
            <p:ph sz="quarter" idx="1"/>
          </p:nvPr>
        </p:nvSpPr>
        <p:spPr>
          <a:xfrm>
            <a:off x="816865" y="1600200"/>
            <a:ext cx="5748528" cy="5181434"/>
          </a:xfrm>
        </p:spPr>
        <p:txBody>
          <a:bodyPr>
            <a:normAutofit fontScale="92500"/>
          </a:bodyPr>
          <a:lstStyle/>
          <a:p>
            <a:pPr marL="0" indent="0">
              <a:buNone/>
            </a:pPr>
            <a:r>
              <a:rPr lang="en-US" sz="3600" b="1" dirty="0" smtClean="0">
                <a:solidFill>
                  <a:schemeClr val="accent3"/>
                </a:solidFill>
              </a:rPr>
              <a:t>Some literary criticism has really focused on this line from O’Brien as fascinating…</a:t>
            </a:r>
          </a:p>
          <a:p>
            <a:pPr marL="514350" indent="-514350">
              <a:buFont typeface="+mj-lt"/>
              <a:buAutoNum type="arabicPeriod"/>
            </a:pPr>
            <a:r>
              <a:rPr lang="en-US" sz="3600" b="1" dirty="0" smtClean="0"/>
              <a:t>Could we see this coming? Could Winston?</a:t>
            </a:r>
          </a:p>
          <a:p>
            <a:pPr marL="514350" indent="-514350">
              <a:buFont typeface="+mj-lt"/>
              <a:buAutoNum type="arabicPeriod"/>
            </a:pPr>
            <a:r>
              <a:rPr lang="en-US" sz="3600" b="1" dirty="0" smtClean="0"/>
              <a:t>What is the significance of this quote? </a:t>
            </a:r>
          </a:p>
          <a:p>
            <a:pPr marL="514350" indent="-514350">
              <a:buFont typeface="+mj-lt"/>
              <a:buAutoNum type="arabicPeriod"/>
            </a:pPr>
            <a:r>
              <a:rPr lang="en-US" sz="3600" b="1" dirty="0" smtClean="0"/>
              <a:t>How does it develop O’Brien’s character?</a:t>
            </a:r>
            <a:endParaRPr lang="en-US" sz="3600" b="1" dirty="0"/>
          </a:p>
        </p:txBody>
      </p:sp>
      <p:sp>
        <p:nvSpPr>
          <p:cNvPr id="6" name="AutoShape 2" descr="Image result for O'brien 198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740" t="1262" r="11600"/>
          <a:stretch/>
        </p:blipFill>
        <p:spPr>
          <a:xfrm>
            <a:off x="6680199" y="1202266"/>
            <a:ext cx="5383305" cy="3483367"/>
          </a:xfrm>
          <a:prstGeom prst="rect">
            <a:avLst/>
          </a:prstGeom>
        </p:spPr>
      </p:pic>
      <p:pic>
        <p:nvPicPr>
          <p:cNvPr id="8" name="Picture 7"/>
          <p:cNvPicPr>
            <a:picLocks noChangeAspect="1"/>
          </p:cNvPicPr>
          <p:nvPr/>
        </p:nvPicPr>
        <p:blipFill>
          <a:blip r:embed="rId4"/>
          <a:stretch>
            <a:fillRect/>
          </a:stretch>
        </p:blipFill>
        <p:spPr>
          <a:xfrm>
            <a:off x="7722884" y="4089400"/>
            <a:ext cx="3323331" cy="2692234"/>
          </a:xfrm>
          <a:prstGeom prst="rect">
            <a:avLst/>
          </a:prstGeom>
        </p:spPr>
      </p:pic>
    </p:spTree>
    <p:extLst>
      <p:ext uri="{BB962C8B-B14F-4D97-AF65-F5344CB8AC3E}">
        <p14:creationId xmlns:p14="http://schemas.microsoft.com/office/powerpoint/2010/main" val="4070738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76808" y="0"/>
            <a:ext cx="11915192" cy="6858000"/>
          </a:xfrm>
        </p:spPr>
        <p:txBody>
          <a:bodyPr>
            <a:noAutofit/>
          </a:bodyPr>
          <a:lstStyle/>
          <a:p>
            <a:pPr marL="0" indent="0">
              <a:buNone/>
            </a:pPr>
            <a:r>
              <a:rPr lang="en-US" sz="1600" dirty="0" smtClean="0"/>
              <a:t>	For </a:t>
            </a:r>
            <a:r>
              <a:rPr lang="en-US" sz="1600" dirty="0"/>
              <a:t>fully four-fifths of Nineteen Eighty-Four, O’Brien appears to be a kindred spirit to Smith, then an actual coconspirator in the fabled Brotherhood that supposedly is “dedicated to the overthrow of the State” (15). Orwell’s first description of him tantalizes the reader almost as much as Smith himself does the dissident longing for a companion</a:t>
            </a:r>
            <a:r>
              <a:rPr lang="en-US" sz="1600" dirty="0" smtClean="0"/>
              <a:t>:</a:t>
            </a:r>
            <a:endParaRPr lang="en-US" sz="1600" dirty="0"/>
          </a:p>
          <a:p>
            <a:pPr marL="0" indent="0">
              <a:buNone/>
            </a:pPr>
            <a:r>
              <a:rPr lang="en-US" sz="1600" b="1" dirty="0" smtClean="0">
                <a:solidFill>
                  <a:schemeClr val="accent1"/>
                </a:solidFill>
              </a:rPr>
              <a:t>	O’Brien </a:t>
            </a:r>
            <a:r>
              <a:rPr lang="en-US" sz="1600" b="1" dirty="0">
                <a:solidFill>
                  <a:schemeClr val="accent1"/>
                </a:solidFill>
              </a:rPr>
              <a:t>was a large, burly man with a thick neck and a coarse, humorous, brutal face. In spite of his formidable appearance he </a:t>
            </a:r>
            <a:r>
              <a:rPr lang="en-US" sz="1600" b="1" dirty="0" smtClean="0">
                <a:solidFill>
                  <a:schemeClr val="accent1"/>
                </a:solidFill>
              </a:rPr>
              <a:t>	had </a:t>
            </a:r>
            <a:r>
              <a:rPr lang="en-US" sz="1600" b="1" dirty="0">
                <a:solidFill>
                  <a:schemeClr val="accent1"/>
                </a:solidFill>
              </a:rPr>
              <a:t>a certain charm of manner. He had a trick of resettling his spectacles on his nose which was curiously disarming—in some </a:t>
            </a:r>
            <a:r>
              <a:rPr lang="en-US" sz="1600" b="1" dirty="0" smtClean="0">
                <a:solidFill>
                  <a:schemeClr val="accent1"/>
                </a:solidFill>
              </a:rPr>
              <a:t>	indefinable </a:t>
            </a:r>
            <a:r>
              <a:rPr lang="en-US" sz="1600" b="1" dirty="0">
                <a:solidFill>
                  <a:schemeClr val="accent1"/>
                </a:solidFill>
              </a:rPr>
              <a:t>way, curiously civilized. It was a gesture which, if anyone had still thought in such terms, might have recalled an </a:t>
            </a:r>
            <a:r>
              <a:rPr lang="en-US" sz="1600" b="1" dirty="0" smtClean="0">
                <a:solidFill>
                  <a:schemeClr val="accent1"/>
                </a:solidFill>
              </a:rPr>
              <a:t>	eighteenth-century </a:t>
            </a:r>
            <a:r>
              <a:rPr lang="en-US" sz="1600" b="1" dirty="0">
                <a:solidFill>
                  <a:schemeClr val="accent1"/>
                </a:solidFill>
              </a:rPr>
              <a:t>nobleman offering his snuff-box. </a:t>
            </a:r>
            <a:r>
              <a:rPr lang="en-US" sz="1600" b="1" dirty="0" smtClean="0">
                <a:solidFill>
                  <a:schemeClr val="accent1"/>
                </a:solidFill>
              </a:rPr>
              <a:t>(</a:t>
            </a:r>
            <a:r>
              <a:rPr lang="en-US" sz="1600" b="1" dirty="0">
                <a:solidFill>
                  <a:schemeClr val="accent1"/>
                </a:solidFill>
              </a:rPr>
              <a:t>13</a:t>
            </a:r>
            <a:r>
              <a:rPr lang="en-US" sz="1600" b="1" dirty="0" smtClean="0">
                <a:solidFill>
                  <a:schemeClr val="accent1"/>
                </a:solidFill>
              </a:rPr>
              <a:t>)</a:t>
            </a:r>
            <a:endParaRPr lang="en-US" sz="1600" b="1" dirty="0">
              <a:solidFill>
                <a:schemeClr val="accent1"/>
              </a:solidFill>
            </a:endParaRPr>
          </a:p>
          <a:p>
            <a:pPr marL="0" indent="0">
              <a:buNone/>
            </a:pPr>
            <a:r>
              <a:rPr lang="en-US" sz="1600" dirty="0" smtClean="0"/>
              <a:t>	Smith </a:t>
            </a:r>
            <a:r>
              <a:rPr lang="en-US" sz="1600" dirty="0"/>
              <a:t>is “deeply drawn” to the enigmatic man, for “something in his face suggest[s] . . . irresistibly” that his “political orthodoxy [</a:t>
            </a:r>
            <a:r>
              <a:rPr lang="en-US" sz="1600" dirty="0" err="1"/>
              <a:t>i</a:t>
            </a:r>
            <a:r>
              <a:rPr lang="en-US" sz="1600" dirty="0"/>
              <a:t>]s not perfect” (13). In contrast to that of the man Smith knows as Mr. </a:t>
            </a:r>
            <a:r>
              <a:rPr lang="en-US" sz="1600" dirty="0" err="1"/>
              <a:t>Charrington</a:t>
            </a:r>
            <a:r>
              <a:rPr lang="en-US" sz="1600" dirty="0"/>
              <a:t>, that undercover member of the Thought Police who seems to undergo “a complete transformation” from only “tiny changes” of his face and posture (185), it seems unlikely that O’Brien’s demeanor is solely a pose to draw out the wayward Smith. The “certain charm of manner,” the “curiously disarming” and “curiously civilized” adjusting of his glasses, the “peculiar grave courtesy” and “disarming friendliness” (130), the face “so civilized” (144)—perhaps there is an occasional dash of art in the disarming aspect, but much appears unfeigned, and all generate in Smith a “wave of admiration, almost of worship” (144</a:t>
            </a:r>
            <a:r>
              <a:rPr lang="en-US" sz="1600" dirty="0" smtClean="0"/>
              <a:t>).</a:t>
            </a:r>
            <a:endParaRPr lang="en-US" sz="1600" dirty="0"/>
          </a:p>
          <a:p>
            <a:pPr marL="0" indent="0">
              <a:buNone/>
            </a:pPr>
            <a:r>
              <a:rPr lang="en-US" sz="1600" dirty="0" smtClean="0"/>
              <a:t>	After </a:t>
            </a:r>
            <a:r>
              <a:rPr lang="en-US" sz="1600" dirty="0"/>
              <a:t>an initial “interrogation” that includes a seemingly endless series of beatings by black-uniformed interrogators and the “formality” of confession to ever more outrageous charges (Orwell 198–200), O’Brien himself presides over the final treatments that “shall squeeze [Smith] empty, and then . . . shall fill [him] with [the Party]” (211). Even then, however, he is “gentle and patient,” with “the air of a doctor, a teacher, even a priest, anxious to explain and persuade rather than punish” (203</a:t>
            </a:r>
            <a:r>
              <a:rPr lang="en-US" sz="1600" dirty="0" smtClean="0"/>
              <a:t>).</a:t>
            </a:r>
            <a:endParaRPr lang="en-US" sz="1600" dirty="0"/>
          </a:p>
          <a:p>
            <a:pPr marL="0" indent="0">
              <a:buNone/>
            </a:pPr>
            <a:r>
              <a:rPr lang="en-US" sz="1600" dirty="0" smtClean="0"/>
              <a:t>	At </a:t>
            </a:r>
            <a:r>
              <a:rPr lang="en-US" sz="1600" dirty="0"/>
              <a:t>one point, despite the agony he endures, Smith experiences a strange feeling of friendship, even love, for his calm, merciless, yet “almost kindly” (Orwell 225) tormentor</a:t>
            </a:r>
            <a:r>
              <a:rPr lang="en-US" sz="1600" dirty="0" smtClean="0"/>
              <a:t>:</a:t>
            </a:r>
            <a:endParaRPr lang="en-US" sz="1600" dirty="0"/>
          </a:p>
          <a:p>
            <a:pPr marL="0" indent="0">
              <a:buNone/>
            </a:pPr>
            <a:r>
              <a:rPr lang="en-US" sz="1600" b="1" dirty="0" smtClean="0">
                <a:solidFill>
                  <a:schemeClr val="accent1"/>
                </a:solidFill>
              </a:rPr>
              <a:t>	If </a:t>
            </a:r>
            <a:r>
              <a:rPr lang="en-US" sz="1600" b="1" dirty="0">
                <a:solidFill>
                  <a:schemeClr val="accent1"/>
                </a:solidFill>
              </a:rPr>
              <a:t>he could have moved he would have stretched out a hand and laid it on O’Brien’s arm. He had never loved him so deeply as </a:t>
            </a:r>
            <a:r>
              <a:rPr lang="en-US" sz="1600" b="1" dirty="0" smtClean="0">
                <a:solidFill>
                  <a:schemeClr val="accent1"/>
                </a:solidFill>
              </a:rPr>
              <a:t>	at </a:t>
            </a:r>
            <a:r>
              <a:rPr lang="en-US" sz="1600" b="1" dirty="0">
                <a:solidFill>
                  <a:schemeClr val="accent1"/>
                </a:solidFill>
              </a:rPr>
              <a:t>this moment, and not merely because he had stopped the pain. . . . In some sense that went deeper than friendship, they </a:t>
            </a:r>
            <a:r>
              <a:rPr lang="en-US" sz="1600" b="1" dirty="0" smtClean="0">
                <a:solidFill>
                  <a:schemeClr val="accent1"/>
                </a:solidFill>
              </a:rPr>
              <a:t>	were </a:t>
            </a:r>
            <a:r>
              <a:rPr lang="en-US" sz="1600" b="1" dirty="0">
                <a:solidFill>
                  <a:schemeClr val="accent1"/>
                </a:solidFill>
              </a:rPr>
              <a:t>intimates; somewhere or other, although the actual words might never be spoken, there was a place where they could </a:t>
            </a:r>
            <a:r>
              <a:rPr lang="en-US" sz="1600" b="1" dirty="0" smtClean="0">
                <a:solidFill>
                  <a:schemeClr val="accent1"/>
                </a:solidFill>
              </a:rPr>
              <a:t>	meet </a:t>
            </a:r>
            <a:r>
              <a:rPr lang="en-US" sz="1600" b="1" dirty="0">
                <a:solidFill>
                  <a:schemeClr val="accent1"/>
                </a:solidFill>
              </a:rPr>
              <a:t>and talk. O’Brien was looking down at him with an expression which suggested that the same thought might be in his </a:t>
            </a:r>
            <a:r>
              <a:rPr lang="en-US" sz="1600" b="1" dirty="0" smtClean="0">
                <a:solidFill>
                  <a:schemeClr val="accent1"/>
                </a:solidFill>
              </a:rPr>
              <a:t>	own </a:t>
            </a:r>
            <a:r>
              <a:rPr lang="en-US" sz="1600" b="1" dirty="0">
                <a:solidFill>
                  <a:schemeClr val="accent1"/>
                </a:solidFill>
              </a:rPr>
              <a:t>mind. (208</a:t>
            </a:r>
            <a:r>
              <a:rPr lang="en-US" sz="1600" b="1" dirty="0" smtClean="0">
                <a:solidFill>
                  <a:schemeClr val="accent1"/>
                </a:solidFill>
              </a:rPr>
              <a:t>)</a:t>
            </a:r>
            <a:endParaRPr lang="en-US" sz="1600" dirty="0"/>
          </a:p>
        </p:txBody>
      </p:sp>
    </p:spTree>
    <p:extLst>
      <p:ext uri="{BB962C8B-B14F-4D97-AF65-F5344CB8AC3E}">
        <p14:creationId xmlns:p14="http://schemas.microsoft.com/office/powerpoint/2010/main" val="1161181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76808" y="0"/>
            <a:ext cx="11915192" cy="6858000"/>
          </a:xfrm>
        </p:spPr>
        <p:txBody>
          <a:bodyPr>
            <a:noAutofit/>
          </a:bodyPr>
          <a:lstStyle/>
          <a:p>
            <a:pPr marL="0" indent="0">
              <a:buNone/>
            </a:pPr>
            <a:r>
              <a:rPr lang="en-US" sz="1450" dirty="0" smtClean="0"/>
              <a:t>	Perhaps </a:t>
            </a:r>
            <a:r>
              <a:rPr lang="en-US" sz="1450" dirty="0"/>
              <a:t>Smith, “tortured . . . to the edge of lunacy” (208), is merely projecting his confused emotions onto the older man, but it seems just as likely that he is correct: O’Brien sees Smith not merely as an object or a victim but as a person rather too much like himself. Later, O’Brien explains with apparent candor, “I enjoy talking to you. Your mind appeals to me. It resembles my own mind except that you happen to be insane” (213</a:t>
            </a:r>
            <a:r>
              <a:rPr lang="en-US" sz="1450" dirty="0" smtClean="0"/>
              <a:t>).</a:t>
            </a:r>
            <a:endParaRPr lang="en-US" sz="1450" dirty="0"/>
          </a:p>
          <a:p>
            <a:pPr marL="0" indent="0">
              <a:buNone/>
            </a:pPr>
            <a:r>
              <a:rPr lang="en-US" sz="1450" dirty="0" smtClean="0"/>
              <a:t>	O’Brien’s </a:t>
            </a:r>
            <a:r>
              <a:rPr lang="en-US" sz="1450" dirty="0"/>
              <a:t>definition of sanity, of course, is based upon doublethink, “the power of holding two contradictory beliefs in one’s mind simultaneously” (Orwell 176), a self-deception both conscious and yet always striving for unconsciousness, so that one therefore might avoid the unsettling lingering knowledge that the truth is not actually what one is trying to claim it is. Yes, O’Brien’s face shows intense enthusiasm for the process of Party brainwashing. And yes, O’Brien has absolutely no qualms about supporting the Party’s quest for power for the sake of power. Such sentiments are repellent, naturally</a:t>
            </a:r>
            <a:r>
              <a:rPr lang="en-US" sz="1450" dirty="0" smtClean="0"/>
              <a:t>.</a:t>
            </a:r>
            <a:endParaRPr lang="en-US" sz="1450" dirty="0"/>
          </a:p>
          <a:p>
            <a:pPr marL="0" indent="0">
              <a:buNone/>
            </a:pPr>
            <a:r>
              <a:rPr lang="en-US" sz="1450" b="1" dirty="0" smtClean="0"/>
              <a:t>	Still</a:t>
            </a:r>
            <a:r>
              <a:rPr lang="en-US" sz="1450" b="1" dirty="0"/>
              <a:t>, O’Brien is neither merely a madman nor a blind yes-man. Because he is the only character we see in the novel with any real understanding of how the world of Nineteen Eighty-Four arrived at the state it is in, O’Brien is actually, morals aside, the one most similar to the reader in intellectual terms; his mind “resembles [our] own.” As one of the agent provocateur coauthors of the book, the supposed “book without a title” that is “a compendium of all of the heresies” of the Brotherhood (Orwell 15)—and that, ironically, does indeed spell out the flaws of Oceania’s police state with extraordinary thoroughness—O’Brien obviously understands history, psychology, and economics all too well to imagine that his own society is anything but “the exact opposite of the stupid hedonistic Utopias that the old reformers imagined. A world of fear and treachery and torment” (220). O’Brien knows that although </a:t>
            </a:r>
            <a:r>
              <a:rPr lang="en-US" sz="1450" b="1" dirty="0" err="1"/>
              <a:t>Ingsoc</a:t>
            </a:r>
            <a:r>
              <a:rPr lang="en-US" sz="1450" b="1" dirty="0"/>
              <a:t>, or English Socialism, “grew out of the earlier Socialist movement and inherited its phraseology,” when the Party collectivized all the businesses, industries, and even houses of “the capitalist class,” it gave the booty not to the public at large but to the Party itself, thus perpetuating the same inequalities it purported to abolish (170).</a:t>
            </a:r>
            <a:r>
              <a:rPr lang="en-US" sz="1450" dirty="0"/>
              <a:t> He knows that the twenty-five-year war among the three </a:t>
            </a:r>
            <a:r>
              <a:rPr lang="en-US" sz="1450" dirty="0" err="1"/>
              <a:t>superstates</a:t>
            </a:r>
            <a:r>
              <a:rPr lang="en-US" sz="1450" dirty="0"/>
              <a:t> is, most fundamentally, “waged by each ruling group against its own subjects . . . not to make or prevent conquests of territory, but to keep the structure of society intact” (164); despite claims of glorious advances at the front and predictions of ultimate victory, no such victory will ever occur</a:t>
            </a:r>
            <a:r>
              <a:rPr lang="en-US" sz="1450" b="1" dirty="0"/>
              <a:t>. He knows that whereas science increased the standard of living steadily in the first half of the twentieth century (156), now its sole focus is the strengthening of totalitarianism: research in mind control, torture, and weapons from the commonplace to the semi-fantastic (159–60). O’Brien thus recognizes fundamental truths toward which Smith has been groping uncertainly</a:t>
            </a:r>
            <a:r>
              <a:rPr lang="en-US" sz="1450" b="1" dirty="0" smtClean="0"/>
              <a:t>.</a:t>
            </a:r>
            <a:endParaRPr lang="en-US" sz="1450" b="1" dirty="0"/>
          </a:p>
          <a:p>
            <a:pPr marL="0" indent="0">
              <a:buNone/>
            </a:pPr>
            <a:r>
              <a:rPr lang="en-US" sz="1450" dirty="0" smtClean="0"/>
              <a:t>	Was </a:t>
            </a:r>
            <a:r>
              <a:rPr lang="en-US" sz="1450" dirty="0"/>
              <a:t>O’Brien himself ever actually a true rebel or thought-criminal, as Smith is? No, for, as he explains, during the process of reeducation that takes place in the sublevels of the windowless fortress of the Ministry of Love, “things . . . happen to you from which you could not recover, if you lived a thousand years” (Orwell 211). Clearly the powerful, nimble-minded O’Brien has never suffered that ordeal; his facility for </a:t>
            </a:r>
            <a:r>
              <a:rPr lang="en-US" sz="1450" dirty="0" err="1"/>
              <a:t>crimestop</a:t>
            </a:r>
            <a:r>
              <a:rPr lang="en-US" sz="1450" dirty="0"/>
              <a:t>, the “automatic, instinctive” creation of a mental “blind spot whenever a dangerous thought present[s] itself” (229), must be much better developed than Smith’s. Yet he nevertheless has the penetrating mind that at least once had the capacity for rebellion, though he rejected the notion long ago. O’Brien gives “an impression of confidence and of an understanding tinged by irony” (144)—the latter being an exceedingly rare quality among the citizens of Oceania—and during Smith’s torture, he looks down “gravely and rather sadly” (202). </a:t>
            </a:r>
            <a:r>
              <a:rPr lang="en-US" sz="1450" b="1" dirty="0">
                <a:solidFill>
                  <a:schemeClr val="accent1"/>
                </a:solidFill>
              </a:rPr>
              <a:t>Though “they got [him] a long time ago,” O’Brien’s voice in explaining this is full of a “mild, almost regretful irony,” the significance of which the reader can neither overlook nor forget.</a:t>
            </a:r>
          </a:p>
        </p:txBody>
      </p:sp>
    </p:spTree>
    <p:extLst>
      <p:ext uri="{BB962C8B-B14F-4D97-AF65-F5344CB8AC3E}">
        <p14:creationId xmlns:p14="http://schemas.microsoft.com/office/powerpoint/2010/main" val="41273418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11">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11" id="{C0612A9C-63CA-4382-8371-AC84CBD065AF}" vid="{E6B5C060-0035-42D8-96B4-0C51F9A47A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Theme11</Template>
  <TotalTime>964</TotalTime>
  <Words>2579</Words>
  <Application>Microsoft Office PowerPoint</Application>
  <PresentationFormat>Widescreen</PresentationFormat>
  <Paragraphs>218</Paragraphs>
  <Slides>41</Slides>
  <Notes>8</Notes>
  <HiddenSlides>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Calibri</vt:lpstr>
      <vt:lpstr>Cambria</vt:lpstr>
      <vt:lpstr>Georgia</vt:lpstr>
      <vt:lpstr>MS Mincho</vt:lpstr>
      <vt:lpstr>Times New Roman</vt:lpstr>
      <vt:lpstr>Tw Cen MT</vt:lpstr>
      <vt:lpstr>Wingdings</vt:lpstr>
      <vt:lpstr>Wingdings 2</vt:lpstr>
      <vt:lpstr>Theme11</vt:lpstr>
      <vt:lpstr>2.10 to 3.6</vt:lpstr>
      <vt:lpstr>2.10</vt:lpstr>
      <vt:lpstr>ONE + TWO [salient points] review:</vt:lpstr>
      <vt:lpstr>3.1(225-239)</vt:lpstr>
      <vt:lpstr>“Beautiful” Prole                 Prole in jail at Miniluv          219                                                                           227</vt:lpstr>
      <vt:lpstr>PowerPoint Presentation</vt:lpstr>
      <vt:lpstr>“’They got to me a long time ago,’ said O’Brien with a mild, almost regretful irony.” (Orwell 238). </vt:lpstr>
      <vt:lpstr>PowerPoint Presentation</vt:lpstr>
      <vt:lpstr>PowerPoint Presentation</vt:lpstr>
      <vt:lpstr>3.2 (240-260)</vt:lpstr>
      <vt:lpstr>C.I.A. Torture Programs</vt:lpstr>
      <vt:lpstr>C.I.A. Torture Programs</vt:lpstr>
      <vt:lpstr>C.I.A. Torture Programs</vt:lpstr>
      <vt:lpstr>Guantanamo Bay, Pentagon Prison in Cuba</vt:lpstr>
      <vt:lpstr>Guantanamo Bay, Pentagon Prison in Cuba</vt:lpstr>
      <vt:lpstr>Guantanamo Bay, Pentagon Prison in Cuba</vt:lpstr>
      <vt:lpstr>C.I.A. Torture Programs: “Black Sites”</vt:lpstr>
      <vt:lpstr>C.I.A. Torture Programs</vt:lpstr>
      <vt:lpstr>(240-241, 243) Nazi and Soviet “Efficiency” </vt:lpstr>
      <vt:lpstr>Auschwitz Photos… Nazi Efficiency </vt:lpstr>
      <vt:lpstr>(240-241, 243) Nazi and Soviet “Efficiency” </vt:lpstr>
      <vt:lpstr>PowerPoint Presentation</vt:lpstr>
      <vt:lpstr>3.2 (240-260)</vt:lpstr>
      <vt:lpstr>Updated calendar: Reminder: the NYT quiz will be back Fri/Sun</vt:lpstr>
      <vt:lpstr>3.2-3.3 Journal #6: O’Brien Said Whaaaa?</vt:lpstr>
      <vt:lpstr>3.2-3.3 O’Brien Said Whaaaa?</vt:lpstr>
      <vt:lpstr>3.2-3.3 Journal #6: O’Brien Said Whaaaa?</vt:lpstr>
      <vt:lpstr>3.2-3.3 According to O’Brien…</vt:lpstr>
      <vt:lpstr>Theme: Truth</vt:lpstr>
      <vt:lpstr>O’Brien &amp; the Party on power:</vt:lpstr>
      <vt:lpstr>2+2=5</vt:lpstr>
      <vt:lpstr>PowerPoint Presentation</vt:lpstr>
      <vt:lpstr>2. Repetition of Literary/Language Devices</vt:lpstr>
      <vt:lpstr>PowerPoint Presentation</vt:lpstr>
      <vt:lpstr>Masha Gessen on Language:  https://www.topic.com/masha-gessen-what-words-mean </vt:lpstr>
      <vt:lpstr>Ingsoc Metaphor:</vt:lpstr>
      <vt:lpstr>3.4 (274-282)</vt:lpstr>
      <vt:lpstr>3.5 (282-287)</vt:lpstr>
      <vt:lpstr>3.6 (287-298)</vt:lpstr>
      <vt:lpstr>Horrible Irony?</vt:lpstr>
      <vt:lpstr>Is 1984 a Tragedy? Is Winston a Tragic Hero?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2.10 to 3.6</dc:title>
  <dc:creator>Smith, Kyle    SHS - Staff</dc:creator>
  <cp:lastModifiedBy>Smith, Kyle    SHS - Staff</cp:lastModifiedBy>
  <cp:revision>104</cp:revision>
  <cp:lastPrinted>2018-03-13T15:07:06Z</cp:lastPrinted>
  <dcterms:created xsi:type="dcterms:W3CDTF">2018-03-13T14:32:45Z</dcterms:created>
  <dcterms:modified xsi:type="dcterms:W3CDTF">2019-03-08T16:49:34Z</dcterms:modified>
</cp:coreProperties>
</file>