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97" r:id="rId2"/>
    <p:sldId id="298" r:id="rId3"/>
    <p:sldId id="265" r:id="rId4"/>
    <p:sldId id="277" r:id="rId5"/>
    <p:sldId id="266" r:id="rId6"/>
    <p:sldId id="271" r:id="rId7"/>
    <p:sldId id="272" r:id="rId8"/>
    <p:sldId id="273" r:id="rId9"/>
    <p:sldId id="274" r:id="rId10"/>
    <p:sldId id="275" r:id="rId11"/>
    <p:sldId id="278" r:id="rId12"/>
    <p:sldId id="279" r:id="rId13"/>
    <p:sldId id="282" r:id="rId14"/>
    <p:sldId id="267" r:id="rId15"/>
    <p:sldId id="283" r:id="rId16"/>
    <p:sldId id="281" r:id="rId17"/>
    <p:sldId id="284" r:id="rId18"/>
    <p:sldId id="286" r:id="rId19"/>
    <p:sldId id="299" r:id="rId20"/>
    <p:sldId id="289" r:id="rId21"/>
    <p:sldId id="290" r:id="rId22"/>
    <p:sldId id="300" r:id="rId23"/>
    <p:sldId id="293" r:id="rId24"/>
    <p:sldId id="294" r:id="rId25"/>
    <p:sldId id="287" r:id="rId26"/>
    <p:sldId id="295" r:id="rId27"/>
    <p:sldId id="291" r:id="rId28"/>
    <p:sldId id="29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5" d="100"/>
          <a:sy n="115" d="100"/>
        </p:scale>
        <p:origin x="43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9A4F40-30FF-46A7-A6FE-057373BC2847}" type="datetimeFigureOut">
              <a:rPr lang="en-US" smtClean="0"/>
              <a:t>9/17/2019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8F96B8-3962-4FE5-8FCB-788D126DADF1}" type="slidenum">
              <a:rPr lang="en-US" smtClean="0"/>
              <a:t>‹#›</a:t>
            </a:fld>
            <a:endParaRPr lang="en-US"/>
          </a:p>
        </p:txBody>
      </p:sp>
    </p:spTree>
    <p:extLst>
      <p:ext uri="{BB962C8B-B14F-4D97-AF65-F5344CB8AC3E}">
        <p14:creationId xmlns:p14="http://schemas.microsoft.com/office/powerpoint/2010/main" val="690354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https://www.youtube.com/watch?v=M9wnopTH5TU </a:t>
            </a:r>
            <a:endParaRPr lang="en-US"/>
          </a:p>
        </p:txBody>
      </p:sp>
      <p:sp>
        <p:nvSpPr>
          <p:cNvPr id="4" name="Slide Number Placeholder 3"/>
          <p:cNvSpPr>
            <a:spLocks noGrp="1"/>
          </p:cNvSpPr>
          <p:nvPr>
            <p:ph type="sldNum" sz="quarter" idx="10"/>
          </p:nvPr>
        </p:nvSpPr>
        <p:spPr/>
        <p:txBody>
          <a:bodyPr/>
          <a:lstStyle/>
          <a:p>
            <a:fld id="{766F2AF9-6ACD-4054-B494-771CBFC6F685}" type="slidenum">
              <a:rPr lang="en-US" smtClean="0"/>
              <a:t>18</a:t>
            </a:fld>
            <a:endParaRPr lang="en-US"/>
          </a:p>
        </p:txBody>
      </p:sp>
    </p:spTree>
    <p:extLst>
      <p:ext uri="{BB962C8B-B14F-4D97-AF65-F5344CB8AC3E}">
        <p14:creationId xmlns:p14="http://schemas.microsoft.com/office/powerpoint/2010/main" val="197304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393ACA7B-5F88-478A-A747-5BF3CA414E94}" type="datetimeFigureOut">
              <a:rPr lang="en-US" smtClean="0"/>
              <a:t>9/17/2019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49D8677-CDED-4B1D-A290-93FACC3D0397}" type="slidenum">
              <a:rPr lang="en-US" smtClean="0"/>
              <a:t>‹#›</a:t>
            </a:fld>
            <a:endParaRPr lang="en-US"/>
          </a:p>
        </p:txBody>
      </p:sp>
    </p:spTree>
    <p:extLst>
      <p:ext uri="{BB962C8B-B14F-4D97-AF65-F5344CB8AC3E}">
        <p14:creationId xmlns:p14="http://schemas.microsoft.com/office/powerpoint/2010/main" val="8147704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3ACA7B-5F88-478A-A747-5BF3CA414E94}"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D8677-CDED-4B1D-A290-93FACC3D0397}" type="slidenum">
              <a:rPr lang="en-US" smtClean="0"/>
              <a:t>‹#›</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2375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3ACA7B-5F88-478A-A747-5BF3CA414E94}"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D8677-CDED-4B1D-A290-93FACC3D0397}" type="slidenum">
              <a:rPr lang="en-US" smtClean="0"/>
              <a:t>‹#›</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99805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3ACA7B-5F88-478A-A747-5BF3CA414E94}"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D8677-CDED-4B1D-A290-93FACC3D0397}" type="slidenum">
              <a:rPr lang="en-US" smtClean="0"/>
              <a:t>‹#›</a:t>
            </a:fld>
            <a:endParaRPr lang="en-US"/>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8674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3ACA7B-5F88-478A-A747-5BF3CA414E94}"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D8677-CDED-4B1D-A290-93FACC3D0397}" type="slidenum">
              <a:rPr lang="en-US" smtClean="0"/>
              <a:t>‹#›</a:t>
            </a:fld>
            <a:endParaRPr lang="en-US"/>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61792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3ACA7B-5F88-478A-A747-5BF3CA414E94}"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D8677-CDED-4B1D-A290-93FACC3D0397}" type="slidenum">
              <a:rPr lang="en-US" smtClean="0"/>
              <a:t>‹#›</a:t>
            </a:fld>
            <a:endParaRPr lang="en-US"/>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14163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3ACA7B-5F88-478A-A747-5BF3CA414E94}" type="datetimeFigureOut">
              <a:rPr lang="en-US" smtClean="0"/>
              <a:t>9/17/2019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9D8677-CDED-4B1D-A290-93FACC3D0397}" type="slidenum">
              <a:rPr lang="en-US" smtClean="0"/>
              <a:t>‹#›</a:t>
            </a:fld>
            <a:endParaRPr lang="en-US"/>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09942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3ACA7B-5F88-478A-A747-5BF3CA414E94}" type="datetimeFigureOut">
              <a:rPr lang="en-US" smtClean="0"/>
              <a:t>9/17/2019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9D8677-CDED-4B1D-A290-93FACC3D0397}" type="slidenum">
              <a:rPr lang="en-US" smtClean="0"/>
              <a:t>‹#›</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539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ACA7B-5F88-478A-A747-5BF3CA414E94}" type="datetimeFigureOut">
              <a:rPr lang="en-US" smtClean="0"/>
              <a:t>9/17/2019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9D8677-CDED-4B1D-A290-93FACC3D0397}" type="slidenum">
              <a:rPr lang="en-US" smtClean="0"/>
              <a:t>‹#›</a:t>
            </a:fld>
            <a:endParaRPr lang="en-US"/>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3690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3ACA7B-5F88-478A-A747-5BF3CA414E94}"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D8677-CDED-4B1D-A290-93FACC3D0397}" type="slidenum">
              <a:rPr lang="en-US" smtClean="0"/>
              <a:t>‹#›</a:t>
            </a:fld>
            <a:endParaRPr lang="en-US"/>
          </a:p>
        </p:txBody>
      </p:sp>
    </p:spTree>
    <p:extLst>
      <p:ext uri="{BB962C8B-B14F-4D97-AF65-F5344CB8AC3E}">
        <p14:creationId xmlns:p14="http://schemas.microsoft.com/office/powerpoint/2010/main" val="165216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3ACA7B-5F88-478A-A747-5BF3CA414E94}"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D8677-CDED-4B1D-A290-93FACC3D0397}" type="slidenum">
              <a:rPr lang="en-US" smtClean="0"/>
              <a:t>‹#›</a:t>
            </a:fld>
            <a:endParaRPr lang="en-US"/>
          </a:p>
        </p:txBody>
      </p:sp>
    </p:spTree>
    <p:extLst>
      <p:ext uri="{BB962C8B-B14F-4D97-AF65-F5344CB8AC3E}">
        <p14:creationId xmlns:p14="http://schemas.microsoft.com/office/powerpoint/2010/main" val="1660820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fld id="{393ACA7B-5F88-478A-A747-5BF3CA414E94}" type="datetimeFigureOut">
              <a:rPr lang="en-US" smtClean="0"/>
              <a:t>9/17/2019</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fld id="{749D8677-CDED-4B1D-A290-93FACC3D0397}" type="slidenum">
              <a:rPr lang="en-US" smtClean="0"/>
              <a:t>‹#›</a:t>
            </a:fld>
            <a:endParaRPr lang="en-US"/>
          </a:p>
        </p:txBody>
      </p:sp>
    </p:spTree>
    <p:extLst>
      <p:ext uri="{BB962C8B-B14F-4D97-AF65-F5344CB8AC3E}">
        <p14:creationId xmlns:p14="http://schemas.microsoft.com/office/powerpoint/2010/main" val="3428465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www.youtube.com/watch?v=nPhu9XsRl4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twitter.com/kongskullisland/status/841333046859116544?lang=en"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songmeaningsandfacts.com/meaning-of-thunder-by-imagine-dragon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5JM_ymsW4M0" TargetMode="External"/><Relationship Id="rId2" Type="http://schemas.openxmlformats.org/officeDocument/2006/relationships/hyperlink" Target="https://www.youtube.com/watch?v=LwinMu7-ZrI"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jpeg"/><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imagine dragons and k. flay"/>
          <p:cNvPicPr>
            <a:picLocks noChangeAspect="1" noChangeArrowheads="1"/>
          </p:cNvPicPr>
          <p:nvPr/>
        </p:nvPicPr>
        <p:blipFill rotWithShape="1">
          <a:blip r:embed="rId2">
            <a:extLst>
              <a:ext uri="{28A0092B-C50C-407E-A947-70E740481C1C}">
                <a14:useLocalDpi xmlns:a14="http://schemas.microsoft.com/office/drawing/2010/main" val="0"/>
              </a:ext>
            </a:extLst>
          </a:blip>
          <a:srcRect l="6569" r="17161"/>
          <a:stretch/>
        </p:blipFill>
        <p:spPr bwMode="auto">
          <a:xfrm>
            <a:off x="6112041" y="2454442"/>
            <a:ext cx="5814557" cy="42692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08383" y="294198"/>
            <a:ext cx="10146129" cy="1397124"/>
          </a:xfrm>
        </p:spPr>
        <p:txBody>
          <a:bodyPr anchor="t"/>
          <a:lstStyle/>
          <a:p>
            <a:r>
              <a:rPr lang="en-US" dirty="0"/>
              <a:t>What </a:t>
            </a:r>
            <a:r>
              <a:rPr lang="en-US" dirty="0" smtClean="0"/>
              <a:t>is this song </a:t>
            </a:r>
            <a:r>
              <a:rPr lang="en-US" i="1" dirty="0"/>
              <a:t>really </a:t>
            </a:r>
            <a:r>
              <a:rPr lang="en-US" dirty="0"/>
              <a:t>about?</a:t>
            </a:r>
          </a:p>
        </p:txBody>
      </p:sp>
      <p:sp>
        <p:nvSpPr>
          <p:cNvPr id="3" name="Content Placeholder 2"/>
          <p:cNvSpPr>
            <a:spLocks noGrp="1"/>
          </p:cNvSpPr>
          <p:nvPr>
            <p:ph idx="1"/>
          </p:nvPr>
        </p:nvSpPr>
        <p:spPr>
          <a:xfrm>
            <a:off x="808383" y="1878904"/>
            <a:ext cx="10146129" cy="4351337"/>
          </a:xfrm>
        </p:spPr>
        <p:txBody>
          <a:bodyPr>
            <a:normAutofit/>
          </a:bodyPr>
          <a:lstStyle/>
          <a:p>
            <a:pPr marL="0" indent="0">
              <a:buNone/>
            </a:pPr>
            <a:r>
              <a:rPr lang="en-US" sz="3200" dirty="0"/>
              <a:t>Directions: listen carefully and follow along </a:t>
            </a:r>
            <a:r>
              <a:rPr lang="en-US" sz="3200" dirty="0" smtClean="0"/>
              <a:t/>
            </a:r>
            <a:br>
              <a:rPr lang="en-US" sz="3200" dirty="0" smtClean="0"/>
            </a:br>
            <a:r>
              <a:rPr lang="en-US" sz="3200" dirty="0" smtClean="0"/>
              <a:t>with </a:t>
            </a:r>
            <a:r>
              <a:rPr lang="en-US" sz="3200" dirty="0"/>
              <a:t>the lyrics.  </a:t>
            </a:r>
          </a:p>
          <a:p>
            <a:pPr lvl="1"/>
            <a:r>
              <a:rPr lang="en-US" sz="2600" dirty="0">
                <a:solidFill>
                  <a:schemeClr val="tx1"/>
                </a:solidFill>
              </a:rPr>
              <a:t>Try and </a:t>
            </a:r>
            <a:r>
              <a:rPr lang="en-US" sz="2600" dirty="0" smtClean="0">
                <a:solidFill>
                  <a:schemeClr val="tx1"/>
                </a:solidFill>
              </a:rPr>
              <a:t>mark: </a:t>
            </a:r>
            <a:r>
              <a:rPr lang="en-US" sz="2600" u="sng" dirty="0">
                <a:solidFill>
                  <a:schemeClr val="tx1"/>
                </a:solidFill>
              </a:rPr>
              <a:t>repetition</a:t>
            </a:r>
            <a:r>
              <a:rPr lang="en-US" sz="2600" dirty="0">
                <a:solidFill>
                  <a:schemeClr val="tx1"/>
                </a:solidFill>
              </a:rPr>
              <a:t>, </a:t>
            </a:r>
            <a:r>
              <a:rPr lang="en-US" sz="2600" dirty="0" smtClean="0">
                <a:solidFill>
                  <a:schemeClr val="tx1"/>
                </a:solidFill>
              </a:rPr>
              <a:t/>
            </a:r>
            <a:br>
              <a:rPr lang="en-US" sz="2600" dirty="0" smtClean="0">
                <a:solidFill>
                  <a:schemeClr val="tx1"/>
                </a:solidFill>
              </a:rPr>
            </a:br>
            <a:r>
              <a:rPr lang="en-US" sz="2600" u="sng" dirty="0" smtClean="0">
                <a:solidFill>
                  <a:schemeClr val="tx1"/>
                </a:solidFill>
              </a:rPr>
              <a:t>literary </a:t>
            </a:r>
            <a:r>
              <a:rPr lang="en-US" sz="2600" u="sng" dirty="0">
                <a:solidFill>
                  <a:schemeClr val="tx1"/>
                </a:solidFill>
              </a:rPr>
              <a:t>devices</a:t>
            </a:r>
            <a:r>
              <a:rPr lang="en-US" sz="2600" dirty="0">
                <a:solidFill>
                  <a:schemeClr val="tx1"/>
                </a:solidFill>
              </a:rPr>
              <a:t>, </a:t>
            </a:r>
            <a:r>
              <a:rPr lang="en-US" sz="2600" u="sng" dirty="0" smtClean="0">
                <a:solidFill>
                  <a:schemeClr val="tx1"/>
                </a:solidFill>
              </a:rPr>
              <a:t>hidden </a:t>
            </a:r>
            <a:br>
              <a:rPr lang="en-US" sz="2600" u="sng" dirty="0" smtClean="0">
                <a:solidFill>
                  <a:schemeClr val="tx1"/>
                </a:solidFill>
              </a:rPr>
            </a:br>
            <a:r>
              <a:rPr lang="en-US" sz="2600" u="sng" dirty="0" smtClean="0">
                <a:solidFill>
                  <a:schemeClr val="tx1"/>
                </a:solidFill>
              </a:rPr>
              <a:t>meanings</a:t>
            </a:r>
            <a:r>
              <a:rPr lang="en-US" sz="2600" dirty="0" smtClean="0">
                <a:solidFill>
                  <a:schemeClr val="tx1"/>
                </a:solidFill>
              </a:rPr>
              <a:t>, and </a:t>
            </a:r>
            <a:br>
              <a:rPr lang="en-US" sz="2600" dirty="0" smtClean="0">
                <a:solidFill>
                  <a:schemeClr val="tx1"/>
                </a:solidFill>
              </a:rPr>
            </a:br>
            <a:r>
              <a:rPr lang="en-US" sz="2600" u="sng" dirty="0" smtClean="0">
                <a:solidFill>
                  <a:schemeClr val="tx1"/>
                </a:solidFill>
              </a:rPr>
              <a:t>figurative language</a:t>
            </a:r>
            <a:r>
              <a:rPr lang="en-US" sz="2600" dirty="0" smtClean="0"/>
              <a:t>.</a:t>
            </a:r>
          </a:p>
          <a:p>
            <a:r>
              <a:rPr lang="en-US" sz="3200" b="1" dirty="0" smtClean="0"/>
              <a:t>“Thunder” Remix)</a:t>
            </a:r>
            <a:br>
              <a:rPr lang="en-US" sz="3200" b="1" dirty="0" smtClean="0"/>
            </a:br>
            <a:r>
              <a:rPr lang="en-US" sz="3200" b="1" dirty="0" smtClean="0"/>
              <a:t>by Imagine Dragons </a:t>
            </a:r>
            <a:br>
              <a:rPr lang="en-US" sz="3200" b="1" dirty="0" smtClean="0"/>
            </a:br>
            <a:r>
              <a:rPr lang="en-US" sz="3200" b="1" dirty="0" smtClean="0"/>
              <a:t>and K. Flay</a:t>
            </a:r>
            <a:endParaRPr lang="en-US" sz="3200" b="1" dirty="0"/>
          </a:p>
        </p:txBody>
      </p:sp>
    </p:spTree>
    <p:extLst>
      <p:ext uri="{BB962C8B-B14F-4D97-AF65-F5344CB8AC3E}">
        <p14:creationId xmlns:p14="http://schemas.microsoft.com/office/powerpoint/2010/main" val="402008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What a “text” is really about is called it’s </a:t>
            </a:r>
            <a:r>
              <a:rPr lang="en-US" i="1" u="sng" dirty="0"/>
              <a:t>theme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7947033"/>
              </p:ext>
            </p:extLst>
          </p:nvPr>
        </p:nvGraphicFramePr>
        <p:xfrm>
          <a:off x="1262063" y="1691322"/>
          <a:ext cx="8970904" cy="5075238"/>
        </p:xfrm>
        <a:graphic>
          <a:graphicData uri="http://schemas.openxmlformats.org/drawingml/2006/table">
            <a:tbl>
              <a:tblPr firstRow="1" bandRow="1">
                <a:tableStyleId>{616DA210-FB5B-4158-B5E0-FEB733F419BA}</a:tableStyleId>
              </a:tblPr>
              <a:tblGrid>
                <a:gridCol w="4485452">
                  <a:extLst>
                    <a:ext uri="{9D8B030D-6E8A-4147-A177-3AD203B41FA5}">
                      <a16:colId xmlns:a16="http://schemas.microsoft.com/office/drawing/2014/main" val="1941818448"/>
                    </a:ext>
                  </a:extLst>
                </a:gridCol>
                <a:gridCol w="4485452">
                  <a:extLst>
                    <a:ext uri="{9D8B030D-6E8A-4147-A177-3AD203B41FA5}">
                      <a16:colId xmlns:a16="http://schemas.microsoft.com/office/drawing/2014/main" val="958421360"/>
                    </a:ext>
                  </a:extLst>
                </a:gridCol>
              </a:tblGrid>
              <a:tr h="595244">
                <a:tc>
                  <a:txBody>
                    <a:bodyPr/>
                    <a:lstStyle/>
                    <a:p>
                      <a:r>
                        <a:rPr lang="en-US" sz="3200" b="1" u="sng" dirty="0" smtClean="0">
                          <a:solidFill>
                            <a:schemeClr val="accent1">
                              <a:lumMod val="75000"/>
                            </a:schemeClr>
                          </a:solidFill>
                        </a:rPr>
                        <a:t>Theme Concept</a:t>
                      </a:r>
                      <a:endParaRPr lang="en-US" sz="3200" b="1" u="sng" dirty="0">
                        <a:solidFill>
                          <a:schemeClr val="accent1">
                            <a:lumMod val="75000"/>
                          </a:schemeClr>
                        </a:solidFill>
                      </a:endParaRPr>
                    </a:p>
                  </a:txBody>
                  <a:tcPr/>
                </a:tc>
                <a:tc>
                  <a:txBody>
                    <a:bodyPr/>
                    <a:lstStyle/>
                    <a:p>
                      <a:pPr algn="r"/>
                      <a:r>
                        <a:rPr lang="en-US" sz="3200" b="1" u="sng" dirty="0" smtClean="0">
                          <a:solidFill>
                            <a:schemeClr val="accent3">
                              <a:lumMod val="75000"/>
                            </a:schemeClr>
                          </a:solidFill>
                        </a:rPr>
                        <a:t>Theme Statement</a:t>
                      </a:r>
                      <a:endParaRPr lang="en-US" sz="3200" b="1" u="sng" dirty="0">
                        <a:solidFill>
                          <a:schemeClr val="accent3">
                            <a:lumMod val="75000"/>
                          </a:schemeClr>
                        </a:solidFill>
                      </a:endParaRPr>
                    </a:p>
                  </a:txBody>
                  <a:tcPr/>
                </a:tc>
                <a:extLst>
                  <a:ext uri="{0D108BD9-81ED-4DB2-BD59-A6C34878D82A}">
                    <a16:rowId xmlns:a16="http://schemas.microsoft.com/office/drawing/2014/main" val="2765148772"/>
                  </a:ext>
                </a:extLst>
              </a:tr>
              <a:tr h="595244">
                <a:tc>
                  <a:txBody>
                    <a:bodyPr/>
                    <a:lstStyle/>
                    <a:p>
                      <a:r>
                        <a:rPr lang="en-US" sz="3200" b="1" i="1" dirty="0" smtClean="0">
                          <a:solidFill>
                            <a:schemeClr val="accent1">
                              <a:lumMod val="75000"/>
                            </a:schemeClr>
                          </a:solidFill>
                        </a:rPr>
                        <a:t>love</a:t>
                      </a:r>
                      <a:endParaRPr lang="en-US" sz="3200" b="1" i="1" dirty="0">
                        <a:solidFill>
                          <a:schemeClr val="accent1">
                            <a:lumMod val="75000"/>
                          </a:schemeClr>
                        </a:solidFill>
                      </a:endParaRPr>
                    </a:p>
                  </a:txBody>
                  <a:tcPr/>
                </a:tc>
                <a:tc>
                  <a:txBody>
                    <a:bodyPr/>
                    <a:lstStyle/>
                    <a:p>
                      <a:pPr algn="r"/>
                      <a:r>
                        <a:rPr lang="en-US" sz="3200" b="1" i="1" u="none" dirty="0" smtClean="0">
                          <a:solidFill>
                            <a:schemeClr val="accent3">
                              <a:lumMod val="75000"/>
                            </a:schemeClr>
                          </a:solidFill>
                        </a:rPr>
                        <a:t>Love is blind.</a:t>
                      </a:r>
                      <a:endParaRPr lang="en-US" sz="3200" b="1" i="1" u="none" dirty="0">
                        <a:solidFill>
                          <a:schemeClr val="accent3">
                            <a:lumMod val="75000"/>
                          </a:schemeClr>
                        </a:solidFill>
                      </a:endParaRPr>
                    </a:p>
                  </a:txBody>
                  <a:tcPr/>
                </a:tc>
                <a:extLst>
                  <a:ext uri="{0D108BD9-81ED-4DB2-BD59-A6C34878D82A}">
                    <a16:rowId xmlns:a16="http://schemas.microsoft.com/office/drawing/2014/main" val="1143742782"/>
                  </a:ext>
                </a:extLst>
              </a:tr>
              <a:tr h="1096502">
                <a:tc>
                  <a:txBody>
                    <a:bodyPr/>
                    <a:lstStyle/>
                    <a:p>
                      <a:r>
                        <a:rPr lang="en-US" sz="3200" b="1" i="1" dirty="0" smtClean="0">
                          <a:solidFill>
                            <a:schemeClr val="accent1">
                              <a:lumMod val="75000"/>
                            </a:schemeClr>
                          </a:solidFill>
                        </a:rPr>
                        <a:t>revenge</a:t>
                      </a:r>
                      <a:endParaRPr lang="en-US" sz="3200" b="1" i="1" dirty="0">
                        <a:solidFill>
                          <a:schemeClr val="accent1">
                            <a:lumMod val="75000"/>
                          </a:schemeClr>
                        </a:solidFill>
                      </a:endParaRPr>
                    </a:p>
                  </a:txBody>
                  <a:tcPr/>
                </a:tc>
                <a:tc>
                  <a:txBody>
                    <a:bodyPr/>
                    <a:lstStyle/>
                    <a:p>
                      <a:pPr algn="r"/>
                      <a:r>
                        <a:rPr lang="en-US" sz="3200" b="1" i="1" u="none" dirty="0" smtClean="0">
                          <a:solidFill>
                            <a:schemeClr val="accent3">
                              <a:lumMod val="75000"/>
                            </a:schemeClr>
                          </a:solidFill>
                        </a:rPr>
                        <a:t>Revenge is a dish best served cold.</a:t>
                      </a:r>
                      <a:endParaRPr lang="en-US" sz="3200" b="1" i="1" u="none" dirty="0">
                        <a:solidFill>
                          <a:schemeClr val="accent3">
                            <a:lumMod val="75000"/>
                          </a:schemeClr>
                        </a:solidFill>
                      </a:endParaRPr>
                    </a:p>
                  </a:txBody>
                  <a:tcPr/>
                </a:tc>
                <a:extLst>
                  <a:ext uri="{0D108BD9-81ED-4DB2-BD59-A6C34878D82A}">
                    <a16:rowId xmlns:a16="http://schemas.microsoft.com/office/drawing/2014/main" val="3290927403"/>
                  </a:ext>
                </a:extLst>
              </a:tr>
              <a:tr h="1096502">
                <a:tc>
                  <a:txBody>
                    <a:bodyPr/>
                    <a:lstStyle/>
                    <a:p>
                      <a:r>
                        <a:rPr lang="en-US" sz="3200" b="1" i="1" dirty="0" smtClean="0">
                          <a:solidFill>
                            <a:schemeClr val="accent1">
                              <a:lumMod val="75000"/>
                            </a:schemeClr>
                          </a:solidFill>
                        </a:rPr>
                        <a:t>good vs. evil</a:t>
                      </a:r>
                      <a:endParaRPr lang="en-US" sz="3200" b="1" i="1" dirty="0">
                        <a:solidFill>
                          <a:schemeClr val="accent1">
                            <a:lumMod val="75000"/>
                          </a:schemeClr>
                        </a:solidFill>
                      </a:endParaRPr>
                    </a:p>
                  </a:txBody>
                  <a:tcPr/>
                </a:tc>
                <a:tc>
                  <a:txBody>
                    <a:bodyPr/>
                    <a:lstStyle/>
                    <a:p>
                      <a:pPr algn="r"/>
                      <a:r>
                        <a:rPr lang="en-US" sz="3200" b="1" i="1" u="none" dirty="0" smtClean="0">
                          <a:solidFill>
                            <a:schemeClr val="accent3">
                              <a:lumMod val="75000"/>
                            </a:schemeClr>
                          </a:solidFill>
                        </a:rPr>
                        <a:t>Good always conquers evil.</a:t>
                      </a:r>
                      <a:endParaRPr lang="en-US" sz="3200" b="1" i="1" u="none" dirty="0">
                        <a:solidFill>
                          <a:schemeClr val="accent3">
                            <a:lumMod val="75000"/>
                          </a:schemeClr>
                        </a:solidFill>
                      </a:endParaRPr>
                    </a:p>
                  </a:txBody>
                  <a:tcPr/>
                </a:tc>
                <a:extLst>
                  <a:ext uri="{0D108BD9-81ED-4DB2-BD59-A6C34878D82A}">
                    <a16:rowId xmlns:a16="http://schemas.microsoft.com/office/drawing/2014/main" val="3855270081"/>
                  </a:ext>
                </a:extLst>
              </a:tr>
              <a:tr h="1096502">
                <a:tc>
                  <a:txBody>
                    <a:bodyPr/>
                    <a:lstStyle/>
                    <a:p>
                      <a:r>
                        <a:rPr lang="en-US" sz="3200" b="1" i="1" dirty="0" smtClean="0">
                          <a:solidFill>
                            <a:schemeClr val="accent1">
                              <a:lumMod val="75000"/>
                            </a:schemeClr>
                          </a:solidFill>
                        </a:rPr>
                        <a:t>beauty</a:t>
                      </a:r>
                      <a:endParaRPr lang="en-US" sz="3200" b="1" i="1" dirty="0">
                        <a:solidFill>
                          <a:schemeClr val="accent1">
                            <a:lumMod val="75000"/>
                          </a:schemeClr>
                        </a:solidFill>
                      </a:endParaRPr>
                    </a:p>
                  </a:txBody>
                  <a:tcPr/>
                </a:tc>
                <a:tc>
                  <a:txBody>
                    <a:bodyPr/>
                    <a:lstStyle/>
                    <a:p>
                      <a:pPr algn="r"/>
                      <a:r>
                        <a:rPr lang="en-US" sz="3200" b="1" i="1" u="none" dirty="0" smtClean="0">
                          <a:solidFill>
                            <a:schemeClr val="accent3">
                              <a:lumMod val="75000"/>
                            </a:schemeClr>
                          </a:solidFill>
                        </a:rPr>
                        <a:t>Beauty is only </a:t>
                      </a:r>
                      <a:br>
                        <a:rPr lang="en-US" sz="3200" b="1" i="1" u="none" dirty="0" smtClean="0">
                          <a:solidFill>
                            <a:schemeClr val="accent3">
                              <a:lumMod val="75000"/>
                            </a:schemeClr>
                          </a:solidFill>
                        </a:rPr>
                      </a:br>
                      <a:r>
                        <a:rPr lang="en-US" sz="3200" b="1" i="1" u="none" dirty="0" smtClean="0">
                          <a:solidFill>
                            <a:schemeClr val="accent3">
                              <a:lumMod val="75000"/>
                            </a:schemeClr>
                          </a:solidFill>
                        </a:rPr>
                        <a:t>skin</a:t>
                      </a:r>
                      <a:r>
                        <a:rPr lang="en-US" sz="3200" b="1" i="1" u="none" baseline="0" dirty="0" smtClean="0">
                          <a:solidFill>
                            <a:schemeClr val="accent3">
                              <a:lumMod val="75000"/>
                            </a:schemeClr>
                          </a:solidFill>
                        </a:rPr>
                        <a:t> deep.</a:t>
                      </a:r>
                      <a:endParaRPr lang="en-US" sz="3200" b="1" i="1" u="none" dirty="0">
                        <a:solidFill>
                          <a:schemeClr val="accent3">
                            <a:lumMod val="75000"/>
                          </a:schemeClr>
                        </a:solidFill>
                      </a:endParaRPr>
                    </a:p>
                  </a:txBody>
                  <a:tcPr/>
                </a:tc>
                <a:extLst>
                  <a:ext uri="{0D108BD9-81ED-4DB2-BD59-A6C34878D82A}">
                    <a16:rowId xmlns:a16="http://schemas.microsoft.com/office/drawing/2014/main" val="2049990775"/>
                  </a:ext>
                </a:extLst>
              </a:tr>
              <a:tr h="595244">
                <a:tc>
                  <a:txBody>
                    <a:bodyPr/>
                    <a:lstStyle/>
                    <a:p>
                      <a:endParaRPr lang="en-US" sz="3200" i="1" dirty="0"/>
                    </a:p>
                  </a:txBody>
                  <a:tcPr/>
                </a:tc>
                <a:tc>
                  <a:txBody>
                    <a:bodyPr/>
                    <a:lstStyle/>
                    <a:p>
                      <a:pPr algn="r"/>
                      <a:endParaRPr lang="en-US" sz="3200" b="1" i="1" u="none" dirty="0">
                        <a:solidFill>
                          <a:schemeClr val="accent3">
                            <a:lumMod val="75000"/>
                          </a:schemeClr>
                        </a:solidFill>
                      </a:endParaRPr>
                    </a:p>
                  </a:txBody>
                  <a:tcPr/>
                </a:tc>
                <a:extLst>
                  <a:ext uri="{0D108BD9-81ED-4DB2-BD59-A6C34878D82A}">
                    <a16:rowId xmlns:a16="http://schemas.microsoft.com/office/drawing/2014/main" val="169534593"/>
                  </a:ext>
                </a:extLst>
              </a:tr>
            </a:tbl>
          </a:graphicData>
        </a:graphic>
      </p:graphicFrame>
      <p:sp>
        <p:nvSpPr>
          <p:cNvPr id="5" name="Right Arrow 4"/>
          <p:cNvSpPr/>
          <p:nvPr/>
        </p:nvSpPr>
        <p:spPr>
          <a:xfrm>
            <a:off x="4807124" y="3200133"/>
            <a:ext cx="1504603" cy="490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807124" y="2323115"/>
            <a:ext cx="1504603" cy="490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807124" y="4228941"/>
            <a:ext cx="1504603" cy="490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807124" y="5370022"/>
            <a:ext cx="1504603" cy="490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590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the chart below, as a table, decide if each word or idea is likely to be a </a:t>
            </a:r>
            <a:r>
              <a:rPr lang="en-US" b="1" u="sng" dirty="0" smtClean="0">
                <a:solidFill>
                  <a:schemeClr val="accent1">
                    <a:lumMod val="75000"/>
                  </a:schemeClr>
                </a:solidFill>
              </a:rPr>
              <a:t>theme concept</a:t>
            </a:r>
            <a:r>
              <a:rPr lang="en-US" dirty="0" smtClean="0"/>
              <a:t>, or not.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11792198"/>
              </p:ext>
            </p:extLst>
          </p:nvPr>
        </p:nvGraphicFramePr>
        <p:xfrm>
          <a:off x="647007" y="1825625"/>
          <a:ext cx="10515600" cy="365760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370840">
                <a:tc>
                  <a:txBody>
                    <a:bodyPr/>
                    <a:lstStyle/>
                    <a:p>
                      <a:pPr algn="ctr"/>
                      <a:r>
                        <a:rPr lang="en-US" sz="3600" dirty="0" smtClean="0"/>
                        <a:t>1. Truth</a:t>
                      </a:r>
                      <a:endParaRPr lang="en-US" sz="3600" dirty="0"/>
                    </a:p>
                  </a:txBody>
                  <a:tcPr/>
                </a:tc>
                <a:tc>
                  <a:txBody>
                    <a:bodyPr/>
                    <a:lstStyle/>
                    <a:p>
                      <a:pPr algn="ctr"/>
                      <a:r>
                        <a:rPr lang="en-US" sz="3600" dirty="0" smtClean="0"/>
                        <a:t>2. Family</a:t>
                      </a:r>
                      <a:endParaRPr lang="en-US" sz="3600" dirty="0"/>
                    </a:p>
                  </a:txBody>
                  <a:tcPr/>
                </a:tc>
                <a:tc>
                  <a:txBody>
                    <a:bodyPr/>
                    <a:lstStyle/>
                    <a:p>
                      <a:pPr algn="ctr"/>
                      <a:r>
                        <a:rPr lang="en-US" sz="3600" dirty="0" smtClean="0"/>
                        <a:t>3. Revenge</a:t>
                      </a:r>
                      <a:endParaRPr lang="en-US" sz="3600" dirty="0"/>
                    </a:p>
                  </a:txBody>
                  <a:tcPr/>
                </a:tc>
                <a:extLst>
                  <a:ext uri="{0D108BD9-81ED-4DB2-BD59-A6C34878D82A}">
                    <a16:rowId xmlns:a16="http://schemas.microsoft.com/office/drawing/2014/main" val="10000"/>
                  </a:ext>
                </a:extLst>
              </a:tr>
              <a:tr h="370840">
                <a:tc>
                  <a:txBody>
                    <a:bodyPr/>
                    <a:lstStyle/>
                    <a:p>
                      <a:pPr algn="ctr"/>
                      <a:r>
                        <a:rPr lang="en-US" sz="3600" dirty="0" smtClean="0"/>
                        <a:t>4. Fear of failure</a:t>
                      </a:r>
                      <a:endParaRPr lang="en-US" sz="3600" dirty="0"/>
                    </a:p>
                  </a:txBody>
                  <a:tcPr/>
                </a:tc>
                <a:tc>
                  <a:txBody>
                    <a:bodyPr/>
                    <a:lstStyle/>
                    <a:p>
                      <a:pPr algn="ctr"/>
                      <a:r>
                        <a:rPr lang="en-US" sz="3600" dirty="0" smtClean="0"/>
                        <a:t>5. Hair</a:t>
                      </a:r>
                      <a:endParaRPr lang="en-US" sz="3600" dirty="0"/>
                    </a:p>
                  </a:txBody>
                  <a:tcPr/>
                </a:tc>
                <a:tc>
                  <a:txBody>
                    <a:bodyPr/>
                    <a:lstStyle/>
                    <a:p>
                      <a:pPr algn="ctr"/>
                      <a:r>
                        <a:rPr lang="en-US" sz="3600" dirty="0" smtClean="0"/>
                        <a:t>6. Cooking</a:t>
                      </a:r>
                      <a:endParaRPr lang="en-US" sz="3600" dirty="0"/>
                    </a:p>
                  </a:txBody>
                  <a:tcPr/>
                </a:tc>
                <a:extLst>
                  <a:ext uri="{0D108BD9-81ED-4DB2-BD59-A6C34878D82A}">
                    <a16:rowId xmlns:a16="http://schemas.microsoft.com/office/drawing/2014/main" val="10001"/>
                  </a:ext>
                </a:extLst>
              </a:tr>
              <a:tr h="370840">
                <a:tc>
                  <a:txBody>
                    <a:bodyPr/>
                    <a:lstStyle/>
                    <a:p>
                      <a:pPr algn="ctr"/>
                      <a:r>
                        <a:rPr lang="en-US" sz="3600" dirty="0" smtClean="0"/>
                        <a:t>7. Suitcase</a:t>
                      </a:r>
                      <a:endParaRPr lang="en-US" sz="3600" dirty="0"/>
                    </a:p>
                  </a:txBody>
                  <a:tcPr/>
                </a:tc>
                <a:tc>
                  <a:txBody>
                    <a:bodyPr/>
                    <a:lstStyle/>
                    <a:p>
                      <a:pPr algn="ctr"/>
                      <a:r>
                        <a:rPr lang="en-US" sz="3600" dirty="0" smtClean="0"/>
                        <a:t>8. Trust</a:t>
                      </a:r>
                      <a:endParaRPr lang="en-US" sz="3600" dirty="0"/>
                    </a:p>
                  </a:txBody>
                  <a:tcPr/>
                </a:tc>
                <a:tc>
                  <a:txBody>
                    <a:bodyPr/>
                    <a:lstStyle/>
                    <a:p>
                      <a:pPr algn="ctr"/>
                      <a:r>
                        <a:rPr lang="en-US" sz="3600" dirty="0" smtClean="0"/>
                        <a:t>9. Football</a:t>
                      </a:r>
                      <a:endParaRPr lang="en-US" sz="3600" dirty="0"/>
                    </a:p>
                  </a:txBody>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10. </a:t>
                      </a:r>
                      <a:r>
                        <a:rPr lang="en-US" sz="3200" b="0" i="0" kern="1200" dirty="0" smtClean="0">
                          <a:solidFill>
                            <a:schemeClr val="tx1"/>
                          </a:solidFill>
                          <a:effectLst/>
                          <a:latin typeface="+mn-lt"/>
                          <a:ea typeface="+mn-ea"/>
                          <a:cs typeface="+mn-cs"/>
                        </a:rPr>
                        <a:t>Power of words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11. Love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12. Good vs. Evil </a:t>
                      </a:r>
                      <a:endParaRPr lang="en-US" sz="3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48897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the chart below, as a table, decide if each word or idea is likely to be a </a:t>
            </a:r>
            <a:r>
              <a:rPr lang="en-US" b="1" u="sng" dirty="0" smtClean="0">
                <a:solidFill>
                  <a:schemeClr val="accent1">
                    <a:lumMod val="75000"/>
                  </a:schemeClr>
                </a:solidFill>
              </a:rPr>
              <a:t>theme concept</a:t>
            </a:r>
            <a:r>
              <a:rPr lang="en-US" b="1" dirty="0" smtClean="0"/>
              <a:t>,</a:t>
            </a:r>
            <a:r>
              <a:rPr lang="en-US" dirty="0" smtClean="0"/>
              <a:t> or not.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3632743"/>
              </p:ext>
            </p:extLst>
          </p:nvPr>
        </p:nvGraphicFramePr>
        <p:xfrm>
          <a:off x="605444" y="1825625"/>
          <a:ext cx="10515600" cy="365760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370840">
                <a:tc>
                  <a:txBody>
                    <a:bodyPr/>
                    <a:lstStyle/>
                    <a:p>
                      <a:pPr algn="ctr"/>
                      <a:r>
                        <a:rPr lang="en-US" sz="3600" dirty="0" smtClean="0"/>
                        <a:t>1. </a:t>
                      </a:r>
                      <a:r>
                        <a:rPr lang="en-US" sz="3600" dirty="0" smtClean="0">
                          <a:solidFill>
                            <a:schemeClr val="accent1">
                              <a:lumMod val="75000"/>
                            </a:schemeClr>
                          </a:solidFill>
                        </a:rPr>
                        <a:t>Truth</a:t>
                      </a:r>
                      <a:endParaRPr lang="en-US" sz="3600" dirty="0">
                        <a:solidFill>
                          <a:schemeClr val="accent1">
                            <a:lumMod val="75000"/>
                          </a:schemeClr>
                        </a:solidFill>
                      </a:endParaRPr>
                    </a:p>
                  </a:txBody>
                  <a:tcPr/>
                </a:tc>
                <a:tc>
                  <a:txBody>
                    <a:bodyPr/>
                    <a:lstStyle/>
                    <a:p>
                      <a:pPr algn="ctr"/>
                      <a:r>
                        <a:rPr lang="en-US" sz="3600" dirty="0" smtClean="0"/>
                        <a:t>2. </a:t>
                      </a:r>
                      <a:r>
                        <a:rPr lang="en-US" sz="3600" dirty="0" smtClean="0">
                          <a:solidFill>
                            <a:schemeClr val="accent1">
                              <a:lumMod val="75000"/>
                            </a:schemeClr>
                          </a:solidFill>
                        </a:rPr>
                        <a:t>Family</a:t>
                      </a:r>
                      <a:endParaRPr lang="en-US" sz="3600" dirty="0">
                        <a:solidFill>
                          <a:schemeClr val="accent1">
                            <a:lumMod val="75000"/>
                          </a:schemeClr>
                        </a:solidFill>
                      </a:endParaRPr>
                    </a:p>
                  </a:txBody>
                  <a:tcPr/>
                </a:tc>
                <a:tc>
                  <a:txBody>
                    <a:bodyPr/>
                    <a:lstStyle/>
                    <a:p>
                      <a:pPr algn="ctr"/>
                      <a:r>
                        <a:rPr lang="en-US" sz="3600" dirty="0" smtClean="0"/>
                        <a:t>3. </a:t>
                      </a:r>
                      <a:r>
                        <a:rPr lang="en-US" sz="3600" dirty="0" smtClean="0">
                          <a:solidFill>
                            <a:schemeClr val="accent1">
                              <a:lumMod val="75000"/>
                            </a:schemeClr>
                          </a:solidFill>
                        </a:rPr>
                        <a:t>Revenge</a:t>
                      </a:r>
                      <a:endParaRPr lang="en-US" sz="3600" dirty="0">
                        <a:solidFill>
                          <a:schemeClr val="accent1">
                            <a:lumMod val="75000"/>
                          </a:schemeClr>
                        </a:solidFill>
                      </a:endParaRPr>
                    </a:p>
                  </a:txBody>
                  <a:tcPr/>
                </a:tc>
                <a:extLst>
                  <a:ext uri="{0D108BD9-81ED-4DB2-BD59-A6C34878D82A}">
                    <a16:rowId xmlns:a16="http://schemas.microsoft.com/office/drawing/2014/main" val="10000"/>
                  </a:ext>
                </a:extLst>
              </a:tr>
              <a:tr h="370840">
                <a:tc>
                  <a:txBody>
                    <a:bodyPr/>
                    <a:lstStyle/>
                    <a:p>
                      <a:pPr algn="ctr"/>
                      <a:r>
                        <a:rPr lang="en-US" sz="3600" dirty="0" smtClean="0"/>
                        <a:t>4. </a:t>
                      </a:r>
                      <a:r>
                        <a:rPr lang="en-US" sz="3600" dirty="0" smtClean="0">
                          <a:solidFill>
                            <a:schemeClr val="accent1">
                              <a:lumMod val="75000"/>
                            </a:schemeClr>
                          </a:solidFill>
                        </a:rPr>
                        <a:t>Fear of failure</a:t>
                      </a:r>
                      <a:endParaRPr lang="en-US" sz="3600" dirty="0">
                        <a:solidFill>
                          <a:schemeClr val="accent1">
                            <a:lumMod val="75000"/>
                          </a:schemeClr>
                        </a:solidFill>
                      </a:endParaRPr>
                    </a:p>
                  </a:txBody>
                  <a:tcPr/>
                </a:tc>
                <a:tc>
                  <a:txBody>
                    <a:bodyPr/>
                    <a:lstStyle/>
                    <a:p>
                      <a:pPr algn="ctr"/>
                      <a:r>
                        <a:rPr lang="en-US" sz="3600" dirty="0" smtClean="0"/>
                        <a:t>5. Hair</a:t>
                      </a:r>
                      <a:endParaRPr lang="en-US" sz="3600" dirty="0"/>
                    </a:p>
                  </a:txBody>
                  <a:tcPr/>
                </a:tc>
                <a:tc>
                  <a:txBody>
                    <a:bodyPr/>
                    <a:lstStyle/>
                    <a:p>
                      <a:pPr algn="ctr"/>
                      <a:r>
                        <a:rPr lang="en-US" sz="3600" dirty="0" smtClean="0"/>
                        <a:t>6. Cooking</a:t>
                      </a:r>
                      <a:endParaRPr lang="en-US" sz="3600" dirty="0"/>
                    </a:p>
                  </a:txBody>
                  <a:tcPr/>
                </a:tc>
                <a:extLst>
                  <a:ext uri="{0D108BD9-81ED-4DB2-BD59-A6C34878D82A}">
                    <a16:rowId xmlns:a16="http://schemas.microsoft.com/office/drawing/2014/main" val="10001"/>
                  </a:ext>
                </a:extLst>
              </a:tr>
              <a:tr h="370840">
                <a:tc>
                  <a:txBody>
                    <a:bodyPr/>
                    <a:lstStyle/>
                    <a:p>
                      <a:pPr algn="ctr"/>
                      <a:r>
                        <a:rPr lang="en-US" sz="3600" dirty="0" smtClean="0"/>
                        <a:t>7. Suitcase</a:t>
                      </a:r>
                      <a:endParaRPr lang="en-US" sz="3600" dirty="0"/>
                    </a:p>
                  </a:txBody>
                  <a:tcPr/>
                </a:tc>
                <a:tc>
                  <a:txBody>
                    <a:bodyPr/>
                    <a:lstStyle/>
                    <a:p>
                      <a:pPr algn="ctr"/>
                      <a:r>
                        <a:rPr lang="en-US" sz="3600" dirty="0" smtClean="0"/>
                        <a:t>8. </a:t>
                      </a:r>
                      <a:r>
                        <a:rPr lang="en-US" sz="3600" dirty="0" smtClean="0">
                          <a:solidFill>
                            <a:schemeClr val="accent1">
                              <a:lumMod val="75000"/>
                            </a:schemeClr>
                          </a:solidFill>
                        </a:rPr>
                        <a:t>Trust</a:t>
                      </a:r>
                      <a:endParaRPr lang="en-US" sz="3600" dirty="0">
                        <a:solidFill>
                          <a:schemeClr val="accent1">
                            <a:lumMod val="75000"/>
                          </a:schemeClr>
                        </a:solidFill>
                      </a:endParaRPr>
                    </a:p>
                  </a:txBody>
                  <a:tcPr/>
                </a:tc>
                <a:tc>
                  <a:txBody>
                    <a:bodyPr/>
                    <a:lstStyle/>
                    <a:p>
                      <a:pPr algn="ctr"/>
                      <a:r>
                        <a:rPr lang="en-US" sz="3600" dirty="0" smtClean="0"/>
                        <a:t>9. Football</a:t>
                      </a:r>
                      <a:endParaRPr lang="en-US" sz="3600" dirty="0"/>
                    </a:p>
                  </a:txBody>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10. </a:t>
                      </a:r>
                      <a:r>
                        <a:rPr lang="en-US" sz="3200" b="0" i="0" kern="1200" dirty="0" smtClean="0">
                          <a:solidFill>
                            <a:schemeClr val="accent1">
                              <a:lumMod val="75000"/>
                            </a:schemeClr>
                          </a:solidFill>
                          <a:effectLst/>
                          <a:latin typeface="+mn-lt"/>
                          <a:ea typeface="+mn-ea"/>
                          <a:cs typeface="+mn-cs"/>
                        </a:rPr>
                        <a:t>Power of words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11. </a:t>
                      </a:r>
                      <a:r>
                        <a:rPr lang="en-US" sz="3600" dirty="0" smtClean="0">
                          <a:solidFill>
                            <a:schemeClr val="accent1">
                              <a:lumMod val="75000"/>
                            </a:schemeClr>
                          </a:solidFill>
                        </a:rPr>
                        <a:t>Love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12. </a:t>
                      </a:r>
                      <a:r>
                        <a:rPr lang="en-US" sz="3600" dirty="0" smtClean="0">
                          <a:solidFill>
                            <a:schemeClr val="accent1">
                              <a:lumMod val="75000"/>
                            </a:schemeClr>
                          </a:solidFill>
                        </a:rPr>
                        <a:t>Good vs. evil </a:t>
                      </a:r>
                      <a:endParaRPr lang="en-US" sz="3600" dirty="0">
                        <a:solidFill>
                          <a:schemeClr val="accent1">
                            <a:lumMod val="75000"/>
                          </a:schemeClr>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90091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Remember the Titans</a:t>
            </a:r>
            <a:r>
              <a:rPr lang="en-US" dirty="0" smtClean="0"/>
              <a:t>: is this really about football?</a:t>
            </a:r>
            <a:endParaRPr lang="en-US" dirty="0"/>
          </a:p>
        </p:txBody>
      </p:sp>
      <p:pic>
        <p:nvPicPr>
          <p:cNvPr id="1026" name="Picture 2" descr="Image result for remember the tita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1046" y="1853738"/>
            <a:ext cx="633166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emember the tit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6795" y="2634209"/>
            <a:ext cx="3437717" cy="26642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82717" y="6241327"/>
            <a:ext cx="5577168" cy="369332"/>
          </a:xfrm>
          <a:prstGeom prst="rect">
            <a:avLst/>
          </a:prstGeom>
        </p:spPr>
        <p:txBody>
          <a:bodyPr wrap="none">
            <a:spAutoFit/>
          </a:bodyPr>
          <a:lstStyle/>
          <a:p>
            <a:r>
              <a:rPr lang="en-US" dirty="0">
                <a:hlinkClick r:id="rId4"/>
              </a:rPr>
              <a:t>https://</a:t>
            </a:r>
            <a:r>
              <a:rPr lang="en-US" dirty="0" smtClean="0">
                <a:hlinkClick r:id="rId4"/>
              </a:rPr>
              <a:t>www.youtube.com/watch?v=nPhu9XsRl4M</a:t>
            </a:r>
            <a:r>
              <a:rPr lang="en-US" dirty="0" smtClean="0"/>
              <a:t> </a:t>
            </a:r>
            <a:endParaRPr lang="en-US" dirty="0"/>
          </a:p>
        </p:txBody>
      </p:sp>
    </p:spTree>
    <p:extLst>
      <p:ext uri="{BB962C8B-B14F-4D97-AF65-F5344CB8AC3E}">
        <p14:creationId xmlns:p14="http://schemas.microsoft.com/office/powerpoint/2010/main" val="2590344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t>
            </a:r>
            <a:r>
              <a:rPr lang="en-US" dirty="0">
                <a:solidFill>
                  <a:schemeClr val="accent3">
                    <a:lumMod val="75000"/>
                  </a:schemeClr>
                </a:solidFill>
              </a:rPr>
              <a:t>Theme Statement</a:t>
            </a:r>
            <a:r>
              <a:rPr lang="en-US" dirty="0"/>
              <a:t>: </a:t>
            </a:r>
            <a:r>
              <a:rPr lang="en-US" i="1" dirty="0"/>
              <a:t>King Kong: Skull Island</a:t>
            </a:r>
            <a:r>
              <a:rPr lang="en-US" dirty="0"/>
              <a:t> (2017)</a:t>
            </a:r>
          </a:p>
        </p:txBody>
      </p:sp>
      <p:sp>
        <p:nvSpPr>
          <p:cNvPr id="3" name="Content Placeholder 2"/>
          <p:cNvSpPr>
            <a:spLocks noGrp="1"/>
          </p:cNvSpPr>
          <p:nvPr>
            <p:ph idx="1"/>
          </p:nvPr>
        </p:nvSpPr>
        <p:spPr>
          <a:xfrm>
            <a:off x="546265" y="1828800"/>
            <a:ext cx="6293921" cy="4351337"/>
          </a:xfrm>
        </p:spPr>
        <p:txBody>
          <a:bodyPr/>
          <a:lstStyle/>
          <a:p>
            <a:pPr marL="0" indent="0">
              <a:buNone/>
            </a:pPr>
            <a:r>
              <a:rPr lang="en-US" sz="1100" dirty="0">
                <a:hlinkClick r:id="rId2"/>
              </a:rPr>
              <a:t>https://twitter.com/kongskullisland/status/841333046859116544?lang=en</a:t>
            </a:r>
            <a:r>
              <a:rPr lang="en-US" sz="1100" dirty="0"/>
              <a:t>  </a:t>
            </a:r>
          </a:p>
          <a:p>
            <a:r>
              <a:rPr lang="en-US" sz="2400" dirty="0"/>
              <a:t>What </a:t>
            </a:r>
            <a:r>
              <a:rPr lang="en-US" sz="2400" b="1" u="sng" dirty="0">
                <a:solidFill>
                  <a:schemeClr val="accent3">
                    <a:lumMod val="75000"/>
                  </a:schemeClr>
                </a:solidFill>
              </a:rPr>
              <a:t>theme statement</a:t>
            </a:r>
            <a:r>
              <a:rPr lang="en-US" sz="2400" dirty="0"/>
              <a:t> did you hear??</a:t>
            </a:r>
          </a:p>
          <a:p>
            <a:pPr lvl="1"/>
            <a:r>
              <a:rPr lang="en-US" sz="2000" dirty="0"/>
              <a:t>The </a:t>
            </a:r>
            <a:r>
              <a:rPr lang="en-US" sz="2000" b="1" u="sng" dirty="0">
                <a:solidFill>
                  <a:schemeClr val="accent1">
                    <a:lumMod val="60000"/>
                    <a:lumOff val="40000"/>
                  </a:schemeClr>
                </a:solidFill>
              </a:rPr>
              <a:t>theme concept</a:t>
            </a:r>
            <a:r>
              <a:rPr lang="en-US" sz="2000" dirty="0"/>
              <a:t> is “enemies”</a:t>
            </a:r>
          </a:p>
          <a:p>
            <a:r>
              <a:rPr lang="en-US" sz="2400" dirty="0"/>
              <a:t>“</a:t>
            </a:r>
            <a:r>
              <a:rPr lang="en-US" sz="2400" b="1" dirty="0">
                <a:solidFill>
                  <a:schemeClr val="accent1"/>
                </a:solidFill>
              </a:rPr>
              <a:t>Sometimes an enemy doesn’t exist ‘til you go looking for one</a:t>
            </a:r>
            <a:r>
              <a:rPr lang="en-US" sz="2400" dirty="0"/>
              <a:t>.” (Texts often have MULTIPLE THEMES)</a:t>
            </a:r>
          </a:p>
          <a:p>
            <a:pPr lvl="1"/>
            <a:r>
              <a:rPr lang="en-US" sz="2000" b="1" dirty="0"/>
              <a:t>King Kong wasn’t their enemy, </a:t>
            </a:r>
            <a:r>
              <a:rPr lang="en-US" b="1" dirty="0"/>
              <a:t>until they started fighting him</a:t>
            </a:r>
            <a:r>
              <a:rPr lang="en-US" dirty="0"/>
              <a:t>.</a:t>
            </a:r>
          </a:p>
          <a:p>
            <a:endParaRPr lang="en-US" dirty="0"/>
          </a:p>
        </p:txBody>
      </p:sp>
      <p:pic>
        <p:nvPicPr>
          <p:cNvPr id="4" name="Picture 3"/>
          <p:cNvPicPr>
            <a:picLocks noChangeAspect="1"/>
          </p:cNvPicPr>
          <p:nvPr/>
        </p:nvPicPr>
        <p:blipFill>
          <a:blip r:embed="rId3"/>
          <a:stretch>
            <a:fillRect/>
          </a:stretch>
        </p:blipFill>
        <p:spPr>
          <a:xfrm>
            <a:off x="6665239" y="3357877"/>
            <a:ext cx="5182305" cy="3315086"/>
          </a:xfrm>
          <a:prstGeom prst="rect">
            <a:avLst/>
          </a:prstGeom>
        </p:spPr>
      </p:pic>
      <p:pic>
        <p:nvPicPr>
          <p:cNvPr id="5" name="Picture 4"/>
          <p:cNvPicPr>
            <a:picLocks noChangeAspect="1"/>
          </p:cNvPicPr>
          <p:nvPr/>
        </p:nvPicPr>
        <p:blipFill>
          <a:blip r:embed="rId4"/>
          <a:stretch>
            <a:fillRect/>
          </a:stretch>
        </p:blipFill>
        <p:spPr>
          <a:xfrm>
            <a:off x="1261872" y="4845132"/>
            <a:ext cx="4104158" cy="1827831"/>
          </a:xfrm>
          <a:prstGeom prst="rect">
            <a:avLst/>
          </a:prstGeom>
        </p:spPr>
      </p:pic>
      <p:sp>
        <p:nvSpPr>
          <p:cNvPr id="6" name="Ribbon: Tilted Up 5"/>
          <p:cNvSpPr/>
          <p:nvPr/>
        </p:nvSpPr>
        <p:spPr>
          <a:xfrm>
            <a:off x="7593496" y="1828800"/>
            <a:ext cx="3127513" cy="1285461"/>
          </a:xfrm>
          <a:prstGeom prst="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Characters DO NOT always say the theme</a:t>
            </a:r>
          </a:p>
        </p:txBody>
      </p:sp>
      <p:sp>
        <p:nvSpPr>
          <p:cNvPr id="7" name="Arrow: Left 6"/>
          <p:cNvSpPr/>
          <p:nvPr/>
        </p:nvSpPr>
        <p:spPr>
          <a:xfrm rot="20336898">
            <a:off x="6175346" y="2532057"/>
            <a:ext cx="1673741" cy="543339"/>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994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383" y="294198"/>
            <a:ext cx="10146129" cy="1397124"/>
          </a:xfrm>
        </p:spPr>
        <p:txBody>
          <a:bodyPr anchor="t"/>
          <a:lstStyle/>
          <a:p>
            <a:r>
              <a:rPr lang="en-US" dirty="0"/>
              <a:t>What </a:t>
            </a:r>
            <a:r>
              <a:rPr lang="en-US" dirty="0" smtClean="0"/>
              <a:t>is this song </a:t>
            </a:r>
            <a:r>
              <a:rPr lang="en-US" i="1" dirty="0"/>
              <a:t>really </a:t>
            </a:r>
            <a:r>
              <a:rPr lang="en-US" dirty="0"/>
              <a:t>about?</a:t>
            </a:r>
          </a:p>
        </p:txBody>
      </p:sp>
      <p:sp>
        <p:nvSpPr>
          <p:cNvPr id="3" name="Content Placeholder 2"/>
          <p:cNvSpPr>
            <a:spLocks noGrp="1"/>
          </p:cNvSpPr>
          <p:nvPr>
            <p:ph idx="1"/>
          </p:nvPr>
        </p:nvSpPr>
        <p:spPr>
          <a:xfrm>
            <a:off x="808383" y="1878904"/>
            <a:ext cx="10146129" cy="4351337"/>
          </a:xfrm>
        </p:spPr>
        <p:txBody>
          <a:bodyPr>
            <a:normAutofit/>
          </a:bodyPr>
          <a:lstStyle/>
          <a:p>
            <a:pPr marL="0" indent="0">
              <a:buNone/>
            </a:pPr>
            <a:r>
              <a:rPr lang="en-US" sz="3200" dirty="0"/>
              <a:t>What </a:t>
            </a:r>
            <a:r>
              <a:rPr lang="en-US" sz="3200" dirty="0" smtClean="0"/>
              <a:t>are </a:t>
            </a:r>
            <a:r>
              <a:rPr lang="en-US" sz="3200" dirty="0"/>
              <a:t>possible </a:t>
            </a:r>
            <a:r>
              <a:rPr lang="en-US" sz="3200" b="1" u="sng" dirty="0">
                <a:solidFill>
                  <a:schemeClr val="accent3">
                    <a:lumMod val="75000"/>
                  </a:schemeClr>
                </a:solidFill>
              </a:rPr>
              <a:t>theme </a:t>
            </a:r>
            <a:r>
              <a:rPr lang="en-US" sz="3200" b="1" u="sng" dirty="0" smtClean="0">
                <a:solidFill>
                  <a:schemeClr val="accent3">
                    <a:lumMod val="75000"/>
                  </a:schemeClr>
                </a:solidFill>
              </a:rPr>
              <a:t>statements</a:t>
            </a:r>
            <a:r>
              <a:rPr lang="en-US" sz="3200" dirty="0" smtClean="0"/>
              <a:t> about a </a:t>
            </a:r>
            <a:r>
              <a:rPr lang="en-US" sz="3200" b="1" u="sng" dirty="0">
                <a:solidFill>
                  <a:schemeClr val="accent1">
                    <a:lumMod val="75000"/>
                  </a:schemeClr>
                </a:solidFill>
              </a:rPr>
              <a:t>theme </a:t>
            </a:r>
            <a:r>
              <a:rPr lang="en-US" sz="3200" b="1" u="sng" dirty="0" smtClean="0">
                <a:solidFill>
                  <a:schemeClr val="accent1">
                    <a:lumMod val="75000"/>
                  </a:schemeClr>
                </a:solidFill>
              </a:rPr>
              <a:t>concept</a:t>
            </a:r>
            <a:r>
              <a:rPr lang="en-US" sz="3200" dirty="0" smtClean="0"/>
              <a:t> </a:t>
            </a:r>
            <a:r>
              <a:rPr lang="en-US" sz="3200" dirty="0"/>
              <a:t>in </a:t>
            </a:r>
            <a:r>
              <a:rPr lang="en-US" sz="3200" b="1" dirty="0" smtClean="0"/>
              <a:t>“Thunder” </a:t>
            </a:r>
            <a:r>
              <a:rPr lang="en-US" sz="3200" b="1" dirty="0"/>
              <a:t>by </a:t>
            </a:r>
            <a:r>
              <a:rPr lang="en-US" sz="3200" b="1" dirty="0" smtClean="0"/>
              <a:t>Imagine Dragons and K. Flay?</a:t>
            </a:r>
            <a:endParaRPr lang="en-US" sz="3200" b="1" dirty="0"/>
          </a:p>
        </p:txBody>
      </p:sp>
      <p:pic>
        <p:nvPicPr>
          <p:cNvPr id="5" name="Picture 6" descr="Image result for imagine dragons and k. flay"/>
          <p:cNvPicPr>
            <a:picLocks noChangeAspect="1" noChangeArrowheads="1"/>
          </p:cNvPicPr>
          <p:nvPr/>
        </p:nvPicPr>
        <p:blipFill rotWithShape="1">
          <a:blip r:embed="rId2">
            <a:extLst>
              <a:ext uri="{28A0092B-C50C-407E-A947-70E740481C1C}">
                <a14:useLocalDpi xmlns:a14="http://schemas.microsoft.com/office/drawing/2010/main" val="0"/>
              </a:ext>
            </a:extLst>
          </a:blip>
          <a:srcRect l="6569" r="17161"/>
          <a:stretch/>
        </p:blipFill>
        <p:spPr bwMode="auto">
          <a:xfrm>
            <a:off x="6753726" y="2925584"/>
            <a:ext cx="5172872" cy="379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809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Best ideas:</a:t>
            </a:r>
            <a:endParaRPr lang="en-US" dirty="0"/>
          </a:p>
        </p:txBody>
      </p:sp>
      <p:sp>
        <p:nvSpPr>
          <p:cNvPr id="3" name="Content Placeholder 2"/>
          <p:cNvSpPr>
            <a:spLocks noGrp="1"/>
          </p:cNvSpPr>
          <p:nvPr>
            <p:ph idx="1"/>
          </p:nvPr>
        </p:nvSpPr>
        <p:spPr/>
        <p:txBody>
          <a:bodyPr>
            <a:normAutofit/>
          </a:bodyPr>
          <a:lstStyle/>
          <a:p>
            <a:endParaRPr lang="en-US" sz="2800" dirty="0"/>
          </a:p>
        </p:txBody>
      </p:sp>
    </p:spTree>
    <p:extLst>
      <p:ext uri="{BB962C8B-B14F-4D97-AF65-F5344CB8AC3E}">
        <p14:creationId xmlns:p14="http://schemas.microsoft.com/office/powerpoint/2010/main" val="4023398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Journal #2: Theme</a:t>
            </a:r>
            <a:endParaRPr lang="en-US" dirty="0"/>
          </a:p>
        </p:txBody>
      </p:sp>
      <p:sp>
        <p:nvSpPr>
          <p:cNvPr id="3" name="Content Placeholder 2"/>
          <p:cNvSpPr>
            <a:spLocks noGrp="1"/>
          </p:cNvSpPr>
          <p:nvPr>
            <p:ph idx="1"/>
          </p:nvPr>
        </p:nvSpPr>
        <p:spPr>
          <a:xfrm>
            <a:off x="1261872" y="1691322"/>
            <a:ext cx="9692640" cy="4829221"/>
          </a:xfrm>
        </p:spPr>
        <p:txBody>
          <a:bodyPr>
            <a:normAutofit lnSpcReduction="10000"/>
          </a:bodyPr>
          <a:lstStyle/>
          <a:p>
            <a:pPr marL="0" indent="0">
              <a:buNone/>
            </a:pPr>
            <a:r>
              <a:rPr lang="en-US" sz="3200" b="1" u="sng" dirty="0" smtClean="0"/>
              <a:t>Learning Targets</a:t>
            </a:r>
            <a:r>
              <a:rPr lang="en-US" sz="2400" b="1" dirty="0" smtClean="0"/>
              <a:t>:</a:t>
            </a:r>
          </a:p>
          <a:p>
            <a:pPr marL="457200" indent="-457200">
              <a:buFont typeface="+mj-lt"/>
              <a:buAutoNum type="arabicPeriod"/>
            </a:pPr>
            <a:r>
              <a:rPr lang="en-US" sz="3200" b="1" dirty="0" smtClean="0"/>
              <a:t>Students will be able to read and interpret </a:t>
            </a:r>
            <a:r>
              <a:rPr lang="en-US" sz="3200" b="1" dirty="0" smtClean="0">
                <a:solidFill>
                  <a:schemeClr val="accent1"/>
                </a:solidFill>
              </a:rPr>
              <a:t>theme concept</a:t>
            </a:r>
            <a:r>
              <a:rPr lang="en-US" sz="3200" b="1" dirty="0" smtClean="0"/>
              <a:t> and </a:t>
            </a:r>
            <a:r>
              <a:rPr lang="en-US" sz="3200" b="1" dirty="0" smtClean="0">
                <a:solidFill>
                  <a:schemeClr val="accent4"/>
                </a:solidFill>
              </a:rPr>
              <a:t>theme statement</a:t>
            </a:r>
            <a:r>
              <a:rPr lang="en-US" sz="3200" b="1" dirty="0" smtClean="0"/>
              <a:t>.  </a:t>
            </a:r>
          </a:p>
          <a:p>
            <a:pPr marL="457200" indent="-457200">
              <a:buFont typeface="+mj-lt"/>
              <a:buAutoNum type="arabicPeriod"/>
            </a:pPr>
            <a:r>
              <a:rPr lang="en-US" sz="3200" b="1" dirty="0" smtClean="0"/>
              <a:t>Students will be able to provide evidence in support of a claim about a </a:t>
            </a:r>
            <a:r>
              <a:rPr lang="en-US" sz="3200" b="1" dirty="0">
                <a:solidFill>
                  <a:schemeClr val="accent4"/>
                </a:solidFill>
              </a:rPr>
              <a:t>theme statement</a:t>
            </a:r>
            <a:r>
              <a:rPr lang="en-US" sz="3200" b="1" dirty="0" smtClean="0"/>
              <a:t>.</a:t>
            </a:r>
          </a:p>
          <a:p>
            <a:pPr marL="457200" indent="-457200">
              <a:buFont typeface="+mj-lt"/>
              <a:buAutoNum type="arabicPeriod"/>
            </a:pPr>
            <a:r>
              <a:rPr lang="en-US" sz="3200" b="1" dirty="0" smtClean="0"/>
              <a:t>Students will be able to define theme, </a:t>
            </a:r>
            <a:r>
              <a:rPr lang="en-US" sz="3200" b="1" dirty="0">
                <a:solidFill>
                  <a:schemeClr val="accent1"/>
                </a:solidFill>
              </a:rPr>
              <a:t>theme </a:t>
            </a:r>
            <a:r>
              <a:rPr lang="en-US" sz="3200" b="1" dirty="0" smtClean="0">
                <a:solidFill>
                  <a:schemeClr val="accent1"/>
                </a:solidFill>
              </a:rPr>
              <a:t>concept</a:t>
            </a:r>
            <a:r>
              <a:rPr lang="en-US" sz="3200" b="1" dirty="0"/>
              <a:t>,</a:t>
            </a:r>
            <a:r>
              <a:rPr lang="en-US" sz="3200" b="1" dirty="0" smtClean="0"/>
              <a:t> and </a:t>
            </a:r>
            <a:r>
              <a:rPr lang="en-US" sz="3200" b="1" dirty="0">
                <a:solidFill>
                  <a:schemeClr val="accent4"/>
                </a:solidFill>
              </a:rPr>
              <a:t>theme statement</a:t>
            </a:r>
            <a:r>
              <a:rPr lang="en-US" sz="3200" b="1" dirty="0" smtClean="0"/>
              <a:t>.</a:t>
            </a:r>
          </a:p>
          <a:p>
            <a:endParaRPr lang="en-US" sz="2400" b="1" dirty="0"/>
          </a:p>
        </p:txBody>
      </p:sp>
    </p:spTree>
    <p:extLst>
      <p:ext uri="{BB962C8B-B14F-4D97-AF65-F5344CB8AC3E}">
        <p14:creationId xmlns:p14="http://schemas.microsoft.com/office/powerpoint/2010/main" val="2597927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94198"/>
            <a:ext cx="9692640" cy="816145"/>
          </a:xfrm>
        </p:spPr>
        <p:txBody>
          <a:bodyPr anchor="t"/>
          <a:lstStyle/>
          <a:p>
            <a:r>
              <a:rPr lang="en-US" dirty="0" smtClean="0"/>
              <a:t>Definition of Theme </a:t>
            </a:r>
            <a:endParaRPr lang="en-US" dirty="0"/>
          </a:p>
        </p:txBody>
      </p:sp>
      <p:sp>
        <p:nvSpPr>
          <p:cNvPr id="3" name="Content Placeholder 2"/>
          <p:cNvSpPr>
            <a:spLocks noGrp="1"/>
          </p:cNvSpPr>
          <p:nvPr>
            <p:ph idx="1"/>
          </p:nvPr>
        </p:nvSpPr>
        <p:spPr>
          <a:xfrm>
            <a:off x="1261872" y="1110344"/>
            <a:ext cx="9692640" cy="5497286"/>
          </a:xfrm>
        </p:spPr>
        <p:txBody>
          <a:bodyPr>
            <a:noAutofit/>
          </a:bodyPr>
          <a:lstStyle/>
          <a:p>
            <a:r>
              <a:rPr lang="en-US" sz="2800" b="1" dirty="0" smtClean="0"/>
              <a:t>A text’s theme is what the text is really about, the underlying message or moral the author is trying to show readers. Most texts have several themes. </a:t>
            </a:r>
            <a:r>
              <a:rPr lang="en-US" sz="2800" b="1" dirty="0" smtClean="0">
                <a:solidFill>
                  <a:schemeClr val="tx1"/>
                </a:solidFill>
              </a:rPr>
              <a:t>Most of the content of a text can help develop the theme</a:t>
            </a:r>
            <a:r>
              <a:rPr lang="en-US" sz="2800" b="1" dirty="0" smtClean="0"/>
              <a:t>.</a:t>
            </a:r>
          </a:p>
          <a:p>
            <a:r>
              <a:rPr lang="en-US" sz="2800" b="1" dirty="0" smtClean="0"/>
              <a:t>The theme of a work is often different than what the story is literally about.  For example, </a:t>
            </a:r>
            <a:r>
              <a:rPr lang="en-US" sz="2800" b="1" i="1" dirty="0" smtClean="0"/>
              <a:t>Remember the Titans</a:t>
            </a:r>
            <a:r>
              <a:rPr lang="en-US" sz="2800" b="1" dirty="0" smtClean="0"/>
              <a:t> is a movie about football– but thematically it’s about:</a:t>
            </a:r>
          </a:p>
          <a:p>
            <a:pPr lvl="1"/>
            <a:r>
              <a:rPr lang="en-US" sz="2400" b="1" dirty="0" smtClean="0"/>
              <a:t>Racism</a:t>
            </a:r>
          </a:p>
          <a:p>
            <a:pPr lvl="1"/>
            <a:r>
              <a:rPr lang="en-US" sz="2400" b="1" dirty="0" smtClean="0"/>
              <a:t>Coming Together (integration)/Teamwork </a:t>
            </a:r>
          </a:p>
          <a:p>
            <a:pPr lvl="1"/>
            <a:r>
              <a:rPr lang="en-US" sz="2400" b="1" dirty="0" smtClean="0"/>
              <a:t>Family</a:t>
            </a:r>
          </a:p>
          <a:p>
            <a:pPr marL="0" indent="0">
              <a:buNone/>
            </a:pPr>
            <a:endParaRPr lang="en-US" sz="2800" b="1" dirty="0" smtClean="0"/>
          </a:p>
        </p:txBody>
      </p:sp>
      <p:pic>
        <p:nvPicPr>
          <p:cNvPr id="6" name="Picture 4" descr="Image result for remember the tit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9288" y="4548578"/>
            <a:ext cx="2885506" cy="2236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796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2800" b="1" dirty="0"/>
              <a:t>We talk about theme in two ways: </a:t>
            </a:r>
          </a:p>
          <a:p>
            <a:pPr marL="457200" indent="-457200">
              <a:buFont typeface="+mj-lt"/>
              <a:buAutoNum type="arabicPeriod"/>
            </a:pPr>
            <a:r>
              <a:rPr lang="en-US" sz="4000" b="1" u="sng" dirty="0">
                <a:solidFill>
                  <a:schemeClr val="accent2"/>
                </a:solidFill>
              </a:rPr>
              <a:t>Theme Concept</a:t>
            </a:r>
            <a:r>
              <a:rPr lang="en-US" sz="4000" dirty="0"/>
              <a:t>: </a:t>
            </a:r>
            <a:r>
              <a:rPr lang="en-US" sz="3200" dirty="0"/>
              <a:t>the topic the text is really about– sometimes this is hidden through figurative language</a:t>
            </a:r>
          </a:p>
          <a:p>
            <a:pPr marL="457200" indent="-457200">
              <a:buFont typeface="+mj-lt"/>
              <a:buAutoNum type="arabicPeriod"/>
            </a:pPr>
            <a:r>
              <a:rPr lang="en-US" sz="4000" b="1" u="sng" dirty="0">
                <a:solidFill>
                  <a:schemeClr val="accent3">
                    <a:lumMod val="75000"/>
                  </a:schemeClr>
                </a:solidFill>
              </a:rPr>
              <a:t>Theme Statement</a:t>
            </a:r>
            <a:r>
              <a:rPr lang="en-US" sz="4000" dirty="0"/>
              <a:t>: </a:t>
            </a:r>
            <a:r>
              <a:rPr lang="en-US" sz="3200" dirty="0"/>
              <a:t>the author’s specific message about that topic, this is created by how the author writes about the subject</a:t>
            </a:r>
            <a:endParaRPr lang="en-US" sz="4000" dirty="0"/>
          </a:p>
          <a:p>
            <a:endParaRPr lang="en-US" dirty="0"/>
          </a:p>
        </p:txBody>
      </p:sp>
    </p:spTree>
    <p:extLst>
      <p:ext uri="{BB962C8B-B14F-4D97-AF65-F5344CB8AC3E}">
        <p14:creationId xmlns:p14="http://schemas.microsoft.com/office/powerpoint/2010/main" val="2736015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hlinkClick r:id="rId2"/>
              </a:rPr>
              <a:t>https://www.songmeaningsandfacts.com/meaning-of-thunder-by-imagine-dragons</a:t>
            </a:r>
            <a:r>
              <a:rPr lang="en-US" dirty="0" smtClean="0">
                <a:hlinkClick r:id="rId2"/>
              </a:rPr>
              <a:t>/</a:t>
            </a:r>
            <a:r>
              <a:rPr lang="en-US" dirty="0" smtClean="0"/>
              <a:t> </a:t>
            </a:r>
            <a:endParaRPr lang="en-US" dirty="0"/>
          </a:p>
        </p:txBody>
      </p:sp>
      <p:sp>
        <p:nvSpPr>
          <p:cNvPr id="3" name="Content Placeholder 2"/>
          <p:cNvSpPr>
            <a:spLocks noGrp="1"/>
          </p:cNvSpPr>
          <p:nvPr>
            <p:ph idx="1"/>
          </p:nvPr>
        </p:nvSpPr>
        <p:spPr/>
        <p:txBody>
          <a:bodyPr/>
          <a:lstStyle/>
          <a:p>
            <a:r>
              <a:rPr lang="en-US" dirty="0"/>
              <a:t>Speaking with the Las Vegas daily newspaper the </a:t>
            </a:r>
            <a:r>
              <a:rPr lang="en-US" i="1" dirty="0"/>
              <a:t>Las Vegas Review-Journal</a:t>
            </a:r>
            <a:r>
              <a:rPr lang="en-US" dirty="0"/>
              <a:t>, Reynolds shed more light on the meaning of the lyrics of “Thunder”. According to him, the lyrics are about how the obstacles in his life such as a “crappy” school and being “kicked” out of college pushed him to achieve success in music. He went on to add that these obstacles created a great deal of anger in him that eventually gave birth to “art”. </a:t>
            </a:r>
            <a:br>
              <a:rPr lang="en-US" dirty="0"/>
            </a:br>
            <a:endParaRPr lang="en-US" dirty="0"/>
          </a:p>
        </p:txBody>
      </p:sp>
    </p:spTree>
    <p:extLst>
      <p:ext uri="{BB962C8B-B14F-4D97-AF65-F5344CB8AC3E}">
        <p14:creationId xmlns:p14="http://schemas.microsoft.com/office/powerpoint/2010/main" val="4127266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Writing </a:t>
            </a:r>
            <a:r>
              <a:rPr lang="en-US" dirty="0" smtClean="0">
                <a:solidFill>
                  <a:schemeClr val="accent3"/>
                </a:solidFill>
              </a:rPr>
              <a:t>Theme Statement </a:t>
            </a:r>
            <a:r>
              <a:rPr lang="en-US" i="1" dirty="0" smtClean="0"/>
              <a:t>“rules”</a:t>
            </a:r>
            <a:endParaRPr lang="en-US" i="1" dirty="0"/>
          </a:p>
        </p:txBody>
      </p:sp>
      <p:sp>
        <p:nvSpPr>
          <p:cNvPr id="3" name="Content Placeholder 2"/>
          <p:cNvSpPr>
            <a:spLocks noGrp="1"/>
          </p:cNvSpPr>
          <p:nvPr>
            <p:ph idx="1"/>
          </p:nvPr>
        </p:nvSpPr>
        <p:spPr>
          <a:xfrm>
            <a:off x="1261872" y="1828800"/>
            <a:ext cx="9692640" cy="4351337"/>
          </a:xfrm>
        </p:spPr>
        <p:txBody>
          <a:bodyPr>
            <a:noAutofit/>
          </a:bodyPr>
          <a:lstStyle/>
          <a:p>
            <a:pPr marL="514350" indent="-514350">
              <a:buFont typeface="+mj-lt"/>
              <a:buAutoNum type="arabicPeriod"/>
            </a:pPr>
            <a:r>
              <a:rPr lang="en-US" sz="2800" b="1" dirty="0" smtClean="0"/>
              <a:t>Starts with </a:t>
            </a:r>
            <a:r>
              <a:rPr lang="en-US" sz="2800" b="1" dirty="0" smtClean="0">
                <a:solidFill>
                  <a:schemeClr val="accent1"/>
                </a:solidFill>
              </a:rPr>
              <a:t>theme concept</a:t>
            </a:r>
            <a:r>
              <a:rPr lang="en-US" sz="2800" b="1" dirty="0" smtClean="0"/>
              <a:t> (idea, concept) from the text.</a:t>
            </a:r>
          </a:p>
          <a:p>
            <a:pPr marL="514350" indent="-514350">
              <a:buFont typeface="+mj-lt"/>
              <a:buAutoNum type="arabicPeriod"/>
            </a:pPr>
            <a:r>
              <a:rPr lang="en-US" sz="2800" b="1" dirty="0" smtClean="0"/>
              <a:t>Avoids using “I,” “you,” “one,” and any other word that could be omitted. </a:t>
            </a:r>
          </a:p>
          <a:p>
            <a:pPr marL="514350" indent="-514350">
              <a:buFont typeface="+mj-lt"/>
              <a:buAutoNum type="arabicPeriod"/>
            </a:pPr>
            <a:r>
              <a:rPr lang="en-US" sz="2800" b="1" dirty="0" smtClean="0"/>
              <a:t>States a universal, which could apply to anyone. (No references to specific texts.)</a:t>
            </a:r>
          </a:p>
          <a:p>
            <a:pPr marL="514350" indent="-514350">
              <a:buFont typeface="+mj-lt"/>
              <a:buAutoNum type="arabicPeriod"/>
            </a:pPr>
            <a:r>
              <a:rPr lang="en-US" sz="2800" b="1" dirty="0" smtClean="0"/>
              <a:t>Can be debatable, or require proof.</a:t>
            </a:r>
          </a:p>
          <a:p>
            <a:pPr marL="514350" indent="-514350">
              <a:buFont typeface="+mj-lt"/>
              <a:buAutoNum type="arabicPeriod"/>
            </a:pPr>
            <a:r>
              <a:rPr lang="en-US" sz="2800" b="1" dirty="0" smtClean="0"/>
              <a:t>DOES NOT use figurative language</a:t>
            </a:r>
            <a:endParaRPr lang="en-US" sz="2800" b="1" dirty="0"/>
          </a:p>
        </p:txBody>
      </p:sp>
    </p:spTree>
    <p:extLst>
      <p:ext uri="{BB962C8B-B14F-4D97-AF65-F5344CB8AC3E}">
        <p14:creationId xmlns:p14="http://schemas.microsoft.com/office/powerpoint/2010/main" val="3106749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Theme Concept </a:t>
            </a:r>
            <a:r>
              <a:rPr lang="en-US" dirty="0" smtClean="0">
                <a:sym typeface="Wingdings" pitchFamily="2" charset="2"/>
              </a:rPr>
              <a:t> </a:t>
            </a:r>
            <a:r>
              <a:rPr lang="en-US" dirty="0" smtClean="0">
                <a:solidFill>
                  <a:schemeClr val="accent3"/>
                </a:solidFill>
              </a:rPr>
              <a:t>Theme Statement </a:t>
            </a:r>
            <a:endParaRPr lang="en-US" dirty="0">
              <a:solidFill>
                <a:schemeClr val="accent3"/>
              </a:solidFill>
            </a:endParaRPr>
          </a:p>
        </p:txBody>
      </p:sp>
      <p:sp>
        <p:nvSpPr>
          <p:cNvPr id="3" name="Content Placeholder 2"/>
          <p:cNvSpPr>
            <a:spLocks noGrp="1"/>
          </p:cNvSpPr>
          <p:nvPr>
            <p:ph idx="1"/>
          </p:nvPr>
        </p:nvSpPr>
        <p:spPr>
          <a:xfrm>
            <a:off x="1261872" y="1828800"/>
            <a:ext cx="8595360" cy="4691743"/>
          </a:xfrm>
        </p:spPr>
        <p:txBody>
          <a:bodyPr>
            <a:normAutofit/>
          </a:bodyPr>
          <a:lstStyle/>
          <a:p>
            <a:r>
              <a:rPr lang="en-US" sz="3600" dirty="0">
                <a:solidFill>
                  <a:schemeClr val="accent1"/>
                </a:solidFill>
              </a:rPr>
              <a:t>Love</a:t>
            </a:r>
            <a:r>
              <a:rPr lang="en-US" sz="3600" dirty="0">
                <a:solidFill>
                  <a:schemeClr val="accent2"/>
                </a:solidFill>
              </a:rPr>
              <a:t> </a:t>
            </a:r>
            <a:r>
              <a:rPr lang="en-US" sz="3600" dirty="0">
                <a:solidFill>
                  <a:schemeClr val="accent3"/>
                </a:solidFill>
              </a:rPr>
              <a:t>is blind.</a:t>
            </a:r>
          </a:p>
          <a:p>
            <a:r>
              <a:rPr lang="en-US" sz="3600" dirty="0">
                <a:solidFill>
                  <a:schemeClr val="accent1"/>
                </a:solidFill>
              </a:rPr>
              <a:t>Technology</a:t>
            </a:r>
            <a:r>
              <a:rPr lang="en-US" sz="3600" dirty="0">
                <a:solidFill>
                  <a:schemeClr val="accent2"/>
                </a:solidFill>
              </a:rPr>
              <a:t> </a:t>
            </a:r>
            <a:r>
              <a:rPr lang="en-US" sz="3600" dirty="0">
                <a:solidFill>
                  <a:schemeClr val="accent3"/>
                </a:solidFill>
              </a:rPr>
              <a:t>will cause humans to lose everything. </a:t>
            </a:r>
          </a:p>
          <a:p>
            <a:r>
              <a:rPr lang="en-US" sz="3600" i="1" dirty="0">
                <a:solidFill>
                  <a:schemeClr val="accent1"/>
                </a:solidFill>
              </a:rPr>
              <a:t>Beauty</a:t>
            </a:r>
            <a:r>
              <a:rPr lang="en-US" sz="3600" i="1" dirty="0">
                <a:solidFill>
                  <a:schemeClr val="accent3">
                    <a:lumMod val="75000"/>
                  </a:schemeClr>
                </a:solidFill>
              </a:rPr>
              <a:t> </a:t>
            </a:r>
            <a:r>
              <a:rPr lang="en-US" sz="3600" i="1" dirty="0">
                <a:solidFill>
                  <a:schemeClr val="accent3"/>
                </a:solidFill>
              </a:rPr>
              <a:t>is only skin deep.</a:t>
            </a:r>
          </a:p>
          <a:p>
            <a:r>
              <a:rPr lang="en-US" sz="3600" i="1" dirty="0" smtClean="0">
                <a:solidFill>
                  <a:schemeClr val="accent1"/>
                </a:solidFill>
              </a:rPr>
              <a:t>Speaking Up</a:t>
            </a:r>
            <a:r>
              <a:rPr lang="en-US" sz="3600" i="1" dirty="0" smtClean="0">
                <a:solidFill>
                  <a:schemeClr val="accent3"/>
                </a:solidFill>
              </a:rPr>
              <a:t> leads to </a:t>
            </a:r>
            <a:br>
              <a:rPr lang="en-US" sz="3600" i="1" dirty="0" smtClean="0">
                <a:solidFill>
                  <a:schemeClr val="accent3"/>
                </a:solidFill>
              </a:rPr>
            </a:br>
            <a:r>
              <a:rPr lang="en-US" sz="3600" i="1" dirty="0" smtClean="0">
                <a:solidFill>
                  <a:schemeClr val="accent3"/>
                </a:solidFill>
              </a:rPr>
              <a:t>empowerment.</a:t>
            </a:r>
            <a:endParaRPr lang="en-US" sz="3600" i="1" dirty="0">
              <a:solidFill>
                <a:schemeClr val="accent3"/>
              </a:solidFill>
            </a:endParaRPr>
          </a:p>
          <a:p>
            <a:pPr lvl="1"/>
            <a:r>
              <a:rPr lang="en-US" sz="3400" i="1" dirty="0" smtClean="0">
                <a:solidFill>
                  <a:schemeClr val="tx1">
                    <a:lumMod val="85000"/>
                    <a:lumOff val="15000"/>
                  </a:schemeClr>
                </a:solidFill>
              </a:rPr>
              <a:t>“Roar” </a:t>
            </a:r>
            <a:r>
              <a:rPr lang="en-US" sz="3400" i="1" dirty="0">
                <a:solidFill>
                  <a:schemeClr val="tx1">
                    <a:lumMod val="85000"/>
                    <a:lumOff val="15000"/>
                  </a:schemeClr>
                </a:solidFill>
              </a:rPr>
              <a:t>by </a:t>
            </a:r>
            <a:r>
              <a:rPr lang="en-US" sz="3400" i="1" dirty="0" smtClean="0">
                <a:solidFill>
                  <a:schemeClr val="tx1">
                    <a:lumMod val="85000"/>
                    <a:lumOff val="15000"/>
                  </a:schemeClr>
                </a:solidFill>
              </a:rPr>
              <a:t>Katy Perry</a:t>
            </a:r>
            <a:endParaRPr lang="en-US" sz="3400" dirty="0">
              <a:solidFill>
                <a:schemeClr val="tx1">
                  <a:lumMod val="85000"/>
                  <a:lumOff val="15000"/>
                </a:schemeClr>
              </a:solidFill>
            </a:endParaRPr>
          </a:p>
        </p:txBody>
      </p:sp>
      <p:pic>
        <p:nvPicPr>
          <p:cNvPr id="4" name="Picture 2" descr="http://www.slate.com/content/dam/slate/blogs/browbeat/2011/09/29/hugo_chavez_caption_contest/Katy_Perry_Roar.jpg.CROP.article568-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2543" y="3722583"/>
            <a:ext cx="4639207" cy="2597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995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Theme Concept </a:t>
            </a:r>
            <a:r>
              <a:rPr lang="en-US" dirty="0" smtClean="0">
                <a:sym typeface="Wingdings" pitchFamily="2" charset="2"/>
              </a:rPr>
              <a:t> </a:t>
            </a:r>
            <a:r>
              <a:rPr lang="en-US" dirty="0" smtClean="0">
                <a:solidFill>
                  <a:schemeClr val="accent3"/>
                </a:solidFill>
              </a:rPr>
              <a:t>Theme Statement </a:t>
            </a:r>
            <a:endParaRPr lang="en-US" dirty="0">
              <a:solidFill>
                <a:schemeClr val="accent3"/>
              </a:solidFill>
            </a:endParaRPr>
          </a:p>
        </p:txBody>
      </p:sp>
      <p:sp>
        <p:nvSpPr>
          <p:cNvPr id="3" name="Content Placeholder 2"/>
          <p:cNvSpPr>
            <a:spLocks noGrp="1"/>
          </p:cNvSpPr>
          <p:nvPr>
            <p:ph idx="1"/>
          </p:nvPr>
        </p:nvSpPr>
        <p:spPr>
          <a:xfrm>
            <a:off x="1261872" y="1828800"/>
            <a:ext cx="8595360" cy="4691743"/>
          </a:xfrm>
        </p:spPr>
        <p:txBody>
          <a:bodyPr>
            <a:normAutofit/>
          </a:bodyPr>
          <a:lstStyle/>
          <a:p>
            <a:r>
              <a:rPr lang="en-US" sz="3400" dirty="0" smtClean="0">
                <a:solidFill>
                  <a:schemeClr val="tx1">
                    <a:lumMod val="85000"/>
                    <a:lumOff val="15000"/>
                  </a:schemeClr>
                </a:solidFill>
              </a:rPr>
              <a:t>Now, for “Thunder,” try and write some theme statements that follow the rules.</a:t>
            </a:r>
            <a:endParaRPr lang="en-US" sz="3400" dirty="0">
              <a:solidFill>
                <a:schemeClr val="tx1">
                  <a:lumMod val="85000"/>
                  <a:lumOff val="15000"/>
                </a:schemeClr>
              </a:solidFill>
            </a:endParaRPr>
          </a:p>
        </p:txBody>
      </p:sp>
      <p:pic>
        <p:nvPicPr>
          <p:cNvPr id="5" name="Picture 6" descr="Image result for imagine dragons and k. flay"/>
          <p:cNvPicPr>
            <a:picLocks noChangeAspect="1" noChangeArrowheads="1"/>
          </p:cNvPicPr>
          <p:nvPr/>
        </p:nvPicPr>
        <p:blipFill rotWithShape="1">
          <a:blip r:embed="rId2">
            <a:extLst>
              <a:ext uri="{28A0092B-C50C-407E-A947-70E740481C1C}">
                <a14:useLocalDpi xmlns:a14="http://schemas.microsoft.com/office/drawing/2010/main" val="0"/>
              </a:ext>
            </a:extLst>
          </a:blip>
          <a:srcRect l="6569" r="17161"/>
          <a:stretch/>
        </p:blipFill>
        <p:spPr bwMode="auto">
          <a:xfrm>
            <a:off x="6753726" y="2925584"/>
            <a:ext cx="5172872" cy="379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875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94198"/>
            <a:ext cx="9692640" cy="808092"/>
          </a:xfrm>
        </p:spPr>
        <p:txBody>
          <a:bodyPr anchor="t"/>
          <a:lstStyle/>
          <a:p>
            <a:r>
              <a:rPr lang="en-US" u="sng" dirty="0" smtClean="0"/>
              <a:t>Important</a:t>
            </a:r>
            <a:r>
              <a:rPr lang="en-US" dirty="0" smtClean="0"/>
              <a:t>: I.B. writing graphic</a:t>
            </a:r>
            <a:endParaRPr lang="en-US" dirty="0"/>
          </a:p>
        </p:txBody>
      </p:sp>
      <p:sp>
        <p:nvSpPr>
          <p:cNvPr id="3" name="Content Placeholder 2"/>
          <p:cNvSpPr>
            <a:spLocks noGrp="1"/>
          </p:cNvSpPr>
          <p:nvPr>
            <p:ph idx="1"/>
          </p:nvPr>
        </p:nvSpPr>
        <p:spPr>
          <a:xfrm>
            <a:off x="688932" y="1277654"/>
            <a:ext cx="5498926" cy="5311035"/>
          </a:xfrm>
        </p:spPr>
        <p:txBody>
          <a:bodyPr>
            <a:normAutofit lnSpcReduction="10000"/>
          </a:bodyPr>
          <a:lstStyle/>
          <a:p>
            <a:r>
              <a:rPr lang="en-US" sz="2800" dirty="0" smtClean="0">
                <a:solidFill>
                  <a:schemeClr val="tx1"/>
                </a:solidFill>
              </a:rPr>
              <a:t>This image is used to </a:t>
            </a:r>
            <a:r>
              <a:rPr lang="en-US" sz="2800" smtClean="0">
                <a:solidFill>
                  <a:schemeClr val="tx1"/>
                </a:solidFill>
              </a:rPr>
              <a:t>help students </a:t>
            </a:r>
            <a:r>
              <a:rPr lang="en-US" sz="2800" dirty="0" smtClean="0">
                <a:solidFill>
                  <a:schemeClr val="tx1"/>
                </a:solidFill>
              </a:rPr>
              <a:t>write and organize literary analysis.</a:t>
            </a:r>
          </a:p>
          <a:p>
            <a:r>
              <a:rPr lang="en-US" sz="2800" dirty="0" smtClean="0">
                <a:solidFill>
                  <a:schemeClr val="tx1"/>
                </a:solidFill>
              </a:rPr>
              <a:t>The first lesson we learned, </a:t>
            </a:r>
            <a:r>
              <a:rPr lang="en-US" sz="2800" b="1" dirty="0" smtClean="0">
                <a:solidFill>
                  <a:srgbClr val="00B050"/>
                </a:solidFill>
              </a:rPr>
              <a:t>figurative language</a:t>
            </a:r>
            <a:r>
              <a:rPr lang="en-US" sz="2800" dirty="0" smtClean="0">
                <a:solidFill>
                  <a:schemeClr val="tx1"/>
                </a:solidFill>
              </a:rPr>
              <a:t>, goes at the top (or sometimes middle level) of the pyramid </a:t>
            </a:r>
            <a:r>
              <a:rPr lang="en-US" sz="2800" b="1" dirty="0" smtClean="0">
                <a:solidFill>
                  <a:schemeClr val="tx1"/>
                </a:solidFill>
              </a:rPr>
              <a:t>as “smaller techniques” the author used</a:t>
            </a:r>
            <a:r>
              <a:rPr lang="en-US" sz="2800" dirty="0" smtClean="0">
                <a:solidFill>
                  <a:schemeClr val="tx1"/>
                </a:solidFill>
              </a:rPr>
              <a:t>. </a:t>
            </a:r>
          </a:p>
          <a:p>
            <a:r>
              <a:rPr lang="en-US" sz="2800" b="1" dirty="0" smtClean="0">
                <a:solidFill>
                  <a:schemeClr val="tx1"/>
                </a:solidFill>
              </a:rPr>
              <a:t>Theme goes in the most important or analytical level, as an option you can always write about</a:t>
            </a:r>
            <a:r>
              <a:rPr lang="en-US" sz="2800" dirty="0" smtClean="0">
                <a:solidFill>
                  <a:schemeClr val="tx1"/>
                </a:solidFill>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2619" y="1277654"/>
            <a:ext cx="5219744" cy="4064385"/>
          </a:xfrm>
          <a:prstGeom prst="rect">
            <a:avLst/>
          </a:prstGeom>
          <a:ln w="28575">
            <a:solidFill>
              <a:schemeClr val="tx1"/>
            </a:solidFill>
          </a:ln>
        </p:spPr>
      </p:pic>
      <p:cxnSp>
        <p:nvCxnSpPr>
          <p:cNvPr id="6" name="Straight Arrow Connector 5"/>
          <p:cNvCxnSpPr/>
          <p:nvPr/>
        </p:nvCxnSpPr>
        <p:spPr>
          <a:xfrm flipV="1">
            <a:off x="5812077" y="1716066"/>
            <a:ext cx="2354893" cy="12275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711868" y="4903628"/>
            <a:ext cx="4473880" cy="6137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369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94198"/>
            <a:ext cx="9692640" cy="808092"/>
          </a:xfrm>
        </p:spPr>
        <p:txBody>
          <a:bodyPr anchor="t"/>
          <a:lstStyle/>
          <a:p>
            <a:r>
              <a:rPr lang="en-US" u="sng" dirty="0" smtClean="0"/>
              <a:t>Important</a:t>
            </a:r>
            <a:r>
              <a:rPr lang="en-US" dirty="0" smtClean="0"/>
              <a:t>: I.B. writing graphic</a:t>
            </a:r>
            <a:endParaRPr lang="en-US" dirty="0"/>
          </a:p>
        </p:txBody>
      </p:sp>
      <p:sp>
        <p:nvSpPr>
          <p:cNvPr id="3" name="Content Placeholder 2"/>
          <p:cNvSpPr>
            <a:spLocks noGrp="1"/>
          </p:cNvSpPr>
          <p:nvPr>
            <p:ph idx="1"/>
          </p:nvPr>
        </p:nvSpPr>
        <p:spPr>
          <a:xfrm>
            <a:off x="688932" y="1277654"/>
            <a:ext cx="5498926" cy="5311035"/>
          </a:xfrm>
        </p:spPr>
        <p:txBody>
          <a:bodyPr>
            <a:normAutofit/>
          </a:bodyPr>
          <a:lstStyle/>
          <a:p>
            <a:r>
              <a:rPr lang="en-US" sz="2800" b="1" dirty="0" smtClean="0">
                <a:solidFill>
                  <a:srgbClr val="00B050"/>
                </a:solidFill>
              </a:rPr>
              <a:t>Figurative Language</a:t>
            </a:r>
            <a:r>
              <a:rPr lang="en-US" sz="2800" dirty="0" smtClean="0">
                <a:solidFill>
                  <a:schemeClr val="tx1"/>
                </a:solidFill>
              </a:rPr>
              <a:t>, word choice, plot, and other small literary devices or techniques can help authors </a:t>
            </a:r>
            <a:r>
              <a:rPr lang="en-US" sz="2800" b="1" dirty="0" smtClean="0">
                <a:solidFill>
                  <a:schemeClr val="tx1"/>
                </a:solidFill>
              </a:rPr>
              <a:t>‘DEVELOP’ a </a:t>
            </a:r>
            <a:r>
              <a:rPr lang="en-US" sz="2800" b="1" dirty="0" smtClean="0">
                <a:solidFill>
                  <a:schemeClr val="accent1"/>
                </a:solidFill>
              </a:rPr>
              <a:t>theme concept</a:t>
            </a:r>
            <a:r>
              <a:rPr lang="en-US" sz="2800" b="1" dirty="0" smtClean="0">
                <a:solidFill>
                  <a:schemeClr val="tx1"/>
                </a:solidFill>
              </a:rPr>
              <a:t> and </a:t>
            </a:r>
            <a:r>
              <a:rPr lang="en-US" sz="2800" b="1" dirty="0" smtClean="0">
                <a:solidFill>
                  <a:schemeClr val="accent3">
                    <a:lumMod val="50000"/>
                  </a:schemeClr>
                </a:solidFill>
              </a:rPr>
              <a:t>statement</a:t>
            </a:r>
            <a:r>
              <a:rPr lang="en-US" sz="2800" dirty="0" smtClean="0">
                <a:solidFill>
                  <a:schemeClr val="tx1"/>
                </a:solidFill>
              </a:rPr>
              <a:t>. </a:t>
            </a:r>
          </a:p>
          <a:p>
            <a:r>
              <a:rPr lang="en-US" sz="2800" b="1" dirty="0" smtClean="0">
                <a:solidFill>
                  <a:schemeClr val="tx1"/>
                </a:solidFill>
              </a:rPr>
              <a:t>In the next examples, from </a:t>
            </a:r>
            <a:r>
              <a:rPr lang="en-US" sz="2800" b="1" i="1" dirty="0" smtClean="0">
                <a:solidFill>
                  <a:schemeClr val="tx1"/>
                </a:solidFill>
              </a:rPr>
              <a:t>Lord of the Rings</a:t>
            </a:r>
            <a:r>
              <a:rPr lang="en-US" sz="2800" b="1" dirty="0" smtClean="0">
                <a:solidFill>
                  <a:schemeClr val="tx1"/>
                </a:solidFill>
              </a:rPr>
              <a:t>, notice how the music and </a:t>
            </a:r>
            <a:r>
              <a:rPr lang="en-US" sz="2800" b="1" dirty="0" smtClean="0">
                <a:solidFill>
                  <a:srgbClr val="0070C0"/>
                </a:solidFill>
              </a:rPr>
              <a:t>imagery</a:t>
            </a:r>
            <a:r>
              <a:rPr lang="en-US" sz="2800" b="1" dirty="0" smtClean="0">
                <a:solidFill>
                  <a:schemeClr val="tx1"/>
                </a:solidFill>
              </a:rPr>
              <a:t> (a small or medium technique) helps develop the theme.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2619" y="1277654"/>
            <a:ext cx="5219744" cy="4064385"/>
          </a:xfrm>
          <a:prstGeom prst="rect">
            <a:avLst/>
          </a:prstGeom>
          <a:ln w="28575">
            <a:solidFill>
              <a:schemeClr val="tx1"/>
            </a:solidFill>
          </a:ln>
        </p:spPr>
      </p:pic>
    </p:spTree>
    <p:extLst>
      <p:ext uri="{BB962C8B-B14F-4D97-AF65-F5344CB8AC3E}">
        <p14:creationId xmlns:p14="http://schemas.microsoft.com/office/powerpoint/2010/main" val="129443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94198"/>
            <a:ext cx="9692640" cy="870573"/>
          </a:xfrm>
        </p:spPr>
        <p:txBody>
          <a:bodyPr anchor="t"/>
          <a:lstStyle/>
          <a:p>
            <a:r>
              <a:rPr lang="en-US" i="1" dirty="0" smtClean="0"/>
              <a:t>Lord of the Rings</a:t>
            </a:r>
            <a:endParaRPr lang="en-US" i="1" dirty="0"/>
          </a:p>
        </p:txBody>
      </p:sp>
      <p:sp>
        <p:nvSpPr>
          <p:cNvPr id="3" name="Content Placeholder 2"/>
          <p:cNvSpPr>
            <a:spLocks noGrp="1"/>
          </p:cNvSpPr>
          <p:nvPr>
            <p:ph idx="1"/>
          </p:nvPr>
        </p:nvSpPr>
        <p:spPr>
          <a:xfrm>
            <a:off x="1261872" y="1164772"/>
            <a:ext cx="4861022" cy="5015366"/>
          </a:xfrm>
        </p:spPr>
        <p:txBody>
          <a:bodyPr>
            <a:normAutofit/>
          </a:bodyPr>
          <a:lstStyle/>
          <a:p>
            <a:r>
              <a:rPr lang="en-US" sz="2800" b="1" dirty="0"/>
              <a:t>After watching those two videos what do you think the theme of these scenes is?</a:t>
            </a:r>
          </a:p>
          <a:p>
            <a:pPr lvl="1"/>
            <a:r>
              <a:rPr lang="en-US" sz="2400" b="1" dirty="0" smtClean="0">
                <a:hlinkClick r:id="rId2"/>
              </a:rPr>
              <a:t>LOTR</a:t>
            </a:r>
            <a:endParaRPr lang="en-US" sz="2400" b="1" dirty="0" smtClean="0"/>
          </a:p>
          <a:p>
            <a:pPr lvl="1"/>
            <a:r>
              <a:rPr lang="en-US" sz="2400" b="1" dirty="0" smtClean="0">
                <a:hlinkClick r:id="rId3"/>
              </a:rPr>
              <a:t>LOTR1</a:t>
            </a:r>
            <a:endParaRPr lang="en-US" sz="2400" b="1" dirty="0" smtClean="0"/>
          </a:p>
        </p:txBody>
      </p:sp>
      <p:sp>
        <p:nvSpPr>
          <p:cNvPr id="4" name="Content Placeholder 2"/>
          <p:cNvSpPr txBox="1">
            <a:spLocks/>
          </p:cNvSpPr>
          <p:nvPr/>
        </p:nvSpPr>
        <p:spPr>
          <a:xfrm>
            <a:off x="6140465" y="1164772"/>
            <a:ext cx="4831618" cy="2617520"/>
          </a:xfrm>
          <a:prstGeom prst="rect">
            <a:avLst/>
          </a:prstGeom>
        </p:spPr>
        <p:txBody>
          <a:bodyPr vert="horz" lIns="91440" tIns="45720" rIns="91440" bIns="4572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365760" lvl="2" indent="-256032">
              <a:buClr>
                <a:schemeClr val="accent3"/>
              </a:buClr>
              <a:buFont typeface="Georgia"/>
              <a:buChar char="•"/>
            </a:pPr>
            <a:r>
              <a:rPr lang="en-US" sz="2400" b="1" dirty="0" smtClean="0"/>
              <a:t>J.R.R. </a:t>
            </a:r>
            <a:r>
              <a:rPr lang="en-US" sz="2400" b="1" dirty="0" smtClean="0"/>
              <a:t>Tolkien was alive during the </a:t>
            </a:r>
            <a:r>
              <a:rPr lang="en-US" sz="2400" b="1" dirty="0" smtClean="0">
                <a:solidFill>
                  <a:schemeClr val="tx1"/>
                </a:solidFill>
              </a:rPr>
              <a:t>industrial revolution</a:t>
            </a:r>
            <a:r>
              <a:rPr lang="en-US" sz="2400" b="1" dirty="0" smtClean="0"/>
              <a:t> when capitalism lead to extreme deforestation and dirty factories around the world. </a:t>
            </a:r>
          </a:p>
          <a:p>
            <a:endParaRPr lang="en-US" sz="3200" b="1" dirty="0"/>
          </a:p>
        </p:txBody>
      </p:sp>
      <p:pic>
        <p:nvPicPr>
          <p:cNvPr id="6" name="Picture 4" descr="Image result for lord of the rings two towers saruman burning trees"/>
          <p:cNvPicPr>
            <a:picLocks noChangeAspect="1" noChangeArrowheads="1"/>
          </p:cNvPicPr>
          <p:nvPr/>
        </p:nvPicPr>
        <p:blipFill rotWithShape="1">
          <a:blip r:embed="rId4">
            <a:extLst>
              <a:ext uri="{28A0092B-C50C-407E-A947-70E740481C1C}">
                <a14:useLocalDpi xmlns:a14="http://schemas.microsoft.com/office/drawing/2010/main" val="0"/>
              </a:ext>
            </a:extLst>
          </a:blip>
          <a:srcRect t="25105" b="14799"/>
          <a:stretch/>
        </p:blipFill>
        <p:spPr bwMode="auto">
          <a:xfrm>
            <a:off x="4156364" y="4032902"/>
            <a:ext cx="7895593" cy="2704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mage result for lord of the rings two towers tree burni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110" t="13077" r="2753" b="12862"/>
          <a:stretch/>
        </p:blipFill>
        <p:spPr bwMode="auto">
          <a:xfrm>
            <a:off x="181998" y="4341764"/>
            <a:ext cx="3821272" cy="2086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630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gross factory smok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338"/>
          <a:stretch/>
        </p:blipFill>
        <p:spPr bwMode="auto">
          <a:xfrm>
            <a:off x="6957752" y="3866216"/>
            <a:ext cx="4809843" cy="28678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61872" y="294198"/>
            <a:ext cx="9692640" cy="808092"/>
          </a:xfrm>
        </p:spPr>
        <p:txBody>
          <a:bodyPr anchor="t"/>
          <a:lstStyle/>
          <a:p>
            <a:r>
              <a:rPr lang="en-US" u="sng" dirty="0" smtClean="0"/>
              <a:t>Important</a:t>
            </a:r>
            <a:r>
              <a:rPr lang="en-US" dirty="0" smtClean="0"/>
              <a:t>: I.B. writing graphic</a:t>
            </a:r>
            <a:endParaRPr lang="en-US" dirty="0"/>
          </a:p>
        </p:txBody>
      </p:sp>
      <p:sp>
        <p:nvSpPr>
          <p:cNvPr id="3" name="Content Placeholder 2"/>
          <p:cNvSpPr>
            <a:spLocks noGrp="1"/>
          </p:cNvSpPr>
          <p:nvPr>
            <p:ph idx="1"/>
          </p:nvPr>
        </p:nvSpPr>
        <p:spPr>
          <a:xfrm>
            <a:off x="473825" y="1277655"/>
            <a:ext cx="7806402" cy="1931058"/>
          </a:xfrm>
        </p:spPr>
        <p:txBody>
          <a:bodyPr>
            <a:normAutofit/>
          </a:bodyPr>
          <a:lstStyle/>
          <a:p>
            <a:r>
              <a:rPr lang="en-US" sz="2500" b="1" dirty="0">
                <a:solidFill>
                  <a:schemeClr val="tx1"/>
                </a:solidFill>
              </a:rPr>
              <a:t>In the example, </a:t>
            </a:r>
            <a:r>
              <a:rPr lang="en-US" sz="2500" b="1" dirty="0" smtClean="0">
                <a:solidFill>
                  <a:schemeClr val="tx1"/>
                </a:solidFill>
              </a:rPr>
              <a:t>notice </a:t>
            </a:r>
            <a:r>
              <a:rPr lang="en-US" sz="2500" b="1" dirty="0">
                <a:solidFill>
                  <a:schemeClr val="tx1"/>
                </a:solidFill>
              </a:rPr>
              <a:t>how the </a:t>
            </a:r>
            <a:r>
              <a:rPr lang="en-US" sz="2500" b="1" dirty="0" smtClean="0">
                <a:solidFill>
                  <a:srgbClr val="0070C0"/>
                </a:solidFill>
              </a:rPr>
              <a:t>gross industrial imagery</a:t>
            </a:r>
            <a:r>
              <a:rPr lang="en-US" sz="2500" b="1" dirty="0" smtClean="0">
                <a:solidFill>
                  <a:schemeClr val="tx1"/>
                </a:solidFill>
              </a:rPr>
              <a:t> ‘DEVELOPS’ a theme: </a:t>
            </a:r>
            <a:r>
              <a:rPr lang="en-US" sz="2500" b="1" dirty="0" smtClean="0">
                <a:solidFill>
                  <a:schemeClr val="accent1"/>
                </a:solidFill>
              </a:rPr>
              <a:t>industry </a:t>
            </a:r>
            <a:r>
              <a:rPr lang="en-US" sz="2500" b="1" dirty="0" smtClean="0">
                <a:solidFill>
                  <a:schemeClr val="accent3">
                    <a:lumMod val="50000"/>
                  </a:schemeClr>
                </a:solidFill>
              </a:rPr>
              <a:t>is destructive to the environment</a:t>
            </a:r>
            <a:r>
              <a:rPr lang="en-US" sz="2600" b="1" dirty="0" smtClean="0">
                <a:solidFill>
                  <a:schemeClr val="tx1"/>
                </a:solidFill>
              </a:rPr>
              <a:t>.</a:t>
            </a:r>
            <a:endParaRPr lang="en-US" sz="2600" dirty="0" smtClean="0">
              <a:solidFill>
                <a:schemeClr val="tx1"/>
              </a:solidFill>
            </a:endParaRPr>
          </a:p>
          <a:p>
            <a:pPr lvl="1"/>
            <a:endParaRPr lang="en-US" sz="2600" dirty="0" smtClean="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0227" y="1102290"/>
            <a:ext cx="3703787" cy="2883976"/>
          </a:xfrm>
          <a:prstGeom prst="rect">
            <a:avLst/>
          </a:prstGeom>
          <a:ln w="28575">
            <a:solidFill>
              <a:schemeClr val="tx1"/>
            </a:solidFill>
          </a:ln>
        </p:spPr>
      </p:pic>
      <p:pic>
        <p:nvPicPr>
          <p:cNvPr id="1028" name="Picture 4" descr="Image result for lord of the rings two towers saruman burning trees"/>
          <p:cNvPicPr>
            <a:picLocks noChangeAspect="1" noChangeArrowheads="1"/>
          </p:cNvPicPr>
          <p:nvPr/>
        </p:nvPicPr>
        <p:blipFill rotWithShape="1">
          <a:blip r:embed="rId4">
            <a:extLst>
              <a:ext uri="{28A0092B-C50C-407E-A947-70E740481C1C}">
                <a14:useLocalDpi xmlns:a14="http://schemas.microsoft.com/office/drawing/2010/main" val="0"/>
              </a:ext>
            </a:extLst>
          </a:blip>
          <a:srcRect t="25105" b="14799"/>
          <a:stretch/>
        </p:blipFill>
        <p:spPr bwMode="auto">
          <a:xfrm>
            <a:off x="713415" y="4725024"/>
            <a:ext cx="5802265" cy="19875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lord of the rings two towers tree burni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110" t="13077" r="2753" b="12862"/>
          <a:stretch/>
        </p:blipFill>
        <p:spPr bwMode="auto">
          <a:xfrm>
            <a:off x="122037" y="2498493"/>
            <a:ext cx="3821272" cy="208687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7988531" y="2244436"/>
            <a:ext cx="2534303" cy="10294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13662" y="1797100"/>
            <a:ext cx="0" cy="1476807"/>
          </a:xfrm>
          <a:prstGeom prst="straightConnector1">
            <a:avLst/>
          </a:prstGeom>
          <a:ln w="28575" cap="flat" cmpd="sng" algn="ctr">
            <a:solidFill>
              <a:srgbClr val="0070C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p:cNvCxnSpPr/>
          <p:nvPr/>
        </p:nvCxnSpPr>
        <p:spPr>
          <a:xfrm flipV="1">
            <a:off x="849190" y="4241987"/>
            <a:ext cx="0" cy="1476807"/>
          </a:xfrm>
          <a:prstGeom prst="straightConnector1">
            <a:avLst/>
          </a:prstGeom>
          <a:ln w="28575" cap="flat" cmpd="sng" algn="ctr">
            <a:solidFill>
              <a:srgbClr val="0070C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pic>
        <p:nvPicPr>
          <p:cNvPr id="11" name="Picture 10"/>
          <p:cNvPicPr>
            <a:picLocks noChangeAspect="1"/>
          </p:cNvPicPr>
          <p:nvPr/>
        </p:nvPicPr>
        <p:blipFill>
          <a:blip r:embed="rId6"/>
          <a:stretch>
            <a:fillRect/>
          </a:stretch>
        </p:blipFill>
        <p:spPr>
          <a:xfrm>
            <a:off x="3988241" y="2498493"/>
            <a:ext cx="3955358" cy="2086876"/>
          </a:xfrm>
          <a:prstGeom prst="rect">
            <a:avLst/>
          </a:prstGeom>
        </p:spPr>
      </p:pic>
      <p:sp>
        <p:nvSpPr>
          <p:cNvPr id="12" name="Rectangle 11"/>
          <p:cNvSpPr/>
          <p:nvPr/>
        </p:nvSpPr>
        <p:spPr>
          <a:xfrm>
            <a:off x="10374284" y="6037833"/>
            <a:ext cx="1729939" cy="46272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solidFill>
                  <a:schemeClr val="tx1"/>
                </a:solidFill>
              </a:rPr>
              <a:t>Real Factory</a:t>
            </a:r>
            <a:endParaRPr lang="en-US" b="1" dirty="0">
              <a:solidFill>
                <a:schemeClr val="tx1"/>
              </a:solidFill>
            </a:endParaRPr>
          </a:p>
        </p:txBody>
      </p:sp>
      <p:cxnSp>
        <p:nvCxnSpPr>
          <p:cNvPr id="19" name="Straight Arrow Connector 18"/>
          <p:cNvCxnSpPr/>
          <p:nvPr/>
        </p:nvCxnSpPr>
        <p:spPr>
          <a:xfrm flipV="1">
            <a:off x="3334654" y="2618601"/>
            <a:ext cx="1262243" cy="9777"/>
          </a:xfrm>
          <a:prstGeom prst="straightConnector1">
            <a:avLst/>
          </a:prstGeom>
          <a:ln w="28575" cap="flat" cmpd="sng" algn="ctr">
            <a:solidFill>
              <a:srgbClr val="0070C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Arrow Connector 22"/>
          <p:cNvCxnSpPr/>
          <p:nvPr/>
        </p:nvCxnSpPr>
        <p:spPr>
          <a:xfrm>
            <a:off x="7059089" y="1543489"/>
            <a:ext cx="2150580" cy="39557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944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891" y="294198"/>
            <a:ext cx="10715105" cy="750831"/>
          </a:xfrm>
        </p:spPr>
        <p:txBody>
          <a:bodyPr anchor="t">
            <a:noAutofit/>
          </a:bodyPr>
          <a:lstStyle/>
          <a:p>
            <a:r>
              <a:rPr lang="en-US" sz="3800" u="sng" dirty="0" smtClean="0"/>
              <a:t>Homework</a:t>
            </a:r>
            <a:r>
              <a:rPr lang="en-US" sz="3800" dirty="0" smtClean="0"/>
              <a:t>: </a:t>
            </a:r>
            <a:r>
              <a:rPr lang="en-US" sz="2600" b="0" dirty="0" smtClean="0">
                <a:solidFill>
                  <a:schemeClr val="tx1"/>
                </a:solidFill>
              </a:rPr>
              <a:t>Submit to TurnItIn.com by </a:t>
            </a:r>
            <a:r>
              <a:rPr lang="en-US" sz="2600" b="0" dirty="0" smtClean="0">
                <a:solidFill>
                  <a:schemeClr val="tx1"/>
                </a:solidFill>
              </a:rPr>
              <a:t>Friday </a:t>
            </a:r>
            <a:r>
              <a:rPr lang="en-US" sz="2600" b="0" dirty="0" smtClean="0">
                <a:solidFill>
                  <a:schemeClr val="tx1"/>
                </a:solidFill>
              </a:rPr>
              <a:t>morning (9am</a:t>
            </a:r>
            <a:r>
              <a:rPr lang="en-US" sz="2600" b="0" dirty="0" smtClean="0">
                <a:solidFill>
                  <a:schemeClr val="tx1"/>
                </a:solidFill>
              </a:rPr>
              <a:t>)</a:t>
            </a:r>
            <a:br>
              <a:rPr lang="en-US" sz="2600" b="0" dirty="0" smtClean="0">
                <a:solidFill>
                  <a:schemeClr val="tx1"/>
                </a:solidFill>
              </a:rPr>
            </a:br>
            <a:r>
              <a:rPr lang="en-US" sz="2600" b="0" dirty="0" smtClean="0">
                <a:solidFill>
                  <a:schemeClr val="tx1"/>
                </a:solidFill>
                <a:sym typeface="Wingdings" panose="05000000000000000000" pitchFamily="2" charset="2"/>
              </a:rPr>
              <a:t></a:t>
            </a:r>
            <a:r>
              <a:rPr lang="en-US" sz="2600" b="0" dirty="0" smtClean="0">
                <a:solidFill>
                  <a:schemeClr val="tx1"/>
                </a:solidFill>
              </a:rPr>
              <a:t>don’t spend more than ~1 hour on this</a:t>
            </a:r>
            <a:endParaRPr lang="en-US" sz="2600" b="0" dirty="0">
              <a:solidFill>
                <a:schemeClr val="tx1"/>
              </a:solidFill>
            </a:endParaRPr>
          </a:p>
        </p:txBody>
      </p:sp>
      <p:sp>
        <p:nvSpPr>
          <p:cNvPr id="3" name="Content Placeholder 2"/>
          <p:cNvSpPr>
            <a:spLocks noGrp="1"/>
          </p:cNvSpPr>
          <p:nvPr>
            <p:ph idx="1"/>
          </p:nvPr>
        </p:nvSpPr>
        <p:spPr>
          <a:xfrm>
            <a:off x="1261872" y="1219200"/>
            <a:ext cx="9692640" cy="5334000"/>
          </a:xfrm>
        </p:spPr>
        <p:txBody>
          <a:bodyPr>
            <a:normAutofit fontScale="92500"/>
          </a:bodyPr>
          <a:lstStyle/>
          <a:p>
            <a:pPr marL="457200" indent="-457200">
              <a:buFont typeface="+mj-lt"/>
              <a:buAutoNum type="arabicPeriod"/>
            </a:pPr>
            <a:r>
              <a:rPr lang="en-US" sz="2800" dirty="0" smtClean="0">
                <a:solidFill>
                  <a:schemeClr val="tx1"/>
                </a:solidFill>
              </a:rPr>
              <a:t>Identify a ‘text’ that is important to you; preferably a film, </a:t>
            </a:r>
            <a:r>
              <a:rPr lang="en-US" sz="2800" dirty="0" err="1" smtClean="0">
                <a:solidFill>
                  <a:schemeClr val="tx1"/>
                </a:solidFill>
              </a:rPr>
              <a:t>tv</a:t>
            </a:r>
            <a:r>
              <a:rPr lang="en-US" sz="2800" dirty="0" smtClean="0">
                <a:solidFill>
                  <a:schemeClr val="tx1"/>
                </a:solidFill>
              </a:rPr>
              <a:t> show, book, comic, religious story, or graphic novel– and not an image. Include a 2-3 sentence summary of the plot. </a:t>
            </a:r>
            <a:br>
              <a:rPr lang="en-US" sz="2800" dirty="0" smtClean="0">
                <a:solidFill>
                  <a:schemeClr val="tx1"/>
                </a:solidFill>
              </a:rPr>
            </a:br>
            <a:r>
              <a:rPr lang="en-US" sz="2800" dirty="0" smtClean="0">
                <a:solidFill>
                  <a:schemeClr val="tx1"/>
                </a:solidFill>
              </a:rPr>
              <a:t>	</a:t>
            </a:r>
            <a:r>
              <a:rPr lang="en-US" sz="1500" dirty="0" smtClean="0">
                <a:solidFill>
                  <a:schemeClr val="tx1"/>
                </a:solidFill>
              </a:rPr>
              <a:t>*This is NOT meant to force you to </a:t>
            </a:r>
            <a:r>
              <a:rPr lang="en-US" sz="1500" dirty="0" err="1" smtClean="0">
                <a:solidFill>
                  <a:schemeClr val="tx1"/>
                </a:solidFill>
              </a:rPr>
              <a:t>rewatch</a:t>
            </a:r>
            <a:r>
              <a:rPr lang="en-US" sz="1500" dirty="0" smtClean="0">
                <a:solidFill>
                  <a:schemeClr val="tx1"/>
                </a:solidFill>
              </a:rPr>
              <a:t> a whole movie or reread a whole book.  </a:t>
            </a:r>
          </a:p>
          <a:p>
            <a:pPr marL="457200" indent="-457200">
              <a:buFont typeface="+mj-lt"/>
              <a:buAutoNum type="arabicPeriod"/>
            </a:pPr>
            <a:r>
              <a:rPr lang="en-US" sz="2800" dirty="0" smtClean="0">
                <a:solidFill>
                  <a:schemeClr val="tx1"/>
                </a:solidFill>
              </a:rPr>
              <a:t>List 2-3 </a:t>
            </a:r>
            <a:r>
              <a:rPr lang="en-US" sz="2800" b="1" dirty="0" smtClean="0">
                <a:solidFill>
                  <a:schemeClr val="accent1"/>
                </a:solidFill>
              </a:rPr>
              <a:t>theme concepts</a:t>
            </a:r>
            <a:r>
              <a:rPr lang="en-US" sz="2800" dirty="0" smtClean="0"/>
              <a:t>.</a:t>
            </a:r>
          </a:p>
          <a:p>
            <a:pPr marL="457200" indent="-457200">
              <a:buFont typeface="+mj-lt"/>
              <a:buAutoNum type="arabicPeriod"/>
            </a:pPr>
            <a:r>
              <a:rPr lang="en-US" sz="2800" dirty="0" smtClean="0">
                <a:solidFill>
                  <a:schemeClr val="tx1"/>
                </a:solidFill>
              </a:rPr>
              <a:t>Turn one of these into a </a:t>
            </a:r>
            <a:r>
              <a:rPr lang="en-US" sz="2800" b="1" dirty="0" smtClean="0">
                <a:solidFill>
                  <a:schemeClr val="accent3"/>
                </a:solidFill>
              </a:rPr>
              <a:t>theme statement</a:t>
            </a:r>
            <a:r>
              <a:rPr lang="en-US" sz="2800" dirty="0" smtClean="0">
                <a:solidFill>
                  <a:schemeClr val="tx1"/>
                </a:solidFill>
              </a:rPr>
              <a:t>. Try and follow the rules for writing </a:t>
            </a:r>
            <a:r>
              <a:rPr lang="en-US" sz="2800" b="1" dirty="0" smtClean="0">
                <a:solidFill>
                  <a:schemeClr val="accent3"/>
                </a:solidFill>
              </a:rPr>
              <a:t>theme statements</a:t>
            </a:r>
            <a:r>
              <a:rPr lang="en-US" sz="2800" dirty="0" smtClean="0"/>
              <a:t>.</a:t>
            </a:r>
          </a:p>
          <a:p>
            <a:pPr marL="457200" indent="-457200">
              <a:buFont typeface="+mj-lt"/>
              <a:buAutoNum type="arabicPeriod"/>
            </a:pPr>
            <a:r>
              <a:rPr lang="en-US" sz="2800" dirty="0" smtClean="0">
                <a:solidFill>
                  <a:schemeClr val="tx1"/>
                </a:solidFill>
              </a:rPr>
              <a:t>Briefly provide evidence to justify the </a:t>
            </a:r>
            <a:r>
              <a:rPr lang="en-US" sz="2800" b="1" dirty="0" smtClean="0">
                <a:solidFill>
                  <a:schemeClr val="accent3"/>
                </a:solidFill>
              </a:rPr>
              <a:t>theme statement</a:t>
            </a:r>
            <a:r>
              <a:rPr lang="en-US" sz="2800" dirty="0" smtClean="0"/>
              <a:t> </a:t>
            </a:r>
            <a:r>
              <a:rPr lang="en-US" sz="2800" dirty="0" smtClean="0">
                <a:solidFill>
                  <a:schemeClr val="tx1"/>
                </a:solidFill>
              </a:rPr>
              <a:t>you created. </a:t>
            </a:r>
          </a:p>
          <a:p>
            <a:pPr lvl="1"/>
            <a:r>
              <a:rPr lang="en-US" sz="2600" dirty="0" smtClean="0">
                <a:solidFill>
                  <a:schemeClr val="tx1"/>
                </a:solidFill>
              </a:rPr>
              <a:t>Identify</a:t>
            </a:r>
            <a:r>
              <a:rPr lang="en-US" sz="2600" dirty="0" smtClean="0"/>
              <a:t> </a:t>
            </a:r>
            <a:r>
              <a:rPr lang="en-US" sz="2600" b="1" dirty="0" smtClean="0">
                <a:solidFill>
                  <a:srgbClr val="00B050"/>
                </a:solidFill>
              </a:rPr>
              <a:t>figurative language</a:t>
            </a:r>
            <a:r>
              <a:rPr lang="en-US" sz="2600" dirty="0" smtClean="0"/>
              <a:t> </a:t>
            </a:r>
            <a:r>
              <a:rPr lang="en-US" sz="2600" dirty="0" smtClean="0">
                <a:solidFill>
                  <a:schemeClr val="tx1"/>
                </a:solidFill>
              </a:rPr>
              <a:t>that helps develop the theme.</a:t>
            </a:r>
          </a:p>
          <a:p>
            <a:pPr lvl="1"/>
            <a:r>
              <a:rPr lang="en-US" sz="2600" dirty="0" smtClean="0">
                <a:solidFill>
                  <a:schemeClr val="tx1"/>
                </a:solidFill>
              </a:rPr>
              <a:t>How does the plot shape this theme?</a:t>
            </a:r>
          </a:p>
          <a:p>
            <a:pPr lvl="1"/>
            <a:r>
              <a:rPr lang="en-US" sz="2600" dirty="0" smtClean="0">
                <a:solidFill>
                  <a:schemeClr val="tx1"/>
                </a:solidFill>
              </a:rPr>
              <a:t>Feel free to include a screenshot or image as evidence as well. </a:t>
            </a:r>
            <a:endParaRPr lang="en-US" sz="2600" dirty="0">
              <a:solidFill>
                <a:schemeClr val="tx1"/>
              </a:solidFill>
            </a:endParaRPr>
          </a:p>
        </p:txBody>
      </p:sp>
    </p:spTree>
    <p:extLst>
      <p:ext uri="{BB962C8B-B14F-4D97-AF65-F5344CB8AC3E}">
        <p14:creationId xmlns:p14="http://schemas.microsoft.com/office/powerpoint/2010/main" val="37920974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410" y="0"/>
            <a:ext cx="9254229" cy="696402"/>
          </a:xfrm>
        </p:spPr>
        <p:txBody>
          <a:bodyPr anchor="t"/>
          <a:lstStyle/>
          <a:p>
            <a:r>
              <a:rPr lang="en-US" dirty="0" smtClean="0"/>
              <a:t>Smith’s Example:</a:t>
            </a:r>
            <a:endParaRPr lang="en-US" dirty="0"/>
          </a:p>
        </p:txBody>
      </p:sp>
      <p:sp>
        <p:nvSpPr>
          <p:cNvPr id="3" name="Content Placeholder 2"/>
          <p:cNvSpPr>
            <a:spLocks noGrp="1"/>
          </p:cNvSpPr>
          <p:nvPr>
            <p:ph idx="1"/>
          </p:nvPr>
        </p:nvSpPr>
        <p:spPr>
          <a:xfrm>
            <a:off x="438410" y="696402"/>
            <a:ext cx="10839190" cy="5932998"/>
          </a:xfrm>
        </p:spPr>
        <p:txBody>
          <a:bodyPr>
            <a:normAutofit/>
          </a:bodyPr>
          <a:lstStyle/>
          <a:p>
            <a:pPr marL="457200" indent="-457200">
              <a:buFont typeface="+mj-lt"/>
              <a:buAutoNum type="arabicPeriod"/>
            </a:pPr>
            <a:r>
              <a:rPr lang="en-US" sz="2800" i="1" dirty="0" smtClean="0"/>
              <a:t>Rogue One: A Star Wars Story</a:t>
            </a:r>
            <a:r>
              <a:rPr lang="en-US" sz="2800" dirty="0" smtClean="0"/>
              <a:t>. </a:t>
            </a:r>
            <a:br>
              <a:rPr lang="en-US" sz="2800" dirty="0" smtClean="0"/>
            </a:br>
            <a:r>
              <a:rPr lang="en-US" sz="1500" u="sng" dirty="0" smtClean="0"/>
              <a:t>Summary</a:t>
            </a:r>
            <a:r>
              <a:rPr lang="en-US" sz="1500" dirty="0" smtClean="0"/>
              <a:t>: Former scientist Galen </a:t>
            </a:r>
            <a:r>
              <a:rPr lang="en-US" sz="1500" dirty="0" err="1" smtClean="0"/>
              <a:t>Erso</a:t>
            </a:r>
            <a:r>
              <a:rPr lang="en-US" sz="1500" dirty="0" smtClean="0"/>
              <a:t> lives on a farm with his wife and young daughter, </a:t>
            </a:r>
            <a:r>
              <a:rPr lang="en-US" sz="1500" dirty="0" err="1" smtClean="0"/>
              <a:t>Jyn</a:t>
            </a:r>
            <a:r>
              <a:rPr lang="en-US" sz="1500" dirty="0" smtClean="0"/>
              <a:t>. His peaceful existence comes crashing down when the evil Orson </a:t>
            </a:r>
            <a:r>
              <a:rPr lang="en-US" sz="1500" dirty="0" err="1" smtClean="0"/>
              <a:t>Krennic</a:t>
            </a:r>
            <a:r>
              <a:rPr lang="en-US" sz="1500" dirty="0" smtClean="0"/>
              <a:t> takes him away from his beloved family. Many years later, Galen becomes the Empire's lead engineer for the most powerful weapon in the galaxy, the Death Star. Knowing that her father holds the key to its destruction, </a:t>
            </a:r>
            <a:r>
              <a:rPr lang="en-US" sz="1500" dirty="0" err="1" smtClean="0"/>
              <a:t>Jyn</a:t>
            </a:r>
            <a:r>
              <a:rPr lang="en-US" sz="1500" dirty="0" smtClean="0"/>
              <a:t> joins forces with a spy and other resistance fighters to steal the space station's plans for the Rebel Alliance.</a:t>
            </a:r>
          </a:p>
          <a:p>
            <a:pPr marL="457200" indent="-457200">
              <a:buFont typeface="+mj-lt"/>
              <a:buAutoNum type="arabicPeriod"/>
            </a:pPr>
            <a:r>
              <a:rPr lang="en-US" sz="2400" dirty="0" smtClean="0">
                <a:solidFill>
                  <a:schemeClr val="accent1"/>
                </a:solidFill>
              </a:rPr>
              <a:t>T</a:t>
            </a:r>
            <a:r>
              <a:rPr lang="en-US" sz="2400" b="1" dirty="0" smtClean="0">
                <a:solidFill>
                  <a:schemeClr val="accent1"/>
                </a:solidFill>
              </a:rPr>
              <a:t>heme concepts</a:t>
            </a:r>
            <a:r>
              <a:rPr lang="en-US" sz="2400" dirty="0" smtClean="0"/>
              <a:t>: Courage, Hope, Family, </a:t>
            </a:r>
            <a:br>
              <a:rPr lang="en-US" sz="2400" dirty="0" smtClean="0"/>
            </a:br>
            <a:r>
              <a:rPr lang="en-US" sz="2400" dirty="0" smtClean="0"/>
              <a:t>Doing What’s Right, Sacrifice</a:t>
            </a:r>
          </a:p>
          <a:p>
            <a:pPr marL="457200" indent="-457200">
              <a:buFont typeface="+mj-lt"/>
              <a:buAutoNum type="arabicPeriod"/>
            </a:pPr>
            <a:r>
              <a:rPr lang="en-US" sz="2400" b="1" dirty="0" smtClean="0">
                <a:solidFill>
                  <a:schemeClr val="accent1"/>
                </a:solidFill>
              </a:rPr>
              <a:t>Courage</a:t>
            </a:r>
            <a:r>
              <a:rPr lang="en-US" sz="2400" b="1" dirty="0" smtClean="0"/>
              <a:t> </a:t>
            </a:r>
            <a:r>
              <a:rPr lang="en-US" sz="2400" b="1" dirty="0" smtClean="0">
                <a:solidFill>
                  <a:schemeClr val="accent3"/>
                </a:solidFill>
                <a:effectLst>
                  <a:outerShdw blurRad="38100" dist="38100" dir="2700000" algn="tl">
                    <a:srgbClr val="000000">
                      <a:alpha val="43137"/>
                    </a:srgbClr>
                  </a:outerShdw>
                </a:effectLst>
              </a:rPr>
              <a:t>can make anyone a hero</a:t>
            </a:r>
            <a:r>
              <a:rPr lang="en-US" sz="2400" b="1" dirty="0" smtClean="0"/>
              <a:t>.</a:t>
            </a:r>
          </a:p>
          <a:p>
            <a:pPr marL="457200" indent="-457200">
              <a:buFont typeface="+mj-lt"/>
              <a:buAutoNum type="arabicPeriod"/>
            </a:pPr>
            <a:r>
              <a:rPr lang="en-US" sz="2400" u="sng" dirty="0" smtClean="0"/>
              <a:t>Evidence</a:t>
            </a:r>
            <a:r>
              <a:rPr lang="en-US" sz="2400" dirty="0" smtClean="0"/>
              <a:t>:</a:t>
            </a:r>
          </a:p>
          <a:p>
            <a:pPr lvl="1"/>
            <a:r>
              <a:rPr lang="en-US" sz="2200" dirty="0" smtClean="0"/>
              <a:t>All of the heroes for the rebellion are people who are </a:t>
            </a:r>
            <a:br>
              <a:rPr lang="en-US" sz="2200" dirty="0" smtClean="0"/>
            </a:br>
            <a:r>
              <a:rPr lang="en-US" sz="2200" dirty="0" smtClean="0"/>
              <a:t>downtrodden in society: </a:t>
            </a:r>
            <a:r>
              <a:rPr lang="en-US" sz="2200" dirty="0" err="1" smtClean="0"/>
              <a:t>Jyn</a:t>
            </a:r>
            <a:r>
              <a:rPr lang="en-US" sz="2200" dirty="0" smtClean="0"/>
              <a:t> </a:t>
            </a:r>
            <a:r>
              <a:rPr lang="en-US" sz="2200" dirty="0" err="1" smtClean="0"/>
              <a:t>Erso</a:t>
            </a:r>
            <a:r>
              <a:rPr lang="en-US" sz="2200" dirty="0" smtClean="0"/>
              <a:t> is rough around the edges</a:t>
            </a:r>
            <a:br>
              <a:rPr lang="en-US" sz="2200" dirty="0" smtClean="0"/>
            </a:br>
            <a:r>
              <a:rPr lang="en-US" sz="2200" dirty="0" smtClean="0"/>
              <a:t>and angry, Cassian </a:t>
            </a:r>
            <a:r>
              <a:rPr lang="en-US" sz="2200" dirty="0" err="1" smtClean="0"/>
              <a:t>Andor</a:t>
            </a:r>
            <a:r>
              <a:rPr lang="en-US" sz="2200" dirty="0" smtClean="0"/>
              <a:t> has done bad things, and the </a:t>
            </a:r>
            <a:br>
              <a:rPr lang="en-US" sz="2200" dirty="0" smtClean="0"/>
            </a:br>
            <a:r>
              <a:rPr lang="en-US" sz="2200" dirty="0" smtClean="0"/>
              <a:t>Rebellion is made up of other people and aliens without power.</a:t>
            </a:r>
          </a:p>
          <a:p>
            <a:pPr lvl="1"/>
            <a:r>
              <a:rPr lang="en-US" sz="2400" b="1" dirty="0" smtClean="0"/>
              <a:t>Brave Imagery</a:t>
            </a:r>
            <a:r>
              <a:rPr lang="en-US" sz="2400" dirty="0" smtClean="0"/>
              <a:t>! (Smith was too lazy to write much here.)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5320" y="3900359"/>
            <a:ext cx="2228360" cy="295764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518" y="2367419"/>
            <a:ext cx="3215014" cy="1929008"/>
          </a:xfrm>
          <a:prstGeom prst="rect">
            <a:avLst/>
          </a:prstGeom>
        </p:spPr>
      </p:pic>
      <p:cxnSp>
        <p:nvCxnSpPr>
          <p:cNvPr id="7" name="Straight Arrow Connector 6"/>
          <p:cNvCxnSpPr/>
          <p:nvPr/>
        </p:nvCxnSpPr>
        <p:spPr>
          <a:xfrm flipV="1">
            <a:off x="4797468" y="3757808"/>
            <a:ext cx="2167003" cy="538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8163112" y="4889555"/>
            <a:ext cx="2183387" cy="83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41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08383" y="294198"/>
            <a:ext cx="10146129" cy="1397124"/>
          </a:xfrm>
        </p:spPr>
        <p:txBody>
          <a:bodyPr anchor="t"/>
          <a:lstStyle/>
          <a:p>
            <a:r>
              <a:rPr lang="en-US" dirty="0"/>
              <a:t>What </a:t>
            </a:r>
            <a:r>
              <a:rPr lang="en-US" dirty="0" smtClean="0"/>
              <a:t>is this song </a:t>
            </a:r>
            <a:r>
              <a:rPr lang="en-US" i="1" dirty="0"/>
              <a:t>really </a:t>
            </a:r>
            <a:r>
              <a:rPr lang="en-US" dirty="0"/>
              <a:t>about?</a:t>
            </a:r>
          </a:p>
        </p:txBody>
      </p:sp>
      <p:sp>
        <p:nvSpPr>
          <p:cNvPr id="3" name="Content Placeholder 2"/>
          <p:cNvSpPr>
            <a:spLocks noGrp="1"/>
          </p:cNvSpPr>
          <p:nvPr>
            <p:ph idx="1"/>
          </p:nvPr>
        </p:nvSpPr>
        <p:spPr>
          <a:xfrm>
            <a:off x="808383" y="1878904"/>
            <a:ext cx="10146129" cy="4351337"/>
          </a:xfrm>
        </p:spPr>
        <p:txBody>
          <a:bodyPr>
            <a:normAutofit/>
          </a:bodyPr>
          <a:lstStyle/>
          <a:p>
            <a:pPr marL="0" indent="0">
              <a:buNone/>
            </a:pPr>
            <a:r>
              <a:rPr lang="en-US" sz="3200" dirty="0"/>
              <a:t>Directions: listen carefully and follow along with the lyrics.  </a:t>
            </a:r>
          </a:p>
          <a:p>
            <a:pPr lvl="1"/>
            <a:r>
              <a:rPr lang="en-US" sz="2600" dirty="0">
                <a:solidFill>
                  <a:schemeClr val="tx1"/>
                </a:solidFill>
              </a:rPr>
              <a:t>Try and notice: </a:t>
            </a:r>
            <a:r>
              <a:rPr lang="en-US" sz="2600" u="sng" dirty="0">
                <a:solidFill>
                  <a:schemeClr val="tx1"/>
                </a:solidFill>
              </a:rPr>
              <a:t>repetition</a:t>
            </a:r>
            <a:r>
              <a:rPr lang="en-US" sz="2600" dirty="0">
                <a:solidFill>
                  <a:schemeClr val="tx1"/>
                </a:solidFill>
              </a:rPr>
              <a:t>, </a:t>
            </a:r>
            <a:r>
              <a:rPr lang="en-US" sz="2600" u="sng" dirty="0">
                <a:solidFill>
                  <a:schemeClr val="tx1"/>
                </a:solidFill>
              </a:rPr>
              <a:t>literary devices</a:t>
            </a:r>
            <a:r>
              <a:rPr lang="en-US" sz="2600" dirty="0">
                <a:solidFill>
                  <a:schemeClr val="tx1"/>
                </a:solidFill>
              </a:rPr>
              <a:t>, </a:t>
            </a:r>
            <a:r>
              <a:rPr lang="en-US" sz="2600" u="sng" dirty="0" smtClean="0">
                <a:solidFill>
                  <a:schemeClr val="tx1"/>
                </a:solidFill>
              </a:rPr>
              <a:t>hidden meanings</a:t>
            </a:r>
            <a:r>
              <a:rPr lang="en-US" sz="2600" dirty="0" smtClean="0">
                <a:solidFill>
                  <a:schemeClr val="tx1"/>
                </a:solidFill>
              </a:rPr>
              <a:t>, and </a:t>
            </a:r>
            <a:r>
              <a:rPr lang="en-US" sz="2600" u="sng" dirty="0" smtClean="0">
                <a:solidFill>
                  <a:schemeClr val="tx1"/>
                </a:solidFill>
              </a:rPr>
              <a:t>figurative language</a:t>
            </a:r>
            <a:r>
              <a:rPr lang="en-US" sz="2600" dirty="0" smtClean="0"/>
              <a:t>.</a:t>
            </a:r>
            <a:endParaRPr lang="en-US" sz="3200" dirty="0"/>
          </a:p>
          <a:p>
            <a:r>
              <a:rPr lang="en-US" sz="3200" b="1" dirty="0" smtClean="0"/>
              <a:t>“Roar” </a:t>
            </a:r>
            <a:r>
              <a:rPr lang="en-US" sz="3200" b="1" dirty="0"/>
              <a:t>by </a:t>
            </a:r>
            <a:r>
              <a:rPr lang="en-US" sz="3200" b="1" dirty="0" smtClean="0"/>
              <a:t>Katy Perry</a:t>
            </a:r>
            <a:endParaRPr lang="en-US" sz="3200" b="1" dirty="0"/>
          </a:p>
        </p:txBody>
      </p:sp>
      <p:pic>
        <p:nvPicPr>
          <p:cNvPr id="4" name="Picture 2" descr="http://www.slate.com/content/dam/slate/blogs/browbeat/2011/09/29/hugo_chavez_caption_contest/Katy_Perry_Roar.jpg.CROP.article568-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7975" y="3630449"/>
            <a:ext cx="4803775" cy="2689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909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What a “text” is really about is called it’s </a:t>
            </a:r>
            <a:r>
              <a:rPr lang="en-US" i="1" u="sng" dirty="0"/>
              <a:t>theme</a:t>
            </a:r>
          </a:p>
        </p:txBody>
      </p:sp>
      <p:sp>
        <p:nvSpPr>
          <p:cNvPr id="3" name="Content Placeholder 2"/>
          <p:cNvSpPr>
            <a:spLocks noGrp="1"/>
          </p:cNvSpPr>
          <p:nvPr>
            <p:ph idx="1"/>
          </p:nvPr>
        </p:nvSpPr>
        <p:spPr>
          <a:xfrm>
            <a:off x="914401" y="1828800"/>
            <a:ext cx="9775766" cy="4351337"/>
          </a:xfrm>
        </p:spPr>
        <p:txBody>
          <a:bodyPr>
            <a:normAutofit fontScale="92500"/>
          </a:bodyPr>
          <a:lstStyle/>
          <a:p>
            <a:pPr marL="0" indent="0">
              <a:buNone/>
            </a:pPr>
            <a:r>
              <a:rPr lang="en-US" sz="2800" b="1" dirty="0"/>
              <a:t>Theme is in a story is its underlying message, or 'big idea.' </a:t>
            </a:r>
            <a:endParaRPr lang="en-US" sz="2800" b="1" dirty="0" smtClean="0"/>
          </a:p>
          <a:p>
            <a:r>
              <a:rPr lang="en-US" sz="2800" b="1" dirty="0" smtClean="0"/>
              <a:t>In </a:t>
            </a:r>
            <a:r>
              <a:rPr lang="en-US" sz="2800" b="1" dirty="0"/>
              <a:t>other words, what critical belief about life is the author trying to convey in the writing of a novel, play, short story or poem? </a:t>
            </a:r>
            <a:endParaRPr lang="en-US" sz="2800" b="1" dirty="0" smtClean="0"/>
          </a:p>
          <a:p>
            <a:pPr marL="0" indent="0">
              <a:buNone/>
            </a:pPr>
            <a:r>
              <a:rPr lang="en-US" sz="2800" b="1" dirty="0" smtClean="0"/>
              <a:t>This </a:t>
            </a:r>
            <a:r>
              <a:rPr lang="en-US" sz="2800" b="1" dirty="0"/>
              <a:t>belief, or idea, transcends cultural barriers. It is usually universal in nature. When a theme is universal, it touches on the human experience, regardless of race or language. It is what the story means. Often, a piece of writing will have more than one theme.</a:t>
            </a:r>
            <a:endParaRPr lang="en-US" dirty="0"/>
          </a:p>
        </p:txBody>
      </p:sp>
    </p:spTree>
    <p:extLst>
      <p:ext uri="{BB962C8B-B14F-4D97-AF65-F5344CB8AC3E}">
        <p14:creationId xmlns:p14="http://schemas.microsoft.com/office/powerpoint/2010/main" val="953724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What a “text” is really about is called it’s </a:t>
            </a:r>
            <a:r>
              <a:rPr lang="en-US" i="1" u="sng" dirty="0"/>
              <a:t>theme</a:t>
            </a:r>
          </a:p>
        </p:txBody>
      </p:sp>
      <p:sp>
        <p:nvSpPr>
          <p:cNvPr id="3" name="Content Placeholder 2"/>
          <p:cNvSpPr>
            <a:spLocks noGrp="1"/>
          </p:cNvSpPr>
          <p:nvPr>
            <p:ph idx="1"/>
          </p:nvPr>
        </p:nvSpPr>
        <p:spPr/>
        <p:txBody>
          <a:bodyPr>
            <a:normAutofit lnSpcReduction="10000"/>
          </a:bodyPr>
          <a:lstStyle/>
          <a:p>
            <a:pPr marL="0" indent="0">
              <a:buNone/>
            </a:pPr>
            <a:r>
              <a:rPr lang="en-US" sz="2800" b="1" dirty="0"/>
              <a:t>We talk about theme in two ways: </a:t>
            </a:r>
          </a:p>
          <a:p>
            <a:pPr marL="457200" indent="-457200">
              <a:buFont typeface="+mj-lt"/>
              <a:buAutoNum type="arabicPeriod"/>
            </a:pPr>
            <a:r>
              <a:rPr lang="en-US" sz="4000" b="1" u="sng" dirty="0">
                <a:solidFill>
                  <a:schemeClr val="accent2"/>
                </a:solidFill>
              </a:rPr>
              <a:t>Theme Concept</a:t>
            </a:r>
            <a:r>
              <a:rPr lang="en-US" sz="4000" dirty="0"/>
              <a:t>: </a:t>
            </a:r>
            <a:r>
              <a:rPr lang="en-US" sz="3200" dirty="0"/>
              <a:t>the topic the text is really about– sometimes this is hidden through figurative language</a:t>
            </a:r>
          </a:p>
          <a:p>
            <a:pPr marL="457200" indent="-457200">
              <a:buFont typeface="+mj-lt"/>
              <a:buAutoNum type="arabicPeriod"/>
            </a:pPr>
            <a:r>
              <a:rPr lang="en-US" sz="4000" b="1" u="sng" dirty="0">
                <a:solidFill>
                  <a:schemeClr val="accent3">
                    <a:lumMod val="75000"/>
                  </a:schemeClr>
                </a:solidFill>
              </a:rPr>
              <a:t>Theme Statement</a:t>
            </a:r>
            <a:r>
              <a:rPr lang="en-US" sz="4000" dirty="0"/>
              <a:t>: </a:t>
            </a:r>
            <a:r>
              <a:rPr lang="en-US" sz="3200" dirty="0"/>
              <a:t>the author’s specific message about that topic, this is created by how the author writes about the subject</a:t>
            </a:r>
            <a:endParaRPr lang="en-US" sz="4000" dirty="0"/>
          </a:p>
          <a:p>
            <a:endParaRPr lang="en-US" dirty="0"/>
          </a:p>
        </p:txBody>
      </p:sp>
    </p:spTree>
    <p:extLst>
      <p:ext uri="{BB962C8B-B14F-4D97-AF65-F5344CB8AC3E}">
        <p14:creationId xmlns:p14="http://schemas.microsoft.com/office/powerpoint/2010/main" val="3735039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What a “text” is really about is called it’s </a:t>
            </a:r>
            <a:r>
              <a:rPr lang="en-US" i="1" u="sng" dirty="0"/>
              <a:t>theme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7245271"/>
              </p:ext>
            </p:extLst>
          </p:nvPr>
        </p:nvGraphicFramePr>
        <p:xfrm>
          <a:off x="1262063" y="1691322"/>
          <a:ext cx="8970904" cy="5075238"/>
        </p:xfrm>
        <a:graphic>
          <a:graphicData uri="http://schemas.openxmlformats.org/drawingml/2006/table">
            <a:tbl>
              <a:tblPr firstRow="1" bandRow="1">
                <a:tableStyleId>{616DA210-FB5B-4158-B5E0-FEB733F419BA}</a:tableStyleId>
              </a:tblPr>
              <a:tblGrid>
                <a:gridCol w="4485452">
                  <a:extLst>
                    <a:ext uri="{9D8B030D-6E8A-4147-A177-3AD203B41FA5}">
                      <a16:colId xmlns:a16="http://schemas.microsoft.com/office/drawing/2014/main" val="1941818448"/>
                    </a:ext>
                  </a:extLst>
                </a:gridCol>
                <a:gridCol w="4485452">
                  <a:extLst>
                    <a:ext uri="{9D8B030D-6E8A-4147-A177-3AD203B41FA5}">
                      <a16:colId xmlns:a16="http://schemas.microsoft.com/office/drawing/2014/main" val="958421360"/>
                    </a:ext>
                  </a:extLst>
                </a:gridCol>
              </a:tblGrid>
              <a:tr h="595244">
                <a:tc>
                  <a:txBody>
                    <a:bodyPr/>
                    <a:lstStyle/>
                    <a:p>
                      <a:r>
                        <a:rPr lang="en-US" sz="3200" b="1" u="sng" dirty="0" smtClean="0">
                          <a:solidFill>
                            <a:schemeClr val="accent1">
                              <a:lumMod val="75000"/>
                            </a:schemeClr>
                          </a:solidFill>
                        </a:rPr>
                        <a:t>Theme Concept</a:t>
                      </a:r>
                      <a:endParaRPr lang="en-US" sz="3200" b="1" u="sng" dirty="0">
                        <a:solidFill>
                          <a:schemeClr val="accent1">
                            <a:lumMod val="75000"/>
                          </a:schemeClr>
                        </a:solidFill>
                      </a:endParaRPr>
                    </a:p>
                  </a:txBody>
                  <a:tcPr/>
                </a:tc>
                <a:tc>
                  <a:txBody>
                    <a:bodyPr/>
                    <a:lstStyle/>
                    <a:p>
                      <a:pPr algn="r"/>
                      <a:r>
                        <a:rPr lang="en-US" sz="3200" b="1" u="sng" dirty="0" smtClean="0">
                          <a:solidFill>
                            <a:schemeClr val="accent3">
                              <a:lumMod val="75000"/>
                            </a:schemeClr>
                          </a:solidFill>
                        </a:rPr>
                        <a:t>Theme Statement</a:t>
                      </a:r>
                      <a:endParaRPr lang="en-US" sz="3200" b="1" u="sng" dirty="0">
                        <a:solidFill>
                          <a:schemeClr val="accent3">
                            <a:lumMod val="75000"/>
                          </a:schemeClr>
                        </a:solidFill>
                      </a:endParaRPr>
                    </a:p>
                  </a:txBody>
                  <a:tcPr/>
                </a:tc>
                <a:extLst>
                  <a:ext uri="{0D108BD9-81ED-4DB2-BD59-A6C34878D82A}">
                    <a16:rowId xmlns:a16="http://schemas.microsoft.com/office/drawing/2014/main" val="2765148772"/>
                  </a:ext>
                </a:extLst>
              </a:tr>
              <a:tr h="595244">
                <a:tc>
                  <a:txBody>
                    <a:bodyPr/>
                    <a:lstStyle/>
                    <a:p>
                      <a:r>
                        <a:rPr lang="en-US" sz="3200" b="1" i="1" dirty="0" smtClean="0">
                          <a:solidFill>
                            <a:schemeClr val="accent1">
                              <a:lumMod val="75000"/>
                            </a:schemeClr>
                          </a:solidFill>
                        </a:rPr>
                        <a:t>love</a:t>
                      </a:r>
                      <a:endParaRPr lang="en-US" sz="3200" b="1" i="1" dirty="0">
                        <a:solidFill>
                          <a:schemeClr val="accent1">
                            <a:lumMod val="75000"/>
                          </a:schemeClr>
                        </a:solidFill>
                      </a:endParaRPr>
                    </a:p>
                  </a:txBody>
                  <a:tcPr/>
                </a:tc>
                <a:tc>
                  <a:txBody>
                    <a:bodyPr/>
                    <a:lstStyle/>
                    <a:p>
                      <a:pPr algn="r"/>
                      <a:endParaRPr lang="en-US" sz="3200" b="1" i="1" u="none" dirty="0">
                        <a:solidFill>
                          <a:schemeClr val="accent3">
                            <a:lumMod val="75000"/>
                          </a:schemeClr>
                        </a:solidFill>
                      </a:endParaRPr>
                    </a:p>
                  </a:txBody>
                  <a:tcPr/>
                </a:tc>
                <a:extLst>
                  <a:ext uri="{0D108BD9-81ED-4DB2-BD59-A6C34878D82A}">
                    <a16:rowId xmlns:a16="http://schemas.microsoft.com/office/drawing/2014/main" val="1143742782"/>
                  </a:ext>
                </a:extLst>
              </a:tr>
              <a:tr h="1096502">
                <a:tc>
                  <a:txBody>
                    <a:bodyPr/>
                    <a:lstStyle/>
                    <a:p>
                      <a:r>
                        <a:rPr lang="en-US" sz="3200" b="1" i="1" dirty="0" smtClean="0">
                          <a:solidFill>
                            <a:schemeClr val="accent1">
                              <a:lumMod val="75000"/>
                            </a:schemeClr>
                          </a:solidFill>
                        </a:rPr>
                        <a:t>revenge</a:t>
                      </a:r>
                      <a:endParaRPr lang="en-US" sz="3200" b="1" i="1" dirty="0">
                        <a:solidFill>
                          <a:schemeClr val="accent1">
                            <a:lumMod val="75000"/>
                          </a:schemeClr>
                        </a:solidFill>
                      </a:endParaRPr>
                    </a:p>
                  </a:txBody>
                  <a:tcPr/>
                </a:tc>
                <a:tc>
                  <a:txBody>
                    <a:bodyPr/>
                    <a:lstStyle/>
                    <a:p>
                      <a:pPr algn="r"/>
                      <a:endParaRPr lang="en-US" sz="3200" b="1" i="1" u="none" dirty="0">
                        <a:solidFill>
                          <a:schemeClr val="accent3">
                            <a:lumMod val="75000"/>
                          </a:schemeClr>
                        </a:solidFill>
                      </a:endParaRPr>
                    </a:p>
                  </a:txBody>
                  <a:tcPr/>
                </a:tc>
                <a:extLst>
                  <a:ext uri="{0D108BD9-81ED-4DB2-BD59-A6C34878D82A}">
                    <a16:rowId xmlns:a16="http://schemas.microsoft.com/office/drawing/2014/main" val="3290927403"/>
                  </a:ext>
                </a:extLst>
              </a:tr>
              <a:tr h="1096502">
                <a:tc>
                  <a:txBody>
                    <a:bodyPr/>
                    <a:lstStyle/>
                    <a:p>
                      <a:r>
                        <a:rPr lang="en-US" sz="3200" b="1" i="1" dirty="0" smtClean="0">
                          <a:solidFill>
                            <a:schemeClr val="accent1">
                              <a:lumMod val="75000"/>
                            </a:schemeClr>
                          </a:solidFill>
                        </a:rPr>
                        <a:t>good vs. evil</a:t>
                      </a:r>
                      <a:endParaRPr lang="en-US" sz="3200" b="1" i="1" dirty="0">
                        <a:solidFill>
                          <a:schemeClr val="accent1">
                            <a:lumMod val="75000"/>
                          </a:schemeClr>
                        </a:solidFill>
                      </a:endParaRPr>
                    </a:p>
                  </a:txBody>
                  <a:tcPr/>
                </a:tc>
                <a:tc>
                  <a:txBody>
                    <a:bodyPr/>
                    <a:lstStyle/>
                    <a:p>
                      <a:pPr algn="r"/>
                      <a:endParaRPr lang="en-US" sz="3200" b="1" i="1" u="none" dirty="0">
                        <a:solidFill>
                          <a:schemeClr val="accent3">
                            <a:lumMod val="75000"/>
                          </a:schemeClr>
                        </a:solidFill>
                      </a:endParaRPr>
                    </a:p>
                  </a:txBody>
                  <a:tcPr/>
                </a:tc>
                <a:extLst>
                  <a:ext uri="{0D108BD9-81ED-4DB2-BD59-A6C34878D82A}">
                    <a16:rowId xmlns:a16="http://schemas.microsoft.com/office/drawing/2014/main" val="3855270081"/>
                  </a:ext>
                </a:extLst>
              </a:tr>
              <a:tr h="1096502">
                <a:tc>
                  <a:txBody>
                    <a:bodyPr/>
                    <a:lstStyle/>
                    <a:p>
                      <a:r>
                        <a:rPr lang="en-US" sz="3200" b="1" i="1" dirty="0" smtClean="0">
                          <a:solidFill>
                            <a:schemeClr val="accent1">
                              <a:lumMod val="75000"/>
                            </a:schemeClr>
                          </a:solidFill>
                        </a:rPr>
                        <a:t>beauty</a:t>
                      </a:r>
                      <a:endParaRPr lang="en-US" sz="3200" b="1" i="1" dirty="0">
                        <a:solidFill>
                          <a:schemeClr val="accent1">
                            <a:lumMod val="75000"/>
                          </a:schemeClr>
                        </a:solidFill>
                      </a:endParaRPr>
                    </a:p>
                  </a:txBody>
                  <a:tcPr/>
                </a:tc>
                <a:tc>
                  <a:txBody>
                    <a:bodyPr/>
                    <a:lstStyle/>
                    <a:p>
                      <a:pPr algn="r"/>
                      <a:endParaRPr lang="en-US" sz="3200" b="1" i="1" u="none" dirty="0">
                        <a:solidFill>
                          <a:schemeClr val="accent3">
                            <a:lumMod val="75000"/>
                          </a:schemeClr>
                        </a:solidFill>
                      </a:endParaRPr>
                    </a:p>
                  </a:txBody>
                  <a:tcPr/>
                </a:tc>
                <a:extLst>
                  <a:ext uri="{0D108BD9-81ED-4DB2-BD59-A6C34878D82A}">
                    <a16:rowId xmlns:a16="http://schemas.microsoft.com/office/drawing/2014/main" val="2049990775"/>
                  </a:ext>
                </a:extLst>
              </a:tr>
              <a:tr h="595244">
                <a:tc>
                  <a:txBody>
                    <a:bodyPr/>
                    <a:lstStyle/>
                    <a:p>
                      <a:endParaRPr lang="en-US" sz="3200" i="1" dirty="0"/>
                    </a:p>
                  </a:txBody>
                  <a:tcPr/>
                </a:tc>
                <a:tc>
                  <a:txBody>
                    <a:bodyPr/>
                    <a:lstStyle/>
                    <a:p>
                      <a:pPr algn="r"/>
                      <a:endParaRPr lang="en-US" sz="3200" b="1" i="1" u="none" dirty="0">
                        <a:solidFill>
                          <a:schemeClr val="accent3">
                            <a:lumMod val="75000"/>
                          </a:schemeClr>
                        </a:solidFill>
                      </a:endParaRPr>
                    </a:p>
                  </a:txBody>
                  <a:tcPr/>
                </a:tc>
                <a:extLst>
                  <a:ext uri="{0D108BD9-81ED-4DB2-BD59-A6C34878D82A}">
                    <a16:rowId xmlns:a16="http://schemas.microsoft.com/office/drawing/2014/main" val="169534593"/>
                  </a:ext>
                </a:extLst>
              </a:tr>
            </a:tbl>
          </a:graphicData>
        </a:graphic>
      </p:graphicFrame>
      <p:sp>
        <p:nvSpPr>
          <p:cNvPr id="6" name="Right Arrow 5"/>
          <p:cNvSpPr/>
          <p:nvPr/>
        </p:nvSpPr>
        <p:spPr>
          <a:xfrm>
            <a:off x="4807124" y="2323115"/>
            <a:ext cx="1504603" cy="490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747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What a “text” is really about is called it’s </a:t>
            </a:r>
            <a:r>
              <a:rPr lang="en-US" i="1" u="sng" dirty="0"/>
              <a:t>theme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6056689"/>
              </p:ext>
            </p:extLst>
          </p:nvPr>
        </p:nvGraphicFramePr>
        <p:xfrm>
          <a:off x="1262063" y="1691322"/>
          <a:ext cx="8970904" cy="5075238"/>
        </p:xfrm>
        <a:graphic>
          <a:graphicData uri="http://schemas.openxmlformats.org/drawingml/2006/table">
            <a:tbl>
              <a:tblPr firstRow="1" bandRow="1">
                <a:tableStyleId>{616DA210-FB5B-4158-B5E0-FEB733F419BA}</a:tableStyleId>
              </a:tblPr>
              <a:tblGrid>
                <a:gridCol w="4485452">
                  <a:extLst>
                    <a:ext uri="{9D8B030D-6E8A-4147-A177-3AD203B41FA5}">
                      <a16:colId xmlns:a16="http://schemas.microsoft.com/office/drawing/2014/main" val="1941818448"/>
                    </a:ext>
                  </a:extLst>
                </a:gridCol>
                <a:gridCol w="4485452">
                  <a:extLst>
                    <a:ext uri="{9D8B030D-6E8A-4147-A177-3AD203B41FA5}">
                      <a16:colId xmlns:a16="http://schemas.microsoft.com/office/drawing/2014/main" val="958421360"/>
                    </a:ext>
                  </a:extLst>
                </a:gridCol>
              </a:tblGrid>
              <a:tr h="595244">
                <a:tc>
                  <a:txBody>
                    <a:bodyPr/>
                    <a:lstStyle/>
                    <a:p>
                      <a:r>
                        <a:rPr lang="en-US" sz="3200" b="1" u="sng" dirty="0" smtClean="0">
                          <a:solidFill>
                            <a:schemeClr val="accent1">
                              <a:lumMod val="75000"/>
                            </a:schemeClr>
                          </a:solidFill>
                        </a:rPr>
                        <a:t>Theme Concept</a:t>
                      </a:r>
                      <a:endParaRPr lang="en-US" sz="3200" b="1" u="sng" dirty="0">
                        <a:solidFill>
                          <a:schemeClr val="accent1">
                            <a:lumMod val="75000"/>
                          </a:schemeClr>
                        </a:solidFill>
                      </a:endParaRPr>
                    </a:p>
                  </a:txBody>
                  <a:tcPr/>
                </a:tc>
                <a:tc>
                  <a:txBody>
                    <a:bodyPr/>
                    <a:lstStyle/>
                    <a:p>
                      <a:pPr algn="r"/>
                      <a:r>
                        <a:rPr lang="en-US" sz="3200" b="1" u="sng" dirty="0" smtClean="0">
                          <a:solidFill>
                            <a:schemeClr val="accent3">
                              <a:lumMod val="75000"/>
                            </a:schemeClr>
                          </a:solidFill>
                        </a:rPr>
                        <a:t>Theme Statement</a:t>
                      </a:r>
                      <a:endParaRPr lang="en-US" sz="3200" b="1" u="sng" dirty="0">
                        <a:solidFill>
                          <a:schemeClr val="accent3">
                            <a:lumMod val="75000"/>
                          </a:schemeClr>
                        </a:solidFill>
                      </a:endParaRPr>
                    </a:p>
                  </a:txBody>
                  <a:tcPr/>
                </a:tc>
                <a:extLst>
                  <a:ext uri="{0D108BD9-81ED-4DB2-BD59-A6C34878D82A}">
                    <a16:rowId xmlns:a16="http://schemas.microsoft.com/office/drawing/2014/main" val="2765148772"/>
                  </a:ext>
                </a:extLst>
              </a:tr>
              <a:tr h="595244">
                <a:tc>
                  <a:txBody>
                    <a:bodyPr/>
                    <a:lstStyle/>
                    <a:p>
                      <a:r>
                        <a:rPr lang="en-US" sz="3200" b="1" i="1" dirty="0" smtClean="0">
                          <a:solidFill>
                            <a:schemeClr val="accent1">
                              <a:lumMod val="75000"/>
                            </a:schemeClr>
                          </a:solidFill>
                        </a:rPr>
                        <a:t>love</a:t>
                      </a:r>
                      <a:endParaRPr lang="en-US" sz="3200" b="1" i="1" dirty="0">
                        <a:solidFill>
                          <a:schemeClr val="accent1">
                            <a:lumMod val="75000"/>
                          </a:schemeClr>
                        </a:solidFill>
                      </a:endParaRPr>
                    </a:p>
                  </a:txBody>
                  <a:tcPr/>
                </a:tc>
                <a:tc>
                  <a:txBody>
                    <a:bodyPr/>
                    <a:lstStyle/>
                    <a:p>
                      <a:pPr algn="r"/>
                      <a:r>
                        <a:rPr lang="en-US" sz="3200" b="1" i="1" u="none" dirty="0" smtClean="0">
                          <a:solidFill>
                            <a:schemeClr val="accent3">
                              <a:lumMod val="75000"/>
                            </a:schemeClr>
                          </a:solidFill>
                        </a:rPr>
                        <a:t>Love is blind.</a:t>
                      </a:r>
                      <a:endParaRPr lang="en-US" sz="3200" b="1" i="1" u="none" dirty="0">
                        <a:solidFill>
                          <a:schemeClr val="accent3">
                            <a:lumMod val="75000"/>
                          </a:schemeClr>
                        </a:solidFill>
                      </a:endParaRPr>
                    </a:p>
                  </a:txBody>
                  <a:tcPr/>
                </a:tc>
                <a:extLst>
                  <a:ext uri="{0D108BD9-81ED-4DB2-BD59-A6C34878D82A}">
                    <a16:rowId xmlns:a16="http://schemas.microsoft.com/office/drawing/2014/main" val="1143742782"/>
                  </a:ext>
                </a:extLst>
              </a:tr>
              <a:tr h="1096502">
                <a:tc>
                  <a:txBody>
                    <a:bodyPr/>
                    <a:lstStyle/>
                    <a:p>
                      <a:r>
                        <a:rPr lang="en-US" sz="3200" b="1" i="1" dirty="0" smtClean="0">
                          <a:solidFill>
                            <a:schemeClr val="accent1">
                              <a:lumMod val="75000"/>
                            </a:schemeClr>
                          </a:solidFill>
                        </a:rPr>
                        <a:t>revenge</a:t>
                      </a:r>
                      <a:endParaRPr lang="en-US" sz="3200" b="1" i="1" dirty="0">
                        <a:solidFill>
                          <a:schemeClr val="accent1">
                            <a:lumMod val="75000"/>
                          </a:schemeClr>
                        </a:solidFill>
                      </a:endParaRPr>
                    </a:p>
                  </a:txBody>
                  <a:tcPr/>
                </a:tc>
                <a:tc>
                  <a:txBody>
                    <a:bodyPr/>
                    <a:lstStyle/>
                    <a:p>
                      <a:pPr algn="r"/>
                      <a:endParaRPr lang="en-US" sz="3200" b="1" i="1" u="none" dirty="0">
                        <a:solidFill>
                          <a:schemeClr val="accent3">
                            <a:lumMod val="75000"/>
                          </a:schemeClr>
                        </a:solidFill>
                      </a:endParaRPr>
                    </a:p>
                  </a:txBody>
                  <a:tcPr/>
                </a:tc>
                <a:extLst>
                  <a:ext uri="{0D108BD9-81ED-4DB2-BD59-A6C34878D82A}">
                    <a16:rowId xmlns:a16="http://schemas.microsoft.com/office/drawing/2014/main" val="3290927403"/>
                  </a:ext>
                </a:extLst>
              </a:tr>
              <a:tr h="1096502">
                <a:tc>
                  <a:txBody>
                    <a:bodyPr/>
                    <a:lstStyle/>
                    <a:p>
                      <a:r>
                        <a:rPr lang="en-US" sz="3200" b="1" i="1" dirty="0" smtClean="0">
                          <a:solidFill>
                            <a:schemeClr val="accent1">
                              <a:lumMod val="75000"/>
                            </a:schemeClr>
                          </a:solidFill>
                        </a:rPr>
                        <a:t>good vs. evil</a:t>
                      </a:r>
                      <a:endParaRPr lang="en-US" sz="3200" b="1" i="1" dirty="0">
                        <a:solidFill>
                          <a:schemeClr val="accent1">
                            <a:lumMod val="75000"/>
                          </a:schemeClr>
                        </a:solidFill>
                      </a:endParaRPr>
                    </a:p>
                  </a:txBody>
                  <a:tcPr/>
                </a:tc>
                <a:tc>
                  <a:txBody>
                    <a:bodyPr/>
                    <a:lstStyle/>
                    <a:p>
                      <a:pPr algn="r"/>
                      <a:endParaRPr lang="en-US" sz="3200" b="1" i="1" u="none" dirty="0">
                        <a:solidFill>
                          <a:schemeClr val="accent3">
                            <a:lumMod val="75000"/>
                          </a:schemeClr>
                        </a:solidFill>
                      </a:endParaRPr>
                    </a:p>
                  </a:txBody>
                  <a:tcPr/>
                </a:tc>
                <a:extLst>
                  <a:ext uri="{0D108BD9-81ED-4DB2-BD59-A6C34878D82A}">
                    <a16:rowId xmlns:a16="http://schemas.microsoft.com/office/drawing/2014/main" val="3855270081"/>
                  </a:ext>
                </a:extLst>
              </a:tr>
              <a:tr h="1096502">
                <a:tc>
                  <a:txBody>
                    <a:bodyPr/>
                    <a:lstStyle/>
                    <a:p>
                      <a:r>
                        <a:rPr lang="en-US" sz="3200" b="1" i="1" dirty="0" smtClean="0">
                          <a:solidFill>
                            <a:schemeClr val="accent1">
                              <a:lumMod val="75000"/>
                            </a:schemeClr>
                          </a:solidFill>
                        </a:rPr>
                        <a:t>beauty</a:t>
                      </a:r>
                      <a:endParaRPr lang="en-US" sz="3200" b="1" i="1" dirty="0">
                        <a:solidFill>
                          <a:schemeClr val="accent1">
                            <a:lumMod val="75000"/>
                          </a:schemeClr>
                        </a:solidFill>
                      </a:endParaRPr>
                    </a:p>
                  </a:txBody>
                  <a:tcPr/>
                </a:tc>
                <a:tc>
                  <a:txBody>
                    <a:bodyPr/>
                    <a:lstStyle/>
                    <a:p>
                      <a:pPr algn="r"/>
                      <a:endParaRPr lang="en-US" sz="3200" b="1" i="1" u="none" dirty="0">
                        <a:solidFill>
                          <a:schemeClr val="accent3">
                            <a:lumMod val="75000"/>
                          </a:schemeClr>
                        </a:solidFill>
                      </a:endParaRPr>
                    </a:p>
                  </a:txBody>
                  <a:tcPr/>
                </a:tc>
                <a:extLst>
                  <a:ext uri="{0D108BD9-81ED-4DB2-BD59-A6C34878D82A}">
                    <a16:rowId xmlns:a16="http://schemas.microsoft.com/office/drawing/2014/main" val="2049990775"/>
                  </a:ext>
                </a:extLst>
              </a:tr>
              <a:tr h="595244">
                <a:tc>
                  <a:txBody>
                    <a:bodyPr/>
                    <a:lstStyle/>
                    <a:p>
                      <a:endParaRPr lang="en-US" sz="3200" i="1" dirty="0"/>
                    </a:p>
                  </a:txBody>
                  <a:tcPr/>
                </a:tc>
                <a:tc>
                  <a:txBody>
                    <a:bodyPr/>
                    <a:lstStyle/>
                    <a:p>
                      <a:pPr algn="r"/>
                      <a:endParaRPr lang="en-US" sz="3200" b="1" i="1" u="none" dirty="0">
                        <a:solidFill>
                          <a:schemeClr val="accent3">
                            <a:lumMod val="75000"/>
                          </a:schemeClr>
                        </a:solidFill>
                      </a:endParaRPr>
                    </a:p>
                  </a:txBody>
                  <a:tcPr/>
                </a:tc>
                <a:extLst>
                  <a:ext uri="{0D108BD9-81ED-4DB2-BD59-A6C34878D82A}">
                    <a16:rowId xmlns:a16="http://schemas.microsoft.com/office/drawing/2014/main" val="169534593"/>
                  </a:ext>
                </a:extLst>
              </a:tr>
            </a:tbl>
          </a:graphicData>
        </a:graphic>
      </p:graphicFrame>
      <p:sp>
        <p:nvSpPr>
          <p:cNvPr id="5" name="Right Arrow 4"/>
          <p:cNvSpPr/>
          <p:nvPr/>
        </p:nvSpPr>
        <p:spPr>
          <a:xfrm>
            <a:off x="4807124" y="3200133"/>
            <a:ext cx="1504603" cy="490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807124" y="2323115"/>
            <a:ext cx="1504603" cy="490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741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What a “text” is really about is called it’s </a:t>
            </a:r>
            <a:r>
              <a:rPr lang="en-US" i="1" u="sng" dirty="0"/>
              <a:t>theme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5459701"/>
              </p:ext>
            </p:extLst>
          </p:nvPr>
        </p:nvGraphicFramePr>
        <p:xfrm>
          <a:off x="1262063" y="1691322"/>
          <a:ext cx="8970904" cy="5075238"/>
        </p:xfrm>
        <a:graphic>
          <a:graphicData uri="http://schemas.openxmlformats.org/drawingml/2006/table">
            <a:tbl>
              <a:tblPr firstRow="1" bandRow="1">
                <a:tableStyleId>{616DA210-FB5B-4158-B5E0-FEB733F419BA}</a:tableStyleId>
              </a:tblPr>
              <a:tblGrid>
                <a:gridCol w="4485452">
                  <a:extLst>
                    <a:ext uri="{9D8B030D-6E8A-4147-A177-3AD203B41FA5}">
                      <a16:colId xmlns:a16="http://schemas.microsoft.com/office/drawing/2014/main" val="1941818448"/>
                    </a:ext>
                  </a:extLst>
                </a:gridCol>
                <a:gridCol w="4485452">
                  <a:extLst>
                    <a:ext uri="{9D8B030D-6E8A-4147-A177-3AD203B41FA5}">
                      <a16:colId xmlns:a16="http://schemas.microsoft.com/office/drawing/2014/main" val="958421360"/>
                    </a:ext>
                  </a:extLst>
                </a:gridCol>
              </a:tblGrid>
              <a:tr h="595244">
                <a:tc>
                  <a:txBody>
                    <a:bodyPr/>
                    <a:lstStyle/>
                    <a:p>
                      <a:r>
                        <a:rPr lang="en-US" sz="3200" b="1" u="sng" dirty="0" smtClean="0">
                          <a:solidFill>
                            <a:schemeClr val="accent1">
                              <a:lumMod val="75000"/>
                            </a:schemeClr>
                          </a:solidFill>
                        </a:rPr>
                        <a:t>Theme Concept</a:t>
                      </a:r>
                      <a:endParaRPr lang="en-US" sz="3200" b="1" u="sng" dirty="0">
                        <a:solidFill>
                          <a:schemeClr val="accent1">
                            <a:lumMod val="75000"/>
                          </a:schemeClr>
                        </a:solidFill>
                      </a:endParaRPr>
                    </a:p>
                  </a:txBody>
                  <a:tcPr/>
                </a:tc>
                <a:tc>
                  <a:txBody>
                    <a:bodyPr/>
                    <a:lstStyle/>
                    <a:p>
                      <a:pPr algn="r"/>
                      <a:r>
                        <a:rPr lang="en-US" sz="3200" b="1" u="sng" dirty="0" smtClean="0">
                          <a:solidFill>
                            <a:schemeClr val="accent3">
                              <a:lumMod val="75000"/>
                            </a:schemeClr>
                          </a:solidFill>
                        </a:rPr>
                        <a:t>Theme Statement</a:t>
                      </a:r>
                      <a:endParaRPr lang="en-US" sz="3200" b="1" u="sng" dirty="0">
                        <a:solidFill>
                          <a:schemeClr val="accent3">
                            <a:lumMod val="75000"/>
                          </a:schemeClr>
                        </a:solidFill>
                      </a:endParaRPr>
                    </a:p>
                  </a:txBody>
                  <a:tcPr/>
                </a:tc>
                <a:extLst>
                  <a:ext uri="{0D108BD9-81ED-4DB2-BD59-A6C34878D82A}">
                    <a16:rowId xmlns:a16="http://schemas.microsoft.com/office/drawing/2014/main" val="2765148772"/>
                  </a:ext>
                </a:extLst>
              </a:tr>
              <a:tr h="595244">
                <a:tc>
                  <a:txBody>
                    <a:bodyPr/>
                    <a:lstStyle/>
                    <a:p>
                      <a:r>
                        <a:rPr lang="en-US" sz="3200" b="1" i="1" dirty="0" smtClean="0">
                          <a:solidFill>
                            <a:schemeClr val="accent1">
                              <a:lumMod val="75000"/>
                            </a:schemeClr>
                          </a:solidFill>
                        </a:rPr>
                        <a:t>love</a:t>
                      </a:r>
                      <a:endParaRPr lang="en-US" sz="3200" b="1" i="1" dirty="0">
                        <a:solidFill>
                          <a:schemeClr val="accent1">
                            <a:lumMod val="75000"/>
                          </a:schemeClr>
                        </a:solidFill>
                      </a:endParaRPr>
                    </a:p>
                  </a:txBody>
                  <a:tcPr/>
                </a:tc>
                <a:tc>
                  <a:txBody>
                    <a:bodyPr/>
                    <a:lstStyle/>
                    <a:p>
                      <a:pPr algn="r"/>
                      <a:r>
                        <a:rPr lang="en-US" sz="3200" b="1" i="1" u="none" dirty="0" smtClean="0">
                          <a:solidFill>
                            <a:schemeClr val="accent3">
                              <a:lumMod val="75000"/>
                            </a:schemeClr>
                          </a:solidFill>
                        </a:rPr>
                        <a:t>Love is blind.</a:t>
                      </a:r>
                      <a:endParaRPr lang="en-US" sz="3200" b="1" i="1" u="none" dirty="0">
                        <a:solidFill>
                          <a:schemeClr val="accent3">
                            <a:lumMod val="75000"/>
                          </a:schemeClr>
                        </a:solidFill>
                      </a:endParaRPr>
                    </a:p>
                  </a:txBody>
                  <a:tcPr/>
                </a:tc>
                <a:extLst>
                  <a:ext uri="{0D108BD9-81ED-4DB2-BD59-A6C34878D82A}">
                    <a16:rowId xmlns:a16="http://schemas.microsoft.com/office/drawing/2014/main" val="1143742782"/>
                  </a:ext>
                </a:extLst>
              </a:tr>
              <a:tr h="1096502">
                <a:tc>
                  <a:txBody>
                    <a:bodyPr/>
                    <a:lstStyle/>
                    <a:p>
                      <a:r>
                        <a:rPr lang="en-US" sz="3200" b="1" i="1" dirty="0" smtClean="0">
                          <a:solidFill>
                            <a:schemeClr val="accent1">
                              <a:lumMod val="75000"/>
                            </a:schemeClr>
                          </a:solidFill>
                        </a:rPr>
                        <a:t>revenge</a:t>
                      </a:r>
                      <a:endParaRPr lang="en-US" sz="3200" b="1" i="1" dirty="0">
                        <a:solidFill>
                          <a:schemeClr val="accent1">
                            <a:lumMod val="75000"/>
                          </a:schemeClr>
                        </a:solidFill>
                      </a:endParaRPr>
                    </a:p>
                  </a:txBody>
                  <a:tcPr/>
                </a:tc>
                <a:tc>
                  <a:txBody>
                    <a:bodyPr/>
                    <a:lstStyle/>
                    <a:p>
                      <a:pPr algn="r"/>
                      <a:r>
                        <a:rPr lang="en-US" sz="3200" b="1" i="1" u="none" dirty="0" smtClean="0">
                          <a:solidFill>
                            <a:schemeClr val="accent3">
                              <a:lumMod val="75000"/>
                            </a:schemeClr>
                          </a:solidFill>
                        </a:rPr>
                        <a:t>Revenge is a dish best served cold.</a:t>
                      </a:r>
                      <a:endParaRPr lang="en-US" sz="3200" b="1" i="1" u="none" dirty="0">
                        <a:solidFill>
                          <a:schemeClr val="accent3">
                            <a:lumMod val="75000"/>
                          </a:schemeClr>
                        </a:solidFill>
                      </a:endParaRPr>
                    </a:p>
                  </a:txBody>
                  <a:tcPr/>
                </a:tc>
                <a:extLst>
                  <a:ext uri="{0D108BD9-81ED-4DB2-BD59-A6C34878D82A}">
                    <a16:rowId xmlns:a16="http://schemas.microsoft.com/office/drawing/2014/main" val="3290927403"/>
                  </a:ext>
                </a:extLst>
              </a:tr>
              <a:tr h="1096502">
                <a:tc>
                  <a:txBody>
                    <a:bodyPr/>
                    <a:lstStyle/>
                    <a:p>
                      <a:r>
                        <a:rPr lang="en-US" sz="3200" b="1" i="1" dirty="0" smtClean="0">
                          <a:solidFill>
                            <a:schemeClr val="accent1">
                              <a:lumMod val="75000"/>
                            </a:schemeClr>
                          </a:solidFill>
                        </a:rPr>
                        <a:t>good vs. evil</a:t>
                      </a:r>
                      <a:endParaRPr lang="en-US" sz="3200" b="1" i="1" dirty="0">
                        <a:solidFill>
                          <a:schemeClr val="accent1">
                            <a:lumMod val="75000"/>
                          </a:schemeClr>
                        </a:solidFill>
                      </a:endParaRPr>
                    </a:p>
                  </a:txBody>
                  <a:tcPr/>
                </a:tc>
                <a:tc>
                  <a:txBody>
                    <a:bodyPr/>
                    <a:lstStyle/>
                    <a:p>
                      <a:pPr algn="r"/>
                      <a:endParaRPr lang="en-US" sz="3200" b="1" i="1" u="none" dirty="0">
                        <a:solidFill>
                          <a:schemeClr val="accent3">
                            <a:lumMod val="75000"/>
                          </a:schemeClr>
                        </a:solidFill>
                      </a:endParaRPr>
                    </a:p>
                  </a:txBody>
                  <a:tcPr/>
                </a:tc>
                <a:extLst>
                  <a:ext uri="{0D108BD9-81ED-4DB2-BD59-A6C34878D82A}">
                    <a16:rowId xmlns:a16="http://schemas.microsoft.com/office/drawing/2014/main" val="3855270081"/>
                  </a:ext>
                </a:extLst>
              </a:tr>
              <a:tr h="1096502">
                <a:tc>
                  <a:txBody>
                    <a:bodyPr/>
                    <a:lstStyle/>
                    <a:p>
                      <a:r>
                        <a:rPr lang="en-US" sz="3200" b="1" i="1" dirty="0" smtClean="0">
                          <a:solidFill>
                            <a:schemeClr val="accent1">
                              <a:lumMod val="75000"/>
                            </a:schemeClr>
                          </a:solidFill>
                        </a:rPr>
                        <a:t>beauty</a:t>
                      </a:r>
                      <a:endParaRPr lang="en-US" sz="3200" b="1" i="1" dirty="0">
                        <a:solidFill>
                          <a:schemeClr val="accent1">
                            <a:lumMod val="75000"/>
                          </a:schemeClr>
                        </a:solidFill>
                      </a:endParaRPr>
                    </a:p>
                  </a:txBody>
                  <a:tcPr/>
                </a:tc>
                <a:tc>
                  <a:txBody>
                    <a:bodyPr/>
                    <a:lstStyle/>
                    <a:p>
                      <a:pPr algn="r"/>
                      <a:endParaRPr lang="en-US" sz="3200" b="1" i="1" u="none" dirty="0">
                        <a:solidFill>
                          <a:schemeClr val="accent3">
                            <a:lumMod val="75000"/>
                          </a:schemeClr>
                        </a:solidFill>
                      </a:endParaRPr>
                    </a:p>
                  </a:txBody>
                  <a:tcPr/>
                </a:tc>
                <a:extLst>
                  <a:ext uri="{0D108BD9-81ED-4DB2-BD59-A6C34878D82A}">
                    <a16:rowId xmlns:a16="http://schemas.microsoft.com/office/drawing/2014/main" val="2049990775"/>
                  </a:ext>
                </a:extLst>
              </a:tr>
              <a:tr h="595244">
                <a:tc>
                  <a:txBody>
                    <a:bodyPr/>
                    <a:lstStyle/>
                    <a:p>
                      <a:endParaRPr lang="en-US" sz="3200" i="1" dirty="0"/>
                    </a:p>
                  </a:txBody>
                  <a:tcPr/>
                </a:tc>
                <a:tc>
                  <a:txBody>
                    <a:bodyPr/>
                    <a:lstStyle/>
                    <a:p>
                      <a:pPr algn="r"/>
                      <a:endParaRPr lang="en-US" sz="3200" b="1" i="1" u="none" dirty="0">
                        <a:solidFill>
                          <a:schemeClr val="accent3">
                            <a:lumMod val="75000"/>
                          </a:schemeClr>
                        </a:solidFill>
                      </a:endParaRPr>
                    </a:p>
                  </a:txBody>
                  <a:tcPr/>
                </a:tc>
                <a:extLst>
                  <a:ext uri="{0D108BD9-81ED-4DB2-BD59-A6C34878D82A}">
                    <a16:rowId xmlns:a16="http://schemas.microsoft.com/office/drawing/2014/main" val="169534593"/>
                  </a:ext>
                </a:extLst>
              </a:tr>
            </a:tbl>
          </a:graphicData>
        </a:graphic>
      </p:graphicFrame>
      <p:sp>
        <p:nvSpPr>
          <p:cNvPr id="5" name="Right Arrow 4"/>
          <p:cNvSpPr/>
          <p:nvPr/>
        </p:nvSpPr>
        <p:spPr>
          <a:xfrm>
            <a:off x="4807124" y="3200133"/>
            <a:ext cx="1504603" cy="490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807124" y="2323115"/>
            <a:ext cx="1504603" cy="490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807124" y="4228941"/>
            <a:ext cx="1504603" cy="490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143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What a “text” is really about is called it’s </a:t>
            </a:r>
            <a:r>
              <a:rPr lang="en-US" i="1" u="sng" dirty="0"/>
              <a:t>theme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5181545"/>
              </p:ext>
            </p:extLst>
          </p:nvPr>
        </p:nvGraphicFramePr>
        <p:xfrm>
          <a:off x="1262063" y="1691322"/>
          <a:ext cx="8970904" cy="5075238"/>
        </p:xfrm>
        <a:graphic>
          <a:graphicData uri="http://schemas.openxmlformats.org/drawingml/2006/table">
            <a:tbl>
              <a:tblPr firstRow="1" bandRow="1">
                <a:tableStyleId>{616DA210-FB5B-4158-B5E0-FEB733F419BA}</a:tableStyleId>
              </a:tblPr>
              <a:tblGrid>
                <a:gridCol w="4485452">
                  <a:extLst>
                    <a:ext uri="{9D8B030D-6E8A-4147-A177-3AD203B41FA5}">
                      <a16:colId xmlns:a16="http://schemas.microsoft.com/office/drawing/2014/main" val="1941818448"/>
                    </a:ext>
                  </a:extLst>
                </a:gridCol>
                <a:gridCol w="4485452">
                  <a:extLst>
                    <a:ext uri="{9D8B030D-6E8A-4147-A177-3AD203B41FA5}">
                      <a16:colId xmlns:a16="http://schemas.microsoft.com/office/drawing/2014/main" val="958421360"/>
                    </a:ext>
                  </a:extLst>
                </a:gridCol>
              </a:tblGrid>
              <a:tr h="595244">
                <a:tc>
                  <a:txBody>
                    <a:bodyPr/>
                    <a:lstStyle/>
                    <a:p>
                      <a:r>
                        <a:rPr lang="en-US" sz="3200" b="1" u="sng" dirty="0" smtClean="0">
                          <a:solidFill>
                            <a:schemeClr val="accent1">
                              <a:lumMod val="75000"/>
                            </a:schemeClr>
                          </a:solidFill>
                        </a:rPr>
                        <a:t>Theme Concept</a:t>
                      </a:r>
                      <a:endParaRPr lang="en-US" sz="3200" b="1" u="sng" dirty="0">
                        <a:solidFill>
                          <a:schemeClr val="accent1">
                            <a:lumMod val="75000"/>
                          </a:schemeClr>
                        </a:solidFill>
                      </a:endParaRPr>
                    </a:p>
                  </a:txBody>
                  <a:tcPr/>
                </a:tc>
                <a:tc>
                  <a:txBody>
                    <a:bodyPr/>
                    <a:lstStyle/>
                    <a:p>
                      <a:pPr algn="r"/>
                      <a:r>
                        <a:rPr lang="en-US" sz="3200" b="1" u="sng" dirty="0" smtClean="0">
                          <a:solidFill>
                            <a:schemeClr val="accent3">
                              <a:lumMod val="75000"/>
                            </a:schemeClr>
                          </a:solidFill>
                        </a:rPr>
                        <a:t>Theme Statement</a:t>
                      </a:r>
                      <a:endParaRPr lang="en-US" sz="3200" b="1" u="sng" dirty="0">
                        <a:solidFill>
                          <a:schemeClr val="accent3">
                            <a:lumMod val="75000"/>
                          </a:schemeClr>
                        </a:solidFill>
                      </a:endParaRPr>
                    </a:p>
                  </a:txBody>
                  <a:tcPr/>
                </a:tc>
                <a:extLst>
                  <a:ext uri="{0D108BD9-81ED-4DB2-BD59-A6C34878D82A}">
                    <a16:rowId xmlns:a16="http://schemas.microsoft.com/office/drawing/2014/main" val="2765148772"/>
                  </a:ext>
                </a:extLst>
              </a:tr>
              <a:tr h="595244">
                <a:tc>
                  <a:txBody>
                    <a:bodyPr/>
                    <a:lstStyle/>
                    <a:p>
                      <a:r>
                        <a:rPr lang="en-US" sz="3200" b="1" i="1" dirty="0" smtClean="0">
                          <a:solidFill>
                            <a:schemeClr val="accent1">
                              <a:lumMod val="75000"/>
                            </a:schemeClr>
                          </a:solidFill>
                        </a:rPr>
                        <a:t>love</a:t>
                      </a:r>
                      <a:endParaRPr lang="en-US" sz="3200" b="1" i="1" dirty="0">
                        <a:solidFill>
                          <a:schemeClr val="accent1">
                            <a:lumMod val="75000"/>
                          </a:schemeClr>
                        </a:solidFill>
                      </a:endParaRPr>
                    </a:p>
                  </a:txBody>
                  <a:tcPr/>
                </a:tc>
                <a:tc>
                  <a:txBody>
                    <a:bodyPr/>
                    <a:lstStyle/>
                    <a:p>
                      <a:pPr algn="r"/>
                      <a:r>
                        <a:rPr lang="en-US" sz="3200" b="1" i="1" u="none" dirty="0" smtClean="0">
                          <a:solidFill>
                            <a:schemeClr val="accent3">
                              <a:lumMod val="75000"/>
                            </a:schemeClr>
                          </a:solidFill>
                        </a:rPr>
                        <a:t>Love is blind.</a:t>
                      </a:r>
                      <a:endParaRPr lang="en-US" sz="3200" b="1" i="1" u="none" dirty="0">
                        <a:solidFill>
                          <a:schemeClr val="accent3">
                            <a:lumMod val="75000"/>
                          </a:schemeClr>
                        </a:solidFill>
                      </a:endParaRPr>
                    </a:p>
                  </a:txBody>
                  <a:tcPr/>
                </a:tc>
                <a:extLst>
                  <a:ext uri="{0D108BD9-81ED-4DB2-BD59-A6C34878D82A}">
                    <a16:rowId xmlns:a16="http://schemas.microsoft.com/office/drawing/2014/main" val="1143742782"/>
                  </a:ext>
                </a:extLst>
              </a:tr>
              <a:tr h="1096502">
                <a:tc>
                  <a:txBody>
                    <a:bodyPr/>
                    <a:lstStyle/>
                    <a:p>
                      <a:r>
                        <a:rPr lang="en-US" sz="3200" b="1" i="1" dirty="0" smtClean="0">
                          <a:solidFill>
                            <a:schemeClr val="accent1">
                              <a:lumMod val="75000"/>
                            </a:schemeClr>
                          </a:solidFill>
                        </a:rPr>
                        <a:t>revenge</a:t>
                      </a:r>
                      <a:endParaRPr lang="en-US" sz="3200" b="1" i="1" dirty="0">
                        <a:solidFill>
                          <a:schemeClr val="accent1">
                            <a:lumMod val="75000"/>
                          </a:schemeClr>
                        </a:solidFill>
                      </a:endParaRPr>
                    </a:p>
                  </a:txBody>
                  <a:tcPr/>
                </a:tc>
                <a:tc>
                  <a:txBody>
                    <a:bodyPr/>
                    <a:lstStyle/>
                    <a:p>
                      <a:pPr algn="r"/>
                      <a:r>
                        <a:rPr lang="en-US" sz="3200" b="1" i="1" u="none" dirty="0" smtClean="0">
                          <a:solidFill>
                            <a:schemeClr val="accent3">
                              <a:lumMod val="75000"/>
                            </a:schemeClr>
                          </a:solidFill>
                        </a:rPr>
                        <a:t>Revenge is a dish best served cold.</a:t>
                      </a:r>
                      <a:endParaRPr lang="en-US" sz="3200" b="1" i="1" u="none" dirty="0">
                        <a:solidFill>
                          <a:schemeClr val="accent3">
                            <a:lumMod val="75000"/>
                          </a:schemeClr>
                        </a:solidFill>
                      </a:endParaRPr>
                    </a:p>
                  </a:txBody>
                  <a:tcPr/>
                </a:tc>
                <a:extLst>
                  <a:ext uri="{0D108BD9-81ED-4DB2-BD59-A6C34878D82A}">
                    <a16:rowId xmlns:a16="http://schemas.microsoft.com/office/drawing/2014/main" val="3290927403"/>
                  </a:ext>
                </a:extLst>
              </a:tr>
              <a:tr h="1096502">
                <a:tc>
                  <a:txBody>
                    <a:bodyPr/>
                    <a:lstStyle/>
                    <a:p>
                      <a:r>
                        <a:rPr lang="en-US" sz="3200" b="1" i="1" dirty="0" smtClean="0">
                          <a:solidFill>
                            <a:schemeClr val="accent1">
                              <a:lumMod val="75000"/>
                            </a:schemeClr>
                          </a:solidFill>
                        </a:rPr>
                        <a:t>good vs. evil</a:t>
                      </a:r>
                      <a:endParaRPr lang="en-US" sz="3200" b="1" i="1" dirty="0">
                        <a:solidFill>
                          <a:schemeClr val="accent1">
                            <a:lumMod val="75000"/>
                          </a:schemeClr>
                        </a:solidFill>
                      </a:endParaRPr>
                    </a:p>
                  </a:txBody>
                  <a:tcPr/>
                </a:tc>
                <a:tc>
                  <a:txBody>
                    <a:bodyPr/>
                    <a:lstStyle/>
                    <a:p>
                      <a:pPr algn="r"/>
                      <a:r>
                        <a:rPr lang="en-US" sz="3200" b="1" i="1" u="none" dirty="0" smtClean="0">
                          <a:solidFill>
                            <a:schemeClr val="accent3">
                              <a:lumMod val="75000"/>
                            </a:schemeClr>
                          </a:solidFill>
                        </a:rPr>
                        <a:t>Good always conquers evil.</a:t>
                      </a:r>
                      <a:endParaRPr lang="en-US" sz="3200" b="1" i="1" u="none" dirty="0">
                        <a:solidFill>
                          <a:schemeClr val="accent3">
                            <a:lumMod val="75000"/>
                          </a:schemeClr>
                        </a:solidFill>
                      </a:endParaRPr>
                    </a:p>
                  </a:txBody>
                  <a:tcPr/>
                </a:tc>
                <a:extLst>
                  <a:ext uri="{0D108BD9-81ED-4DB2-BD59-A6C34878D82A}">
                    <a16:rowId xmlns:a16="http://schemas.microsoft.com/office/drawing/2014/main" val="3855270081"/>
                  </a:ext>
                </a:extLst>
              </a:tr>
              <a:tr h="1096502">
                <a:tc>
                  <a:txBody>
                    <a:bodyPr/>
                    <a:lstStyle/>
                    <a:p>
                      <a:r>
                        <a:rPr lang="en-US" sz="3200" b="1" i="1" dirty="0" smtClean="0">
                          <a:solidFill>
                            <a:schemeClr val="accent1">
                              <a:lumMod val="75000"/>
                            </a:schemeClr>
                          </a:solidFill>
                        </a:rPr>
                        <a:t>beauty</a:t>
                      </a:r>
                      <a:endParaRPr lang="en-US" sz="3200" b="1" i="1" dirty="0">
                        <a:solidFill>
                          <a:schemeClr val="accent1">
                            <a:lumMod val="75000"/>
                          </a:schemeClr>
                        </a:solidFill>
                      </a:endParaRPr>
                    </a:p>
                  </a:txBody>
                  <a:tcPr/>
                </a:tc>
                <a:tc>
                  <a:txBody>
                    <a:bodyPr/>
                    <a:lstStyle/>
                    <a:p>
                      <a:pPr algn="r"/>
                      <a:endParaRPr lang="en-US" sz="3200" b="1" i="1" u="none" dirty="0">
                        <a:solidFill>
                          <a:schemeClr val="accent3">
                            <a:lumMod val="75000"/>
                          </a:schemeClr>
                        </a:solidFill>
                      </a:endParaRPr>
                    </a:p>
                  </a:txBody>
                  <a:tcPr/>
                </a:tc>
                <a:extLst>
                  <a:ext uri="{0D108BD9-81ED-4DB2-BD59-A6C34878D82A}">
                    <a16:rowId xmlns:a16="http://schemas.microsoft.com/office/drawing/2014/main" val="2049990775"/>
                  </a:ext>
                </a:extLst>
              </a:tr>
              <a:tr h="595244">
                <a:tc>
                  <a:txBody>
                    <a:bodyPr/>
                    <a:lstStyle/>
                    <a:p>
                      <a:endParaRPr lang="en-US" sz="3200" i="1" dirty="0"/>
                    </a:p>
                  </a:txBody>
                  <a:tcPr/>
                </a:tc>
                <a:tc>
                  <a:txBody>
                    <a:bodyPr/>
                    <a:lstStyle/>
                    <a:p>
                      <a:pPr algn="r"/>
                      <a:endParaRPr lang="en-US" sz="3200" b="1" i="1" u="none" dirty="0">
                        <a:solidFill>
                          <a:schemeClr val="accent3">
                            <a:lumMod val="75000"/>
                          </a:schemeClr>
                        </a:solidFill>
                      </a:endParaRPr>
                    </a:p>
                  </a:txBody>
                  <a:tcPr/>
                </a:tc>
                <a:extLst>
                  <a:ext uri="{0D108BD9-81ED-4DB2-BD59-A6C34878D82A}">
                    <a16:rowId xmlns:a16="http://schemas.microsoft.com/office/drawing/2014/main" val="169534593"/>
                  </a:ext>
                </a:extLst>
              </a:tr>
            </a:tbl>
          </a:graphicData>
        </a:graphic>
      </p:graphicFrame>
      <p:sp>
        <p:nvSpPr>
          <p:cNvPr id="5" name="Right Arrow 4"/>
          <p:cNvSpPr/>
          <p:nvPr/>
        </p:nvSpPr>
        <p:spPr>
          <a:xfrm>
            <a:off x="4807124" y="3200133"/>
            <a:ext cx="1504603" cy="490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807124" y="2323115"/>
            <a:ext cx="1504603" cy="490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807124" y="4228941"/>
            <a:ext cx="1504603" cy="490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807124" y="5370022"/>
            <a:ext cx="1504603" cy="490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7058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1039</TotalTime>
  <Words>1239</Words>
  <Application>Microsoft Office PowerPoint</Application>
  <PresentationFormat>Widescreen</PresentationFormat>
  <Paragraphs>161</Paragraphs>
  <Slides>28</Slides>
  <Notes>1</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Century Schoolbook</vt:lpstr>
      <vt:lpstr>Georgia</vt:lpstr>
      <vt:lpstr>Wingdings</vt:lpstr>
      <vt:lpstr>Wingdings 2</vt:lpstr>
      <vt:lpstr>View</vt:lpstr>
      <vt:lpstr>What is this song really about?</vt:lpstr>
      <vt:lpstr>https://www.songmeaningsandfacts.com/meaning-of-thunder-by-imagine-dragons/ </vt:lpstr>
      <vt:lpstr>What is this song really about?</vt:lpstr>
      <vt:lpstr>What a “text” is really about is called it’s theme</vt:lpstr>
      <vt:lpstr>What a “text” is really about is called it’s theme</vt:lpstr>
      <vt:lpstr>What a “text” is really about is called it’s theme</vt:lpstr>
      <vt:lpstr>What a “text” is really about is called it’s theme</vt:lpstr>
      <vt:lpstr>What a “text” is really about is called it’s theme</vt:lpstr>
      <vt:lpstr>What a “text” is really about is called it’s theme</vt:lpstr>
      <vt:lpstr>What a “text” is really about is called it’s theme</vt:lpstr>
      <vt:lpstr>For the chart below, as a table, decide if each word or idea is likely to be a theme concept, or not.</vt:lpstr>
      <vt:lpstr>For the chart below, as a table, decide if each word or idea is likely to be a theme concept, or not.</vt:lpstr>
      <vt:lpstr>Remember the Titans: is this really about football?</vt:lpstr>
      <vt:lpstr>Example of Theme Statement: King Kong: Skull Island (2017)</vt:lpstr>
      <vt:lpstr>What is this song really about?</vt:lpstr>
      <vt:lpstr>Best ideas:</vt:lpstr>
      <vt:lpstr>Journal #2: Theme</vt:lpstr>
      <vt:lpstr>Definition of Theme </vt:lpstr>
      <vt:lpstr>PowerPoint Presentation</vt:lpstr>
      <vt:lpstr>Writing Theme Statement “rules”</vt:lpstr>
      <vt:lpstr>Theme Concept  Theme Statement </vt:lpstr>
      <vt:lpstr>Theme Concept  Theme Statement </vt:lpstr>
      <vt:lpstr>Important: I.B. writing graphic</vt:lpstr>
      <vt:lpstr>Important: I.B. writing graphic</vt:lpstr>
      <vt:lpstr>Lord of the Rings</vt:lpstr>
      <vt:lpstr>Important: I.B. writing graphic</vt:lpstr>
      <vt:lpstr>Homework: Submit to TurnItIn.com by Friday morning (9am) don’t spend more than ~1 hour on this</vt:lpstr>
      <vt:lpstr>Smith’s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Introduction and the Power of Language</dc:title>
  <dc:creator>Smith, Kyle    SHS - Staff</dc:creator>
  <cp:lastModifiedBy>Smith, Kyle    SHS - Staff</cp:lastModifiedBy>
  <cp:revision>99</cp:revision>
  <dcterms:created xsi:type="dcterms:W3CDTF">2017-09-18T20:19:12Z</dcterms:created>
  <dcterms:modified xsi:type="dcterms:W3CDTF">2019-09-17T17:43:25Z</dcterms:modified>
</cp:coreProperties>
</file>