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84" r:id="rId1"/>
  </p:sldMasterIdLst>
  <p:notesMasterIdLst>
    <p:notesMasterId r:id="rId6"/>
  </p:notesMasterIdLst>
  <p:sldIdLst>
    <p:sldId id="271" r:id="rId2"/>
    <p:sldId id="268" r:id="rId3"/>
    <p:sldId id="270" r:id="rId4"/>
    <p:sldId id="26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3707" autoAdjust="0"/>
  </p:normalViewPr>
  <p:slideViewPr>
    <p:cSldViewPr snapToGrid="0">
      <p:cViewPr varScale="1">
        <p:scale>
          <a:sx n="107" d="100"/>
          <a:sy n="107" d="100"/>
        </p:scale>
        <p:origin x="13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3EC7B-6C72-4FBB-87DF-2BD2CB7DC1E6}" type="datetimeFigureOut">
              <a:rPr lang="en-US" smtClean="0"/>
              <a:t>4/2/2019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2A795-6F94-4A96-B820-B9038480D048}" type="slidenum">
              <a:rPr lang="en-US" smtClean="0"/>
              <a:t>‹#›</a:t>
            </a:fld>
            <a:endParaRPr lang="en-US"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4/2/2019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4/2/2019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Repetitive? Over the word count?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9116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3840"/>
            <a:ext cx="9875520" cy="1356360"/>
          </a:xfrm>
        </p:spPr>
        <p:txBody>
          <a:bodyPr>
            <a:noAutofit/>
          </a:bodyPr>
          <a:lstStyle/>
          <a:p>
            <a:pPr algn="ctr"/>
            <a:r>
              <a:rPr lang="en-US" b="1" dirty="0" smtClean="0"/>
              <a:t>Way over the word count? Feeling repetitive?</a:t>
            </a:r>
            <a:endParaRPr lang="en-US" b="1" dirty="0"/>
          </a:p>
        </p:txBody>
      </p:sp>
      <p:sp>
        <p:nvSpPr>
          <p:cNvPr id="3" name="Content Placeholder 2"/>
          <p:cNvSpPr>
            <a:spLocks noGrp="1"/>
          </p:cNvSpPr>
          <p:nvPr>
            <p:ph idx="1"/>
          </p:nvPr>
        </p:nvSpPr>
        <p:spPr>
          <a:xfrm>
            <a:off x="568235" y="1589308"/>
            <a:ext cx="5484222" cy="5018315"/>
          </a:xfrm>
        </p:spPr>
        <p:txBody>
          <a:bodyPr>
            <a:normAutofit fontScale="92500" lnSpcReduction="10000"/>
          </a:bodyPr>
          <a:lstStyle/>
          <a:p>
            <a:pPr marL="45720" indent="0">
              <a:buNone/>
            </a:pPr>
            <a:r>
              <a:rPr lang="en-US" sz="2400" b="1" u="sng" dirty="0" smtClean="0">
                <a:solidFill>
                  <a:schemeClr val="tx1"/>
                </a:solidFill>
              </a:rPr>
              <a:t>Trim and Focus Body Paragraphs</a:t>
            </a:r>
            <a:r>
              <a:rPr lang="en-US" sz="2400" b="1" dirty="0" smtClean="0">
                <a:solidFill>
                  <a:schemeClr val="tx1"/>
                </a:solidFill>
              </a:rPr>
              <a:t>:</a:t>
            </a:r>
          </a:p>
          <a:p>
            <a:pPr marL="560070" indent="-514350">
              <a:buFont typeface="+mj-lt"/>
              <a:buAutoNum type="romanUcPeriod"/>
            </a:pPr>
            <a:r>
              <a:rPr lang="en-US" sz="2400" b="1" dirty="0" smtClean="0">
                <a:solidFill>
                  <a:schemeClr val="tx1"/>
                </a:solidFill>
              </a:rPr>
              <a:t>BTS: </a:t>
            </a:r>
            <a:r>
              <a:rPr lang="en-US" sz="2400" b="1" dirty="0" smtClean="0">
                <a:solidFill>
                  <a:schemeClr val="accent3"/>
                </a:solidFill>
              </a:rPr>
              <a:t>irony = satirical</a:t>
            </a:r>
          </a:p>
          <a:p>
            <a:pPr marL="788670" lvl="1" indent="-514350">
              <a:buFont typeface="+mj-lt"/>
              <a:buAutoNum type="arabicPeriod"/>
            </a:pPr>
            <a:r>
              <a:rPr lang="en-US" sz="2400" b="1" dirty="0" smtClean="0">
                <a:solidFill>
                  <a:schemeClr val="tx1"/>
                </a:solidFill>
              </a:rPr>
              <a:t>Evidence 1: </a:t>
            </a:r>
            <a:r>
              <a:rPr lang="en-US" sz="2400" b="1" dirty="0" smtClean="0">
                <a:solidFill>
                  <a:schemeClr val="accent3"/>
                </a:solidFill>
              </a:rPr>
              <a:t>ironic situation at the beginning</a:t>
            </a:r>
          </a:p>
          <a:p>
            <a:pPr marL="1062990" lvl="2" indent="-514350">
              <a:buFont typeface="+mj-lt"/>
              <a:buAutoNum type="alphaLcPeriod"/>
            </a:pPr>
            <a:r>
              <a:rPr lang="en-US" sz="2000" b="1" dirty="0" smtClean="0">
                <a:solidFill>
                  <a:schemeClr val="tx1"/>
                </a:solidFill>
              </a:rPr>
              <a:t>Analysis 1: </a:t>
            </a:r>
            <a:r>
              <a:rPr lang="en-US" sz="2000" b="1" dirty="0" smtClean="0">
                <a:solidFill>
                  <a:schemeClr val="accent3"/>
                </a:solidFill>
              </a:rPr>
              <a:t>explanation of how ironic</a:t>
            </a:r>
          </a:p>
          <a:p>
            <a:pPr marL="1062990" lvl="2" indent="-514350">
              <a:buFont typeface="+mj-lt"/>
              <a:buAutoNum type="alphaLcPeriod"/>
            </a:pPr>
            <a:r>
              <a:rPr lang="en-US" sz="2000" b="1" dirty="0" smtClean="0">
                <a:solidFill>
                  <a:schemeClr val="tx1"/>
                </a:solidFill>
              </a:rPr>
              <a:t>Analysis 2: </a:t>
            </a:r>
            <a:r>
              <a:rPr lang="en-US" sz="2000" b="1" dirty="0" smtClean="0">
                <a:solidFill>
                  <a:schemeClr val="accent3"/>
                </a:solidFill>
              </a:rPr>
              <a:t>development of satire</a:t>
            </a:r>
          </a:p>
          <a:p>
            <a:pPr marL="1062990" lvl="2" indent="-514350">
              <a:buFont typeface="+mj-lt"/>
              <a:buAutoNum type="alphaLcPeriod"/>
            </a:pPr>
            <a:r>
              <a:rPr lang="en-US" sz="2000" b="1" dirty="0" smtClean="0">
                <a:solidFill>
                  <a:schemeClr val="tx1"/>
                </a:solidFill>
              </a:rPr>
              <a:t>Analysis 3: </a:t>
            </a:r>
            <a:r>
              <a:rPr lang="en-US" sz="2000" b="1" dirty="0" smtClean="0">
                <a:solidFill>
                  <a:schemeClr val="accent3"/>
                </a:solidFill>
              </a:rPr>
              <a:t>So What connection</a:t>
            </a:r>
          </a:p>
          <a:p>
            <a:pPr marL="788670" lvl="1" indent="-514350">
              <a:buFont typeface="+mj-lt"/>
              <a:buAutoNum type="arabicPeriod"/>
            </a:pPr>
            <a:r>
              <a:rPr lang="en-US" sz="2400" b="1" dirty="0" smtClean="0">
                <a:solidFill>
                  <a:schemeClr val="tx1"/>
                </a:solidFill>
              </a:rPr>
              <a:t>Evidence 2: </a:t>
            </a:r>
            <a:r>
              <a:rPr lang="en-US" sz="2400" b="1" dirty="0">
                <a:solidFill>
                  <a:schemeClr val="accent3"/>
                </a:solidFill>
              </a:rPr>
              <a:t>ironic </a:t>
            </a:r>
            <a:r>
              <a:rPr lang="en-US" sz="2400" b="1" dirty="0" smtClean="0">
                <a:solidFill>
                  <a:schemeClr val="accent3"/>
                </a:solidFill>
              </a:rPr>
              <a:t>situation at the end</a:t>
            </a:r>
          </a:p>
          <a:p>
            <a:pPr marL="1062990" lvl="2" indent="-514350">
              <a:buFont typeface="+mj-lt"/>
              <a:buAutoNum type="alphaLcPeriod"/>
            </a:pPr>
            <a:r>
              <a:rPr lang="en-US" sz="2000" b="1" dirty="0">
                <a:solidFill>
                  <a:schemeClr val="tx1"/>
                </a:solidFill>
              </a:rPr>
              <a:t>Analysis 1: </a:t>
            </a:r>
            <a:r>
              <a:rPr lang="en-US" sz="2000" b="1" dirty="0">
                <a:solidFill>
                  <a:schemeClr val="accent3"/>
                </a:solidFill>
              </a:rPr>
              <a:t>explanation of </a:t>
            </a:r>
            <a:r>
              <a:rPr lang="en-US" sz="2000" b="1" dirty="0" smtClean="0">
                <a:solidFill>
                  <a:schemeClr val="accent3"/>
                </a:solidFill>
              </a:rPr>
              <a:t>how ironic</a:t>
            </a:r>
            <a:endParaRPr lang="en-US" sz="2000" b="1" dirty="0">
              <a:solidFill>
                <a:schemeClr val="accent3"/>
              </a:solidFill>
            </a:endParaRPr>
          </a:p>
          <a:p>
            <a:pPr marL="1062990" lvl="2" indent="-514350">
              <a:buFont typeface="+mj-lt"/>
              <a:buAutoNum type="alphaLcPeriod"/>
            </a:pPr>
            <a:r>
              <a:rPr lang="en-US" sz="2000" b="1" dirty="0">
                <a:solidFill>
                  <a:schemeClr val="tx1"/>
                </a:solidFill>
              </a:rPr>
              <a:t>Analysis 2: </a:t>
            </a:r>
            <a:r>
              <a:rPr lang="en-US" sz="2000" b="1" dirty="0">
                <a:solidFill>
                  <a:schemeClr val="accent3"/>
                </a:solidFill>
              </a:rPr>
              <a:t>development of satire</a:t>
            </a:r>
          </a:p>
          <a:p>
            <a:pPr marL="1062990" lvl="2" indent="-514350">
              <a:buFont typeface="+mj-lt"/>
              <a:buAutoNum type="alphaLcPeriod"/>
            </a:pPr>
            <a:r>
              <a:rPr lang="en-US" sz="2000" b="1" dirty="0">
                <a:solidFill>
                  <a:schemeClr val="tx1"/>
                </a:solidFill>
              </a:rPr>
              <a:t>Analysis 3: </a:t>
            </a:r>
            <a:r>
              <a:rPr lang="en-US" sz="2000" b="1" dirty="0">
                <a:solidFill>
                  <a:schemeClr val="accent3"/>
                </a:solidFill>
              </a:rPr>
              <a:t>So What </a:t>
            </a:r>
            <a:r>
              <a:rPr lang="en-US" sz="2000" b="1" dirty="0" smtClean="0">
                <a:solidFill>
                  <a:schemeClr val="accent3"/>
                </a:solidFill>
              </a:rPr>
              <a:t>connection</a:t>
            </a:r>
            <a:endParaRPr lang="en-US" b="1" dirty="0" smtClean="0">
              <a:solidFill>
                <a:schemeClr val="tx1"/>
              </a:solidFill>
            </a:endParaRPr>
          </a:p>
          <a:p>
            <a:pPr marL="45720" indent="0" algn="ctr">
              <a:buNone/>
            </a:pPr>
            <a:r>
              <a:rPr lang="en-US" sz="2400" b="1" dirty="0" smtClean="0">
                <a:solidFill>
                  <a:srgbClr val="00B050"/>
                </a:solidFill>
              </a:rPr>
              <a:t>This basic structure can feel really repetitive and increase your word count unnecessarily. </a:t>
            </a:r>
            <a:endParaRPr lang="en-US" sz="2400" b="1" dirty="0">
              <a:solidFill>
                <a:srgbClr val="00B050"/>
              </a:solidFill>
            </a:endParaRPr>
          </a:p>
        </p:txBody>
      </p:sp>
      <p:sp>
        <p:nvSpPr>
          <p:cNvPr id="4" name="Content Placeholder 2"/>
          <p:cNvSpPr txBox="1">
            <a:spLocks/>
          </p:cNvSpPr>
          <p:nvPr/>
        </p:nvSpPr>
        <p:spPr>
          <a:xfrm>
            <a:off x="6106885" y="1589307"/>
            <a:ext cx="5486400" cy="5018315"/>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Font typeface="Corbel" pitchFamily="34" charset="0"/>
              <a:buNone/>
            </a:pPr>
            <a:r>
              <a:rPr lang="en-US" sz="2400" b="1" u="sng" dirty="0" smtClean="0">
                <a:solidFill>
                  <a:schemeClr val="tx1"/>
                </a:solidFill>
              </a:rPr>
              <a:t>Trim and Focus Body Paragraphs</a:t>
            </a:r>
            <a:r>
              <a:rPr lang="en-US" sz="2400" b="1" dirty="0" smtClean="0">
                <a:solidFill>
                  <a:schemeClr val="tx1"/>
                </a:solidFill>
              </a:rPr>
              <a:t>:</a:t>
            </a:r>
          </a:p>
          <a:p>
            <a:pPr marL="560070" indent="-514350">
              <a:buFont typeface="+mj-lt"/>
              <a:buAutoNum type="romanUcPeriod"/>
            </a:pPr>
            <a:r>
              <a:rPr lang="en-US" sz="2400" b="1" dirty="0" smtClean="0">
                <a:solidFill>
                  <a:schemeClr val="tx1"/>
                </a:solidFill>
              </a:rPr>
              <a:t>BTS: </a:t>
            </a:r>
            <a:r>
              <a:rPr lang="en-US" sz="2400" b="1" dirty="0" smtClean="0">
                <a:solidFill>
                  <a:schemeClr val="accent3"/>
                </a:solidFill>
              </a:rPr>
              <a:t>irony = </a:t>
            </a:r>
            <a:r>
              <a:rPr lang="en-US" b="1" dirty="0" smtClean="0">
                <a:solidFill>
                  <a:schemeClr val="accent3"/>
                </a:solidFill>
              </a:rPr>
              <a:t>satirical</a:t>
            </a:r>
          </a:p>
          <a:p>
            <a:pPr marL="788670" lvl="1" indent="-514350">
              <a:buFont typeface="+mj-lt"/>
              <a:buAutoNum type="arabicPeriod"/>
            </a:pPr>
            <a:r>
              <a:rPr lang="en-US" sz="2400" b="1" dirty="0" smtClean="0">
                <a:solidFill>
                  <a:schemeClr val="tx1"/>
                </a:solidFill>
              </a:rPr>
              <a:t>Evidence 1: </a:t>
            </a:r>
            <a:r>
              <a:rPr lang="en-US" sz="2400" b="1" dirty="0" smtClean="0">
                <a:solidFill>
                  <a:schemeClr val="accent3"/>
                </a:solidFill>
              </a:rPr>
              <a:t>ironic situation at the beginning</a:t>
            </a:r>
          </a:p>
          <a:p>
            <a:pPr marL="1062990" lvl="2" indent="-514350">
              <a:buFont typeface="+mj-lt"/>
              <a:buAutoNum type="alphaLcPeriod"/>
            </a:pPr>
            <a:r>
              <a:rPr lang="en-US" sz="2000" b="1" dirty="0" smtClean="0">
                <a:solidFill>
                  <a:schemeClr val="tx1"/>
                </a:solidFill>
              </a:rPr>
              <a:t>Analysis 1: </a:t>
            </a:r>
            <a:r>
              <a:rPr lang="en-US" sz="2000" b="1" dirty="0" smtClean="0">
                <a:solidFill>
                  <a:schemeClr val="accent3"/>
                </a:solidFill>
              </a:rPr>
              <a:t>explanation of how ironic</a:t>
            </a:r>
          </a:p>
          <a:p>
            <a:pPr marL="788670" lvl="1" indent="-514350">
              <a:buFont typeface="+mj-lt"/>
              <a:buAutoNum type="arabicPeriod"/>
            </a:pPr>
            <a:r>
              <a:rPr lang="en-US" sz="2200" b="1" dirty="0">
                <a:solidFill>
                  <a:schemeClr val="tx1"/>
                </a:solidFill>
              </a:rPr>
              <a:t>Evidence 2: </a:t>
            </a:r>
            <a:r>
              <a:rPr lang="en-US" sz="2200" b="1" dirty="0">
                <a:solidFill>
                  <a:schemeClr val="accent3"/>
                </a:solidFill>
              </a:rPr>
              <a:t>ironic situation at the end</a:t>
            </a:r>
          </a:p>
          <a:p>
            <a:pPr marL="1062990" lvl="2" indent="-514350">
              <a:buFont typeface="+mj-lt"/>
              <a:buAutoNum type="alphaLcPeriod"/>
            </a:pPr>
            <a:r>
              <a:rPr lang="en-US" sz="2000" b="1" dirty="0">
                <a:solidFill>
                  <a:schemeClr val="tx1"/>
                </a:solidFill>
              </a:rPr>
              <a:t>Analysis </a:t>
            </a:r>
            <a:r>
              <a:rPr lang="en-US" sz="2000" b="1" dirty="0" smtClean="0">
                <a:solidFill>
                  <a:schemeClr val="tx1"/>
                </a:solidFill>
              </a:rPr>
              <a:t>1: </a:t>
            </a:r>
            <a:r>
              <a:rPr lang="en-US" sz="2000" b="1" dirty="0">
                <a:solidFill>
                  <a:schemeClr val="accent3"/>
                </a:solidFill>
              </a:rPr>
              <a:t>explanation of </a:t>
            </a:r>
            <a:r>
              <a:rPr lang="en-US" sz="2000" b="1" dirty="0" smtClean="0">
                <a:solidFill>
                  <a:schemeClr val="accent3"/>
                </a:solidFill>
              </a:rPr>
              <a:t> how ironic</a:t>
            </a:r>
            <a:endParaRPr lang="en-US" sz="2000" b="1" dirty="0">
              <a:solidFill>
                <a:schemeClr val="accent3"/>
              </a:solidFill>
            </a:endParaRPr>
          </a:p>
          <a:p>
            <a:pPr marL="1062990" lvl="2" indent="-514350">
              <a:buFont typeface="+mj-lt"/>
              <a:buAutoNum type="alphaLcPeriod"/>
            </a:pPr>
            <a:r>
              <a:rPr lang="en-US" sz="2000" b="1" dirty="0" smtClean="0">
                <a:solidFill>
                  <a:schemeClr val="tx1"/>
                </a:solidFill>
              </a:rPr>
              <a:t>Analysis 2: </a:t>
            </a:r>
            <a:r>
              <a:rPr lang="en-US" sz="2000" b="1" dirty="0" smtClean="0">
                <a:solidFill>
                  <a:srgbClr val="7030A0"/>
                </a:solidFill>
              </a:rPr>
              <a:t>similarities or connections between the two evidence</a:t>
            </a:r>
          </a:p>
          <a:p>
            <a:pPr marL="1062990" lvl="2" indent="-514350">
              <a:buFont typeface="+mj-lt"/>
              <a:buAutoNum type="alphaLcPeriod"/>
            </a:pPr>
            <a:r>
              <a:rPr lang="en-US" sz="2000" b="1" dirty="0" smtClean="0">
                <a:solidFill>
                  <a:schemeClr val="tx1"/>
                </a:solidFill>
              </a:rPr>
              <a:t>Analysis 3: </a:t>
            </a:r>
            <a:r>
              <a:rPr lang="en-US" sz="2000" b="1" dirty="0">
                <a:solidFill>
                  <a:schemeClr val="accent3"/>
                </a:solidFill>
              </a:rPr>
              <a:t>development of satire </a:t>
            </a:r>
            <a:r>
              <a:rPr lang="en-US" sz="2000" b="1" dirty="0">
                <a:solidFill>
                  <a:srgbClr val="7030A0"/>
                </a:solidFill>
              </a:rPr>
              <a:t>(both)</a:t>
            </a:r>
            <a:endParaRPr lang="en-US" sz="2000" b="1" dirty="0" smtClean="0">
              <a:solidFill>
                <a:srgbClr val="7030A0"/>
              </a:solidFill>
            </a:endParaRPr>
          </a:p>
          <a:p>
            <a:pPr marL="1062990" lvl="2" indent="-514350">
              <a:buFont typeface="+mj-lt"/>
              <a:buAutoNum type="alphaLcPeriod"/>
            </a:pPr>
            <a:r>
              <a:rPr lang="en-US" sz="2000" b="1" dirty="0" smtClean="0">
                <a:solidFill>
                  <a:schemeClr val="tx1"/>
                </a:solidFill>
              </a:rPr>
              <a:t>Analysis 4:</a:t>
            </a:r>
            <a:r>
              <a:rPr lang="en-US" sz="2000" b="1" dirty="0" smtClean="0">
                <a:solidFill>
                  <a:schemeClr val="accent3"/>
                </a:solidFill>
              </a:rPr>
              <a:t>  </a:t>
            </a:r>
            <a:r>
              <a:rPr lang="en-US" sz="2000" b="1" dirty="0">
                <a:solidFill>
                  <a:schemeClr val="accent3"/>
                </a:solidFill>
              </a:rPr>
              <a:t>So What </a:t>
            </a:r>
            <a:r>
              <a:rPr lang="en-US" sz="2000" b="1" dirty="0" smtClean="0">
                <a:solidFill>
                  <a:schemeClr val="accent3"/>
                </a:solidFill>
              </a:rPr>
              <a:t>connections </a:t>
            </a:r>
            <a:r>
              <a:rPr lang="en-US" sz="2000" b="1" dirty="0">
                <a:solidFill>
                  <a:srgbClr val="7030A0"/>
                </a:solidFill>
              </a:rPr>
              <a:t>(both</a:t>
            </a:r>
            <a:r>
              <a:rPr lang="en-US" sz="2000" b="1" dirty="0" smtClean="0">
                <a:solidFill>
                  <a:srgbClr val="7030A0"/>
                </a:solidFill>
              </a:rPr>
              <a:t>)</a:t>
            </a:r>
            <a:endParaRPr lang="en-US" sz="2000" b="1" dirty="0">
              <a:solidFill>
                <a:srgbClr val="7030A0"/>
              </a:solidFill>
            </a:endParaRPr>
          </a:p>
        </p:txBody>
      </p:sp>
    </p:spTree>
    <p:extLst>
      <p:ext uri="{BB962C8B-B14F-4D97-AF65-F5344CB8AC3E}">
        <p14:creationId xmlns:p14="http://schemas.microsoft.com/office/powerpoint/2010/main" val="1559261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3840"/>
            <a:ext cx="9875520" cy="1356360"/>
          </a:xfrm>
        </p:spPr>
        <p:txBody>
          <a:bodyPr>
            <a:noAutofit/>
          </a:bodyPr>
          <a:lstStyle/>
          <a:p>
            <a:pPr algn="ctr"/>
            <a:r>
              <a:rPr lang="en-US" b="1" dirty="0" smtClean="0"/>
              <a:t>Way over the word count? Feeling repetitive?</a:t>
            </a:r>
            <a:endParaRPr lang="en-US" b="1" dirty="0"/>
          </a:p>
        </p:txBody>
      </p:sp>
      <p:sp>
        <p:nvSpPr>
          <p:cNvPr id="3" name="Content Placeholder 2"/>
          <p:cNvSpPr>
            <a:spLocks noGrp="1"/>
          </p:cNvSpPr>
          <p:nvPr>
            <p:ph idx="1"/>
          </p:nvPr>
        </p:nvSpPr>
        <p:spPr>
          <a:xfrm>
            <a:off x="568234" y="1600200"/>
            <a:ext cx="11025051" cy="5018315"/>
          </a:xfrm>
        </p:spPr>
        <p:txBody>
          <a:bodyPr>
            <a:normAutofit fontScale="92500" lnSpcReduction="10000"/>
          </a:bodyPr>
          <a:lstStyle/>
          <a:p>
            <a:pPr marL="502920" indent="-457200">
              <a:buFont typeface="+mj-lt"/>
              <a:buAutoNum type="arabicPeriod"/>
            </a:pPr>
            <a:r>
              <a:rPr lang="en-US" sz="2400" b="1" u="sng" dirty="0" smtClean="0">
                <a:solidFill>
                  <a:schemeClr val="tx1"/>
                </a:solidFill>
              </a:rPr>
              <a:t>Trim Evidence</a:t>
            </a:r>
            <a:r>
              <a:rPr lang="en-US" sz="2400" b="1" dirty="0" smtClean="0">
                <a:solidFill>
                  <a:schemeClr val="tx1"/>
                </a:solidFill>
              </a:rPr>
              <a:t>:</a:t>
            </a:r>
          </a:p>
          <a:p>
            <a:pPr marL="731520" lvl="1" indent="-457200">
              <a:buFont typeface="+mj-lt"/>
              <a:buAutoNum type="arabicPeriod"/>
            </a:pPr>
            <a:r>
              <a:rPr lang="en-US" sz="2400" dirty="0" smtClean="0">
                <a:solidFill>
                  <a:schemeClr val="tx1"/>
                </a:solidFill>
              </a:rPr>
              <a:t>Achebe foreshadows Okonkwo’s lack of self-control with </a:t>
            </a:r>
            <a:r>
              <a:rPr lang="en-US" sz="2400" dirty="0">
                <a:solidFill>
                  <a:schemeClr val="tx1"/>
                </a:solidFill>
              </a:rPr>
              <a:t>the </a:t>
            </a:r>
            <a:r>
              <a:rPr lang="en-US" sz="2400" dirty="0" smtClean="0">
                <a:solidFill>
                  <a:schemeClr val="tx1"/>
                </a:solidFill>
              </a:rPr>
              <a:t>symbolism of Okonkwo’s gun: </a:t>
            </a:r>
            <a:r>
              <a:rPr lang="en-US" sz="2400" b="1" dirty="0" smtClean="0">
                <a:solidFill>
                  <a:schemeClr val="tx1"/>
                </a:solidFill>
              </a:rPr>
              <a:t>“</a:t>
            </a:r>
            <a:r>
              <a:rPr lang="en-US" sz="2400" b="1" i="1" dirty="0" smtClean="0">
                <a:solidFill>
                  <a:schemeClr val="accent3"/>
                </a:solidFill>
              </a:rPr>
              <a:t>He </a:t>
            </a:r>
            <a:r>
              <a:rPr lang="en-US" sz="2400" b="1" i="1" dirty="0">
                <a:solidFill>
                  <a:schemeClr val="accent3"/>
                </a:solidFill>
              </a:rPr>
              <a:t>pressed the trigger and there was a loud report accompanied by the wail of his wives and children. He threw down the gun and jumped into the barn and there lay the woman, very much shaken and frightened but quite unhurt. He heaved a heavy sigh and went away with the gun</a:t>
            </a:r>
            <a:r>
              <a:rPr lang="en-US" sz="2400" b="1" i="1" dirty="0" smtClean="0">
                <a:solidFill>
                  <a:schemeClr val="accent3"/>
                </a:solidFill>
              </a:rPr>
              <a:t>.</a:t>
            </a:r>
            <a:r>
              <a:rPr lang="en-US" sz="2400" dirty="0" smtClean="0">
                <a:solidFill>
                  <a:schemeClr val="tx1"/>
                </a:solidFill>
              </a:rPr>
              <a:t>” (Achebe 16). </a:t>
            </a:r>
            <a:r>
              <a:rPr lang="en-US" sz="2400" b="1" dirty="0" smtClean="0">
                <a:solidFill>
                  <a:srgbClr val="00B050"/>
                </a:solidFill>
                <a:effectLst>
                  <a:outerShdw blurRad="38100" dist="38100" dir="2700000" algn="tl">
                    <a:srgbClr val="000000">
                      <a:alpha val="43137"/>
                    </a:srgbClr>
                  </a:outerShdw>
                </a:effectLst>
              </a:rPr>
              <a:t>68 words.</a:t>
            </a:r>
          </a:p>
          <a:p>
            <a:pPr marL="731520" lvl="1" indent="-457200">
              <a:buFont typeface="+mj-lt"/>
              <a:buAutoNum type="arabicPeriod"/>
            </a:pPr>
            <a:r>
              <a:rPr lang="en-US" sz="2400" dirty="0">
                <a:solidFill>
                  <a:schemeClr val="tx1"/>
                </a:solidFill>
              </a:rPr>
              <a:t>Achebe foreshadows Okonkwo’s lack of </a:t>
            </a:r>
            <a:r>
              <a:rPr lang="en-US" sz="2400" dirty="0" smtClean="0">
                <a:solidFill>
                  <a:schemeClr val="tx1"/>
                </a:solidFill>
              </a:rPr>
              <a:t>self-control </a:t>
            </a:r>
            <a:r>
              <a:rPr lang="en-US" sz="2400" dirty="0">
                <a:solidFill>
                  <a:schemeClr val="tx1"/>
                </a:solidFill>
              </a:rPr>
              <a:t>with the symbolism of </a:t>
            </a:r>
            <a:r>
              <a:rPr lang="en-US" sz="2400" dirty="0" smtClean="0">
                <a:solidFill>
                  <a:schemeClr val="tx1"/>
                </a:solidFill>
              </a:rPr>
              <a:t>his gun: </a:t>
            </a:r>
            <a:r>
              <a:rPr lang="en-US" sz="2400" b="1" dirty="0" smtClean="0">
                <a:solidFill>
                  <a:schemeClr val="tx1"/>
                </a:solidFill>
              </a:rPr>
              <a:t>“</a:t>
            </a:r>
            <a:r>
              <a:rPr lang="en-US" sz="2400" b="1" i="1" dirty="0" smtClean="0">
                <a:solidFill>
                  <a:schemeClr val="accent3"/>
                </a:solidFill>
              </a:rPr>
              <a:t>Okonkwo … </a:t>
            </a:r>
            <a:r>
              <a:rPr lang="en-US" sz="2400" b="1" i="1" dirty="0">
                <a:solidFill>
                  <a:schemeClr val="accent3"/>
                </a:solidFill>
              </a:rPr>
              <a:t>ran madly into his room for the loaded gun</a:t>
            </a:r>
            <a:r>
              <a:rPr lang="en-US" sz="2400" dirty="0" smtClean="0">
                <a:solidFill>
                  <a:schemeClr val="tx1"/>
                </a:solidFill>
              </a:rPr>
              <a:t>,” and “</a:t>
            </a:r>
            <a:r>
              <a:rPr lang="en-US" sz="2400" b="1" i="1" dirty="0" smtClean="0">
                <a:solidFill>
                  <a:schemeClr val="accent3"/>
                </a:solidFill>
              </a:rPr>
              <a:t>heaved </a:t>
            </a:r>
            <a:r>
              <a:rPr lang="en-US" sz="2400" b="1" i="1" dirty="0">
                <a:solidFill>
                  <a:schemeClr val="accent3"/>
                </a:solidFill>
              </a:rPr>
              <a:t>a heavy sigh and went away with the </a:t>
            </a:r>
            <a:r>
              <a:rPr lang="en-US" sz="2400" b="1" i="1" dirty="0" smtClean="0">
                <a:solidFill>
                  <a:schemeClr val="accent3"/>
                </a:solidFill>
              </a:rPr>
              <a:t>gun</a:t>
            </a:r>
            <a:r>
              <a:rPr lang="en-US" sz="2400" dirty="0" smtClean="0">
                <a:solidFill>
                  <a:schemeClr val="tx1"/>
                </a:solidFill>
              </a:rPr>
              <a:t>” when he realized he had missed killing </a:t>
            </a:r>
            <a:r>
              <a:rPr lang="en-US" sz="2400" dirty="0" err="1" smtClean="0">
                <a:solidFill>
                  <a:schemeClr val="tx1"/>
                </a:solidFill>
              </a:rPr>
              <a:t>Ekwefi</a:t>
            </a:r>
            <a:r>
              <a:rPr lang="en-US" sz="2400" dirty="0" smtClean="0">
                <a:solidFill>
                  <a:schemeClr val="tx1"/>
                </a:solidFill>
              </a:rPr>
              <a:t> (Achebe 16). </a:t>
            </a:r>
            <a:r>
              <a:rPr lang="en-US" sz="2400" b="1" dirty="0" smtClean="0">
                <a:solidFill>
                  <a:srgbClr val="00B050"/>
                </a:solidFill>
                <a:effectLst>
                  <a:outerShdw blurRad="38100" dist="38100" dir="2700000" algn="tl">
                    <a:srgbClr val="000000">
                      <a:alpha val="43137"/>
                    </a:srgbClr>
                  </a:outerShdw>
                </a:effectLst>
              </a:rPr>
              <a:t>38 words.</a:t>
            </a:r>
          </a:p>
          <a:p>
            <a:pPr marL="731520" lvl="1" indent="-457200">
              <a:buFont typeface="+mj-lt"/>
              <a:buAutoNum type="arabicPeriod"/>
            </a:pPr>
            <a:r>
              <a:rPr lang="en-US" sz="2400" dirty="0">
                <a:solidFill>
                  <a:schemeClr val="tx1"/>
                </a:solidFill>
              </a:rPr>
              <a:t>Achebe foreshadows Okonkwo’s lack of </a:t>
            </a:r>
            <a:r>
              <a:rPr lang="en-US" sz="2400" dirty="0" smtClean="0">
                <a:solidFill>
                  <a:schemeClr val="tx1"/>
                </a:solidFill>
              </a:rPr>
              <a:t>self-control </a:t>
            </a:r>
            <a:r>
              <a:rPr lang="en-US" sz="2400" dirty="0">
                <a:solidFill>
                  <a:schemeClr val="tx1"/>
                </a:solidFill>
              </a:rPr>
              <a:t>with the symbolism of his </a:t>
            </a:r>
            <a:r>
              <a:rPr lang="en-US" sz="2400" dirty="0" smtClean="0">
                <a:solidFill>
                  <a:schemeClr val="tx1"/>
                </a:solidFill>
              </a:rPr>
              <a:t>gun by associating chaotic words like “</a:t>
            </a:r>
            <a:r>
              <a:rPr lang="en-US" sz="2400" b="1" dirty="0" smtClean="0">
                <a:solidFill>
                  <a:schemeClr val="accent3"/>
                </a:solidFill>
              </a:rPr>
              <a:t>madly</a:t>
            </a:r>
            <a:r>
              <a:rPr lang="en-US" sz="2400" dirty="0" smtClean="0">
                <a:solidFill>
                  <a:schemeClr val="tx1"/>
                </a:solidFill>
              </a:rPr>
              <a:t>,” “</a:t>
            </a:r>
            <a:r>
              <a:rPr lang="en-US" sz="2400" b="1" dirty="0" smtClean="0">
                <a:solidFill>
                  <a:schemeClr val="accent3"/>
                </a:solidFill>
              </a:rPr>
              <a:t>wail</a:t>
            </a:r>
            <a:r>
              <a:rPr lang="en-US" sz="2400" dirty="0" smtClean="0">
                <a:solidFill>
                  <a:schemeClr val="tx1"/>
                </a:solidFill>
              </a:rPr>
              <a:t>,” “</a:t>
            </a:r>
            <a:r>
              <a:rPr lang="en-US" sz="2400" b="1" dirty="0" smtClean="0">
                <a:solidFill>
                  <a:schemeClr val="accent3"/>
                </a:solidFill>
              </a:rPr>
              <a:t>loud</a:t>
            </a:r>
            <a:r>
              <a:rPr lang="en-US" sz="2400" dirty="0" smtClean="0">
                <a:solidFill>
                  <a:schemeClr val="tx1"/>
                </a:solidFill>
              </a:rPr>
              <a:t>,” and “</a:t>
            </a:r>
            <a:r>
              <a:rPr lang="en-US" sz="2400" b="1" dirty="0" smtClean="0">
                <a:solidFill>
                  <a:schemeClr val="accent3"/>
                </a:solidFill>
              </a:rPr>
              <a:t>shaken and frightened</a:t>
            </a:r>
            <a:r>
              <a:rPr lang="en-US" sz="2400" dirty="0" smtClean="0">
                <a:solidFill>
                  <a:schemeClr val="tx1"/>
                </a:solidFill>
              </a:rPr>
              <a:t>” when Okonkwo unthinkingly nearly murders </a:t>
            </a:r>
            <a:r>
              <a:rPr lang="en-US" sz="2400" dirty="0" err="1" smtClean="0">
                <a:solidFill>
                  <a:schemeClr val="tx1"/>
                </a:solidFill>
              </a:rPr>
              <a:t>Ekwefi</a:t>
            </a:r>
            <a:r>
              <a:rPr lang="en-US" sz="2400" dirty="0">
                <a:solidFill>
                  <a:schemeClr val="tx1"/>
                </a:solidFill>
              </a:rPr>
              <a:t> </a:t>
            </a:r>
            <a:r>
              <a:rPr lang="en-US" sz="2400" dirty="0" smtClean="0">
                <a:solidFill>
                  <a:schemeClr val="tx1"/>
                </a:solidFill>
              </a:rPr>
              <a:t>(Achebe 16). </a:t>
            </a:r>
            <a:r>
              <a:rPr lang="en-US" sz="2400" b="1" dirty="0" smtClean="0">
                <a:solidFill>
                  <a:srgbClr val="00B050"/>
                </a:solidFill>
                <a:effectLst>
                  <a:outerShdw blurRad="38100" dist="38100" dir="2700000" algn="tl">
                    <a:srgbClr val="000000">
                      <a:alpha val="43137"/>
                    </a:srgbClr>
                  </a:outerShdw>
                </a:effectLst>
              </a:rPr>
              <a:t>30 words.</a:t>
            </a:r>
          </a:p>
          <a:p>
            <a:pPr marL="502920" indent="-457200">
              <a:buFont typeface="+mj-lt"/>
              <a:buAutoNum type="arabicPeriod"/>
            </a:pPr>
            <a:r>
              <a:rPr lang="en-US" sz="2400" b="1" u="sng" dirty="0" smtClean="0">
                <a:solidFill>
                  <a:schemeClr val="tx1"/>
                </a:solidFill>
              </a:rPr>
              <a:t>Paraphrase evidence</a:t>
            </a:r>
            <a:r>
              <a:rPr lang="en-US" sz="2400" b="1" dirty="0" smtClean="0">
                <a:solidFill>
                  <a:schemeClr val="tx1"/>
                </a:solidFill>
              </a:rPr>
              <a:t>:</a:t>
            </a:r>
          </a:p>
          <a:p>
            <a:pPr marL="731520" lvl="1" indent="-457200">
              <a:buFont typeface="+mj-lt"/>
              <a:buAutoNum type="arabicPeriod"/>
            </a:pPr>
            <a:r>
              <a:rPr lang="en-US" sz="2400" dirty="0" smtClean="0">
                <a:solidFill>
                  <a:schemeClr val="tx1"/>
                </a:solidFill>
              </a:rPr>
              <a:t>Achebe </a:t>
            </a:r>
            <a:r>
              <a:rPr lang="en-US" sz="2400" dirty="0">
                <a:solidFill>
                  <a:schemeClr val="tx1"/>
                </a:solidFill>
              </a:rPr>
              <a:t>foreshadows Okonkwo’s lack of </a:t>
            </a:r>
            <a:r>
              <a:rPr lang="en-US" sz="2400" dirty="0" smtClean="0">
                <a:solidFill>
                  <a:schemeClr val="tx1"/>
                </a:solidFill>
              </a:rPr>
              <a:t>self-control </a:t>
            </a:r>
            <a:r>
              <a:rPr lang="en-US" sz="2400" dirty="0">
                <a:solidFill>
                  <a:schemeClr val="tx1"/>
                </a:solidFill>
              </a:rPr>
              <a:t>with the symbolism of </a:t>
            </a:r>
            <a:r>
              <a:rPr lang="en-US" sz="2400" dirty="0" smtClean="0">
                <a:solidFill>
                  <a:schemeClr val="tx1"/>
                </a:solidFill>
              </a:rPr>
              <a:t>guns </a:t>
            </a:r>
            <a:r>
              <a:rPr lang="en-US" sz="2400" dirty="0">
                <a:solidFill>
                  <a:schemeClr val="tx1"/>
                </a:solidFill>
              </a:rPr>
              <a:t>when Okonkwo unthinkingly nearly murders </a:t>
            </a:r>
            <a:r>
              <a:rPr lang="en-US" sz="2400" dirty="0" err="1" smtClean="0">
                <a:solidFill>
                  <a:schemeClr val="tx1"/>
                </a:solidFill>
              </a:rPr>
              <a:t>Ekwefi</a:t>
            </a:r>
            <a:r>
              <a:rPr lang="en-US" sz="2400" dirty="0">
                <a:solidFill>
                  <a:schemeClr val="tx1"/>
                </a:solidFill>
              </a:rPr>
              <a:t> </a:t>
            </a:r>
            <a:r>
              <a:rPr lang="en-US" sz="2400" dirty="0" smtClean="0">
                <a:solidFill>
                  <a:schemeClr val="tx1"/>
                </a:solidFill>
              </a:rPr>
              <a:t>(Achebe </a:t>
            </a:r>
            <a:r>
              <a:rPr lang="en-US" sz="2400" dirty="0">
                <a:solidFill>
                  <a:schemeClr val="tx1"/>
                </a:solidFill>
              </a:rPr>
              <a:t>16</a:t>
            </a:r>
            <a:r>
              <a:rPr lang="en-US" sz="2400" dirty="0" smtClean="0">
                <a:solidFill>
                  <a:schemeClr val="tx1"/>
                </a:solidFill>
              </a:rPr>
              <a:t>). </a:t>
            </a:r>
            <a:r>
              <a:rPr lang="en-US" sz="2400" b="1" dirty="0" smtClean="0">
                <a:solidFill>
                  <a:srgbClr val="00B050"/>
                </a:solidFill>
                <a:effectLst>
                  <a:outerShdw blurRad="38100" dist="38100" dir="2700000" algn="tl">
                    <a:srgbClr val="000000">
                      <a:alpha val="43137"/>
                    </a:srgbClr>
                  </a:outerShdw>
                </a:effectLst>
              </a:rPr>
              <a:t>18 </a:t>
            </a:r>
            <a:r>
              <a:rPr lang="en-US" sz="2400" b="1" dirty="0">
                <a:solidFill>
                  <a:srgbClr val="00B050"/>
                </a:solidFill>
                <a:effectLst>
                  <a:outerShdw blurRad="38100" dist="38100" dir="2700000" algn="tl">
                    <a:srgbClr val="000000">
                      <a:alpha val="43137"/>
                    </a:srgbClr>
                  </a:outerShdw>
                </a:effectLst>
              </a:rPr>
              <a:t>words.</a:t>
            </a:r>
          </a:p>
          <a:p>
            <a:pPr marL="731520" lvl="1" indent="-457200">
              <a:buFont typeface="+mj-lt"/>
              <a:buAutoNum type="arabicPeriod"/>
            </a:pPr>
            <a:endParaRPr lang="en-US" sz="2400" b="1" dirty="0">
              <a:solidFill>
                <a:schemeClr val="tx1"/>
              </a:solidFill>
            </a:endParaRPr>
          </a:p>
        </p:txBody>
      </p:sp>
    </p:spTree>
    <p:extLst>
      <p:ext uri="{BB962C8B-B14F-4D97-AF65-F5344CB8AC3E}">
        <p14:creationId xmlns:p14="http://schemas.microsoft.com/office/powerpoint/2010/main" val="4197175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43840"/>
            <a:ext cx="9875520" cy="1356360"/>
          </a:xfrm>
        </p:spPr>
        <p:txBody>
          <a:bodyPr>
            <a:noAutofit/>
          </a:bodyPr>
          <a:lstStyle/>
          <a:p>
            <a:pPr algn="ctr"/>
            <a:r>
              <a:rPr lang="en-US" b="1" dirty="0" smtClean="0"/>
              <a:t>Way over the word count? Feeling repetitive?</a:t>
            </a:r>
            <a:endParaRPr lang="en-US" b="1" dirty="0"/>
          </a:p>
        </p:txBody>
      </p:sp>
      <p:sp>
        <p:nvSpPr>
          <p:cNvPr id="3" name="Content Placeholder 2"/>
          <p:cNvSpPr>
            <a:spLocks noGrp="1"/>
          </p:cNvSpPr>
          <p:nvPr>
            <p:ph idx="1"/>
          </p:nvPr>
        </p:nvSpPr>
        <p:spPr>
          <a:xfrm>
            <a:off x="556953" y="1589308"/>
            <a:ext cx="11006051" cy="5018315"/>
          </a:xfrm>
        </p:spPr>
        <p:txBody>
          <a:bodyPr>
            <a:normAutofit fontScale="85000" lnSpcReduction="20000"/>
          </a:bodyPr>
          <a:lstStyle/>
          <a:p>
            <a:pPr marL="502920" indent="-457200">
              <a:buFont typeface="+mj-lt"/>
              <a:buAutoNum type="arabicPeriod"/>
            </a:pPr>
            <a:r>
              <a:rPr lang="en-US" sz="2800" b="1" u="sng" dirty="0" smtClean="0">
                <a:solidFill>
                  <a:schemeClr val="tx1"/>
                </a:solidFill>
              </a:rPr>
              <a:t>Get rid of useless words, adjectives and adverbs</a:t>
            </a:r>
            <a:r>
              <a:rPr lang="en-US" sz="2800" b="1" dirty="0" smtClean="0">
                <a:solidFill>
                  <a:schemeClr val="tx1"/>
                </a:solidFill>
              </a:rPr>
              <a:t>:</a:t>
            </a:r>
          </a:p>
          <a:p>
            <a:pPr marL="731520" lvl="1" indent="-457200">
              <a:buFont typeface="+mj-lt"/>
              <a:buAutoNum type="arabicPeriod"/>
            </a:pPr>
            <a:r>
              <a:rPr lang="en-US" sz="2600" b="1" dirty="0">
                <a:solidFill>
                  <a:schemeClr val="tx1"/>
                </a:solidFill>
              </a:rPr>
              <a:t>Avoid using </a:t>
            </a:r>
            <a:r>
              <a:rPr lang="en-US" sz="2600" b="1" dirty="0" smtClean="0">
                <a:solidFill>
                  <a:schemeClr val="tx1"/>
                </a:solidFill>
              </a:rPr>
              <a:t>‘</a:t>
            </a:r>
            <a:r>
              <a:rPr lang="en-US" sz="2600" b="1" dirty="0">
                <a:solidFill>
                  <a:schemeClr val="tx1"/>
                </a:solidFill>
              </a:rPr>
              <a:t>that’: In about 5 percent of your sentences “that” makes your idea easier to understand. In the other 95 percent, get rid of it! </a:t>
            </a:r>
            <a:r>
              <a:rPr lang="en-US" sz="2600" b="1" dirty="0" smtClean="0">
                <a:solidFill>
                  <a:schemeClr val="tx1"/>
                </a:solidFill>
              </a:rPr>
              <a:t>Avoid </a:t>
            </a:r>
            <a:r>
              <a:rPr lang="en-US" sz="2600" b="1" dirty="0">
                <a:solidFill>
                  <a:schemeClr val="tx1"/>
                </a:solidFill>
              </a:rPr>
              <a:t>using ‘very’ as well</a:t>
            </a:r>
            <a:r>
              <a:rPr lang="en-US" sz="2600" b="1" dirty="0" smtClean="0">
                <a:solidFill>
                  <a:schemeClr val="tx1"/>
                </a:solidFill>
              </a:rPr>
              <a:t>.</a:t>
            </a:r>
          </a:p>
          <a:p>
            <a:pPr marL="731520" lvl="1" indent="-457200">
              <a:buFont typeface="+mj-lt"/>
              <a:buAutoNum type="arabicPeriod"/>
            </a:pPr>
            <a:r>
              <a:rPr lang="en-US" sz="2600" b="1" u="sng" dirty="0">
                <a:solidFill>
                  <a:schemeClr val="tx1"/>
                </a:solidFill>
              </a:rPr>
              <a:t>Adverb</a:t>
            </a:r>
            <a:r>
              <a:rPr lang="en-US" sz="2600" b="1" dirty="0">
                <a:solidFill>
                  <a:schemeClr val="tx1"/>
                </a:solidFill>
              </a:rPr>
              <a:t>: a word or phrase that modifies or qualifies an adjective, verb, or other adverb or a word group, expressing a relation of place, time, circumstance, manner, cause, degree, etc. (e.g., gently, quite, then, there ).</a:t>
            </a:r>
          </a:p>
          <a:p>
            <a:pPr marL="731520" lvl="1" indent="-457200">
              <a:buFont typeface="+mj-lt"/>
              <a:buAutoNum type="arabicPeriod"/>
            </a:pPr>
            <a:r>
              <a:rPr lang="en-US" sz="2600" b="1" u="sng" dirty="0">
                <a:solidFill>
                  <a:schemeClr val="tx1"/>
                </a:solidFill>
              </a:rPr>
              <a:t>Adjective</a:t>
            </a:r>
            <a:r>
              <a:rPr lang="en-US" sz="2600" b="1" dirty="0">
                <a:solidFill>
                  <a:schemeClr val="tx1"/>
                </a:solidFill>
              </a:rPr>
              <a:t>: a word or phrase naming an attribute, added to or grammatically related to a noun to modify or describe it</a:t>
            </a:r>
            <a:r>
              <a:rPr lang="en-US" sz="2600" b="1" dirty="0" smtClean="0">
                <a:solidFill>
                  <a:schemeClr val="tx1"/>
                </a:solidFill>
              </a:rPr>
              <a:t>.</a:t>
            </a:r>
            <a:endParaRPr lang="en-US" sz="2800" b="1" dirty="0" smtClean="0">
              <a:solidFill>
                <a:schemeClr val="tx1"/>
              </a:solidFill>
            </a:endParaRPr>
          </a:p>
          <a:p>
            <a:pPr marL="1005840" lvl="2" indent="-457200">
              <a:buFont typeface="+mj-lt"/>
              <a:buAutoNum type="arabicPeriod"/>
            </a:pPr>
            <a:r>
              <a:rPr lang="en-US" sz="2400" dirty="0" smtClean="0">
                <a:solidFill>
                  <a:schemeClr val="tx1"/>
                </a:solidFill>
              </a:rPr>
              <a:t>There’s </a:t>
            </a:r>
            <a:r>
              <a:rPr lang="en-US" sz="2400" dirty="0">
                <a:solidFill>
                  <a:schemeClr val="tx1"/>
                </a:solidFill>
              </a:rPr>
              <a:t>definitely a good side in Okonkwo, such as he loves his culture and takes responsibility towards his positions and his personality is what kept on pushing him to fight for Igbo </a:t>
            </a:r>
            <a:r>
              <a:rPr lang="en-US" sz="2400" dirty="0" smtClean="0">
                <a:solidFill>
                  <a:schemeClr val="tx1"/>
                </a:solidFill>
              </a:rPr>
              <a:t>culture. </a:t>
            </a:r>
            <a:r>
              <a:rPr lang="en-US" sz="2400" b="1" dirty="0">
                <a:solidFill>
                  <a:srgbClr val="00B050"/>
                </a:solidFill>
                <a:effectLst>
                  <a:outerShdw blurRad="38100" dist="38100" dir="2700000" algn="tl">
                    <a:srgbClr val="000000">
                      <a:alpha val="43137"/>
                    </a:srgbClr>
                  </a:outerShdw>
                </a:effectLst>
              </a:rPr>
              <a:t>34 words</a:t>
            </a:r>
            <a:r>
              <a:rPr lang="en-US" sz="2400" b="1" dirty="0" smtClean="0">
                <a:solidFill>
                  <a:srgbClr val="00B050"/>
                </a:solidFill>
                <a:effectLst>
                  <a:outerShdw blurRad="38100" dist="38100" dir="2700000" algn="tl">
                    <a:srgbClr val="000000">
                      <a:alpha val="43137"/>
                    </a:srgbClr>
                  </a:outerShdw>
                </a:effectLst>
              </a:rPr>
              <a:t>.</a:t>
            </a:r>
            <a:endParaRPr lang="en-US" sz="2400" b="1" dirty="0" smtClean="0">
              <a:solidFill>
                <a:schemeClr val="tx1"/>
              </a:solidFill>
            </a:endParaRPr>
          </a:p>
          <a:p>
            <a:pPr marL="1005840" lvl="2" indent="-457200">
              <a:buFont typeface="+mj-lt"/>
              <a:buAutoNum type="arabicPeriod"/>
            </a:pPr>
            <a:r>
              <a:rPr lang="en-US" sz="2400" dirty="0" smtClean="0">
                <a:solidFill>
                  <a:schemeClr val="tx1"/>
                </a:solidFill>
              </a:rPr>
              <a:t>There’s a good side to Okonkwo, he loves his culture and takes responsibility towards his positions and his personality is what kept on pushing him to fight for Igbo culture. </a:t>
            </a:r>
            <a:r>
              <a:rPr lang="en-US" sz="2400" b="1" dirty="0" smtClean="0">
                <a:solidFill>
                  <a:srgbClr val="00B050"/>
                </a:solidFill>
                <a:effectLst>
                  <a:outerShdw blurRad="38100" dist="38100" dir="2700000" algn="tl">
                    <a:srgbClr val="000000">
                      <a:alpha val="43137"/>
                    </a:srgbClr>
                  </a:outerShdw>
                </a:effectLst>
              </a:rPr>
              <a:t>30 words.</a:t>
            </a:r>
          </a:p>
          <a:p>
            <a:pPr marL="1005840" lvl="2" indent="-457200">
              <a:buFont typeface="+mj-lt"/>
              <a:buAutoNum type="arabicPeriod"/>
            </a:pPr>
            <a:r>
              <a:rPr lang="en-US" sz="2400" dirty="0" smtClean="0">
                <a:solidFill>
                  <a:schemeClr val="tx1"/>
                </a:solidFill>
              </a:rPr>
              <a:t>There’s </a:t>
            </a:r>
            <a:r>
              <a:rPr lang="en-US" sz="2400" dirty="0">
                <a:solidFill>
                  <a:schemeClr val="tx1"/>
                </a:solidFill>
              </a:rPr>
              <a:t>a good side to Okonkwo, he loves his culture and </a:t>
            </a:r>
            <a:r>
              <a:rPr lang="en-US" sz="2400" dirty="0" smtClean="0">
                <a:solidFill>
                  <a:schemeClr val="tx1"/>
                </a:solidFill>
              </a:rPr>
              <a:t>his dominate </a:t>
            </a:r>
            <a:r>
              <a:rPr lang="en-US" sz="2400" dirty="0">
                <a:solidFill>
                  <a:schemeClr val="tx1"/>
                </a:solidFill>
              </a:rPr>
              <a:t>personality is what kept on pushing him to fight for Igbo culture</a:t>
            </a:r>
            <a:r>
              <a:rPr lang="en-US" sz="2400" dirty="0" smtClean="0">
                <a:solidFill>
                  <a:schemeClr val="tx1"/>
                </a:solidFill>
              </a:rPr>
              <a:t>.</a:t>
            </a:r>
            <a:r>
              <a:rPr lang="en-US" sz="2400" b="1" dirty="0" smtClean="0">
                <a:solidFill>
                  <a:schemeClr val="tx1"/>
                </a:solidFill>
              </a:rPr>
              <a:t> </a:t>
            </a:r>
            <a:r>
              <a:rPr lang="en-US" sz="2400" b="1" dirty="0" smtClean="0">
                <a:solidFill>
                  <a:srgbClr val="00B050"/>
                </a:solidFill>
                <a:effectLst>
                  <a:outerShdw blurRad="38100" dist="38100" dir="2700000" algn="tl">
                    <a:srgbClr val="000000">
                      <a:alpha val="43137"/>
                    </a:srgbClr>
                  </a:outerShdw>
                </a:effectLst>
              </a:rPr>
              <a:t>26 </a:t>
            </a:r>
            <a:r>
              <a:rPr lang="en-US" sz="2400" b="1" dirty="0">
                <a:solidFill>
                  <a:srgbClr val="00B050"/>
                </a:solidFill>
                <a:effectLst>
                  <a:outerShdw blurRad="38100" dist="38100" dir="2700000" algn="tl">
                    <a:srgbClr val="000000">
                      <a:alpha val="43137"/>
                    </a:srgbClr>
                  </a:outerShdw>
                </a:effectLst>
              </a:rPr>
              <a:t>words.</a:t>
            </a:r>
          </a:p>
          <a:p>
            <a:pPr marL="502920" indent="-457200">
              <a:buFont typeface="+mj-lt"/>
              <a:buAutoNum type="arabicPeriod"/>
            </a:pPr>
            <a:r>
              <a:rPr lang="en-US" sz="2600" b="1" dirty="0" smtClean="0">
                <a:solidFill>
                  <a:schemeClr val="tx1"/>
                </a:solidFill>
              </a:rPr>
              <a:t>Trim transitions. </a:t>
            </a:r>
            <a:r>
              <a:rPr lang="en-US" sz="2600" dirty="0" smtClean="0">
                <a:solidFill>
                  <a:schemeClr val="tx1"/>
                </a:solidFill>
              </a:rPr>
              <a:t>Go from a full sentence at the end of a paragraph to a dependent clause at the beginning of the next BTS.</a:t>
            </a:r>
            <a:endParaRPr lang="en-US" sz="2600" b="1" dirty="0" smtClean="0">
              <a:solidFill>
                <a:schemeClr val="tx1"/>
              </a:solidFill>
            </a:endParaRPr>
          </a:p>
          <a:p>
            <a:pPr marL="502920" indent="-457200">
              <a:buFont typeface="+mj-lt"/>
              <a:buAutoNum type="arabicPeriod"/>
            </a:pPr>
            <a:endParaRPr lang="en-US" sz="2400" b="1" dirty="0">
              <a:solidFill>
                <a:schemeClr val="tx1"/>
              </a:solidFill>
            </a:endParaRPr>
          </a:p>
        </p:txBody>
      </p:sp>
    </p:spTree>
    <p:extLst>
      <p:ext uri="{BB962C8B-B14F-4D97-AF65-F5344CB8AC3E}">
        <p14:creationId xmlns:p14="http://schemas.microsoft.com/office/powerpoint/2010/main" val="473320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Student Does Teacher Does.potx" id="{FA74037E-C2FC-4BF7-AB86-6A115E48A405}" vid="{B793C75E-005D-4C72-AFC4-95BDBA26D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Student doesteacher does</Template>
  <TotalTime>0</TotalTime>
  <Words>645</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Corbel</vt:lpstr>
      <vt:lpstr>Basis</vt:lpstr>
      <vt:lpstr>Repetitive? Over the word count?</vt:lpstr>
      <vt:lpstr>Way over the word count? Feeling repetitive?</vt:lpstr>
      <vt:lpstr>Way over the word count? Feeling repetitive?</vt:lpstr>
      <vt:lpstr>Way over the word count? Feeling repetitive?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2019-04-01T21:15:32Z</dcterms:created>
  <dcterms:modified xsi:type="dcterms:W3CDTF">2019-04-02T18:14:06Z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2018-08-20T20:03:10.9182338Z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