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3"/>
  </p:notesMasterIdLst>
  <p:sldIdLst>
    <p:sldId id="257" r:id="rId3"/>
    <p:sldId id="258" r:id="rId4"/>
    <p:sldId id="259" r:id="rId5"/>
    <p:sldId id="260" r:id="rId6"/>
    <p:sldId id="261" r:id="rId7"/>
    <p:sldId id="262" r:id="rId8"/>
    <p:sldId id="263" r:id="rId9"/>
    <p:sldId id="264" r:id="rId10"/>
    <p:sldId id="266" r:id="rId11"/>
    <p:sldId id="265" r:id="rId12"/>
    <p:sldId id="268" r:id="rId13"/>
    <p:sldId id="267" r:id="rId14"/>
    <p:sldId id="278" r:id="rId15"/>
    <p:sldId id="279" r:id="rId16"/>
    <p:sldId id="280" r:id="rId17"/>
    <p:sldId id="274" r:id="rId18"/>
    <p:sldId id="275" r:id="rId19"/>
    <p:sldId id="281" r:id="rId20"/>
    <p:sldId id="282" r:id="rId21"/>
    <p:sldId id="269" r:id="rId22"/>
    <p:sldId id="270" r:id="rId23"/>
    <p:sldId id="283" r:id="rId24"/>
    <p:sldId id="284" r:id="rId25"/>
    <p:sldId id="285" r:id="rId26"/>
    <p:sldId id="286" r:id="rId27"/>
    <p:sldId id="287" r:id="rId28"/>
    <p:sldId id="288" r:id="rId29"/>
    <p:sldId id="289" r:id="rId30"/>
    <p:sldId id="290" r:id="rId31"/>
    <p:sldId id="291"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759" autoAdjust="0"/>
  </p:normalViewPr>
  <p:slideViewPr>
    <p:cSldViewPr snapToGrid="0">
      <p:cViewPr varScale="1">
        <p:scale>
          <a:sx n="88" d="100"/>
          <a:sy n="88" d="100"/>
        </p:scale>
        <p:origin x="8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ECFC0A2-17D0-453F-8687-0A15BD984E81}" type="datetimeFigureOut">
              <a:rPr lang="en-US" smtClean="0"/>
              <a:t>10/12/2018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DF107D6-D42D-4633-9D6B-CD1B8FAE67C0}" type="slidenum">
              <a:rPr lang="en-US" smtClean="0"/>
              <a:t>‹#›</a:t>
            </a:fld>
            <a:endParaRPr lang="en-US"/>
          </a:p>
        </p:txBody>
      </p:sp>
    </p:spTree>
    <p:extLst>
      <p:ext uri="{BB962C8B-B14F-4D97-AF65-F5344CB8AC3E}">
        <p14:creationId xmlns:p14="http://schemas.microsoft.com/office/powerpoint/2010/main" val="314430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107D6-D42D-4633-9D6B-CD1B8FAE67C0}" type="slidenum">
              <a:rPr lang="en-US" smtClean="0"/>
              <a:t>10</a:t>
            </a:fld>
            <a:endParaRPr lang="en-US"/>
          </a:p>
        </p:txBody>
      </p:sp>
    </p:spTree>
    <p:extLst>
      <p:ext uri="{BB962C8B-B14F-4D97-AF65-F5344CB8AC3E}">
        <p14:creationId xmlns:p14="http://schemas.microsoft.com/office/powerpoint/2010/main" val="1196209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107D6-D42D-4633-9D6B-CD1B8FAE67C0}" type="slidenum">
              <a:rPr lang="en-US" smtClean="0"/>
              <a:t>20</a:t>
            </a:fld>
            <a:endParaRPr lang="en-US"/>
          </a:p>
        </p:txBody>
      </p:sp>
    </p:spTree>
    <p:extLst>
      <p:ext uri="{BB962C8B-B14F-4D97-AF65-F5344CB8AC3E}">
        <p14:creationId xmlns:p14="http://schemas.microsoft.com/office/powerpoint/2010/main" val="1548832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107D6-D42D-4633-9D6B-CD1B8FAE67C0}" type="slidenum">
              <a:rPr lang="en-US" smtClean="0"/>
              <a:t>21</a:t>
            </a:fld>
            <a:endParaRPr lang="en-US"/>
          </a:p>
        </p:txBody>
      </p:sp>
    </p:spTree>
    <p:extLst>
      <p:ext uri="{BB962C8B-B14F-4D97-AF65-F5344CB8AC3E}">
        <p14:creationId xmlns:p14="http://schemas.microsoft.com/office/powerpoint/2010/main" val="3276806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120904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5D7F6568-25FF-4F44-B25E-D10BD20E424E}"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14974-6370-4A6E-A552-ECB813283324}" type="slidenum">
              <a:rPr lang="en-US" smtClean="0"/>
              <a:t>‹#›</a:t>
            </a:fld>
            <a:endParaRPr lang="en-US"/>
          </a:p>
        </p:txBody>
      </p:sp>
      <p:sp>
        <p:nvSpPr>
          <p:cNvPr id="113" name="Rectangle 112"/>
          <p:cNvSpPr/>
          <p:nvPr/>
        </p:nvSpPr>
        <p:spPr>
          <a:xfrm>
            <a:off x="0" y="1905000"/>
            <a:ext cx="6604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grpSp>
        <p:nvGrpSpPr>
          <p:cNvPr id="94" name="Group 93"/>
          <p:cNvGrpSpPr/>
          <p:nvPr/>
        </p:nvGrpSpPr>
        <p:grpSpPr>
          <a:xfrm>
            <a:off x="0" y="2057400"/>
            <a:ext cx="6401859"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304800" y="2130426"/>
            <a:ext cx="58928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04800" y="3733800"/>
            <a:ext cx="58928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793729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F6568-25FF-4F44-B25E-D10BD20E424E}"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249333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F6568-25FF-4F44-B25E-D10BD20E424E}"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3197112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5FDBA4-0DA6-4B5D-AF37-08DAD7CD9288}"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477B5-D3C6-47C6-9548-0BEBBB94F1E6}" type="slidenum">
              <a:rPr lang="en-US" smtClean="0"/>
              <a:t>‹#›</a:t>
            </a:fld>
            <a:endParaRPr lang="en-US"/>
          </a:p>
        </p:txBody>
      </p:sp>
    </p:spTree>
    <p:extLst>
      <p:ext uri="{BB962C8B-B14F-4D97-AF65-F5344CB8AC3E}">
        <p14:creationId xmlns:p14="http://schemas.microsoft.com/office/powerpoint/2010/main" val="698961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5FDBA4-0DA6-4B5D-AF37-08DAD7CD9288}"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477B5-D3C6-47C6-9548-0BEBBB94F1E6}" type="slidenum">
              <a:rPr lang="en-US" smtClean="0"/>
              <a:t>‹#›</a:t>
            </a:fld>
            <a:endParaRPr lang="en-US"/>
          </a:p>
        </p:txBody>
      </p:sp>
    </p:spTree>
    <p:extLst>
      <p:ext uri="{BB962C8B-B14F-4D97-AF65-F5344CB8AC3E}">
        <p14:creationId xmlns:p14="http://schemas.microsoft.com/office/powerpoint/2010/main" val="3964333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5FDBA4-0DA6-4B5D-AF37-08DAD7CD9288}"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477B5-D3C6-47C6-9548-0BEBBB94F1E6}" type="slidenum">
              <a:rPr lang="en-US" smtClean="0"/>
              <a:t>‹#›</a:t>
            </a:fld>
            <a:endParaRPr lang="en-US"/>
          </a:p>
        </p:txBody>
      </p:sp>
    </p:spTree>
    <p:extLst>
      <p:ext uri="{BB962C8B-B14F-4D97-AF65-F5344CB8AC3E}">
        <p14:creationId xmlns:p14="http://schemas.microsoft.com/office/powerpoint/2010/main" val="3357363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5FDBA4-0DA6-4B5D-AF37-08DAD7CD9288}"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477B5-D3C6-47C6-9548-0BEBBB94F1E6}" type="slidenum">
              <a:rPr lang="en-US" smtClean="0"/>
              <a:t>‹#›</a:t>
            </a:fld>
            <a:endParaRPr lang="en-US"/>
          </a:p>
        </p:txBody>
      </p:sp>
    </p:spTree>
    <p:extLst>
      <p:ext uri="{BB962C8B-B14F-4D97-AF65-F5344CB8AC3E}">
        <p14:creationId xmlns:p14="http://schemas.microsoft.com/office/powerpoint/2010/main" val="3085610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5FDBA4-0DA6-4B5D-AF37-08DAD7CD9288}" type="datetimeFigureOut">
              <a:rPr lang="en-US" smtClean="0"/>
              <a:t>10/12/2018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A477B5-D3C6-47C6-9548-0BEBBB94F1E6}" type="slidenum">
              <a:rPr lang="en-US" smtClean="0"/>
              <a:t>‹#›</a:t>
            </a:fld>
            <a:endParaRPr lang="en-US"/>
          </a:p>
        </p:txBody>
      </p:sp>
    </p:spTree>
    <p:extLst>
      <p:ext uri="{BB962C8B-B14F-4D97-AF65-F5344CB8AC3E}">
        <p14:creationId xmlns:p14="http://schemas.microsoft.com/office/powerpoint/2010/main" val="1020250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5FDBA4-0DA6-4B5D-AF37-08DAD7CD9288}" type="datetimeFigureOut">
              <a:rPr lang="en-US" smtClean="0"/>
              <a:t>10/12/2018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A477B5-D3C6-47C6-9548-0BEBBB94F1E6}" type="slidenum">
              <a:rPr lang="en-US" smtClean="0"/>
              <a:t>‹#›</a:t>
            </a:fld>
            <a:endParaRPr lang="en-US"/>
          </a:p>
        </p:txBody>
      </p:sp>
    </p:spTree>
    <p:extLst>
      <p:ext uri="{BB962C8B-B14F-4D97-AF65-F5344CB8AC3E}">
        <p14:creationId xmlns:p14="http://schemas.microsoft.com/office/powerpoint/2010/main" val="3566372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5FDBA4-0DA6-4B5D-AF37-08DAD7CD9288}" type="datetimeFigureOut">
              <a:rPr lang="en-US" smtClean="0"/>
              <a:t>10/12/2018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A477B5-D3C6-47C6-9548-0BEBBB94F1E6}" type="slidenum">
              <a:rPr lang="en-US" smtClean="0"/>
              <a:t>‹#›</a:t>
            </a:fld>
            <a:endParaRPr lang="en-US"/>
          </a:p>
        </p:txBody>
      </p:sp>
    </p:spTree>
    <p:extLst>
      <p:ext uri="{BB962C8B-B14F-4D97-AF65-F5344CB8AC3E}">
        <p14:creationId xmlns:p14="http://schemas.microsoft.com/office/powerpoint/2010/main" val="1509678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5FDBA4-0DA6-4B5D-AF37-08DAD7CD9288}"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477B5-D3C6-47C6-9548-0BEBBB94F1E6}" type="slidenum">
              <a:rPr lang="en-US" smtClean="0"/>
              <a:t>‹#›</a:t>
            </a:fld>
            <a:endParaRPr lang="en-US"/>
          </a:p>
        </p:txBody>
      </p:sp>
    </p:spTree>
    <p:extLst>
      <p:ext uri="{BB962C8B-B14F-4D97-AF65-F5344CB8AC3E}">
        <p14:creationId xmlns:p14="http://schemas.microsoft.com/office/powerpoint/2010/main" val="172934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F6568-25FF-4F44-B25E-D10BD20E424E}"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1891516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5FDBA4-0DA6-4B5D-AF37-08DAD7CD9288}"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477B5-D3C6-47C6-9548-0BEBBB94F1E6}" type="slidenum">
              <a:rPr lang="en-US" smtClean="0"/>
              <a:t>‹#›</a:t>
            </a:fld>
            <a:endParaRPr lang="en-US"/>
          </a:p>
        </p:txBody>
      </p:sp>
    </p:spTree>
    <p:extLst>
      <p:ext uri="{BB962C8B-B14F-4D97-AF65-F5344CB8AC3E}">
        <p14:creationId xmlns:p14="http://schemas.microsoft.com/office/powerpoint/2010/main" val="2826277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5FDBA4-0DA6-4B5D-AF37-08DAD7CD9288}"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477B5-D3C6-47C6-9548-0BEBBB94F1E6}" type="slidenum">
              <a:rPr lang="en-US" smtClean="0"/>
              <a:t>‹#›</a:t>
            </a:fld>
            <a:endParaRPr lang="en-US"/>
          </a:p>
        </p:txBody>
      </p:sp>
    </p:spTree>
    <p:extLst>
      <p:ext uri="{BB962C8B-B14F-4D97-AF65-F5344CB8AC3E}">
        <p14:creationId xmlns:p14="http://schemas.microsoft.com/office/powerpoint/2010/main" val="33960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5FDBA4-0DA6-4B5D-AF37-08DAD7CD9288}"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477B5-D3C6-47C6-9548-0BEBBB94F1E6}" type="slidenum">
              <a:rPr lang="en-US" smtClean="0"/>
              <a:t>‹#›</a:t>
            </a:fld>
            <a:endParaRPr lang="en-US"/>
          </a:p>
        </p:txBody>
      </p:sp>
    </p:spTree>
    <p:extLst>
      <p:ext uri="{BB962C8B-B14F-4D97-AF65-F5344CB8AC3E}">
        <p14:creationId xmlns:p14="http://schemas.microsoft.com/office/powerpoint/2010/main" val="2758431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2" y="-30478"/>
            <a:ext cx="120903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12192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cxnSp>
        <p:nvCxnSpPr>
          <p:cNvPr id="96" name="Straight Connector 95"/>
          <p:cNvCxnSpPr/>
          <p:nvPr/>
        </p:nvCxnSpPr>
        <p:spPr>
          <a:xfrm>
            <a:off x="0" y="4387368"/>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9600" y="5621365"/>
            <a:ext cx="110744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609600" y="4463568"/>
            <a:ext cx="110744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5D7F6568-25FF-4F44-B25E-D10BD20E424E}" type="datetimeFigureOut">
              <a:rPr lang="en-US" smtClean="0"/>
              <a:t>10/12/2018</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390349994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7F6568-25FF-4F44-B25E-D10BD20E424E}"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3764164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7F6568-25FF-4F44-B25E-D10BD20E424E}" type="datetimeFigureOut">
              <a:rPr lang="en-US" smtClean="0"/>
              <a:t>10/12/2018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1995011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7F6568-25FF-4F44-B25E-D10BD20E424E}" type="datetimeFigureOut">
              <a:rPr lang="en-US" smtClean="0"/>
              <a:t>10/12/2018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463693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F6568-25FF-4F44-B25E-D10BD20E424E}" type="datetimeFigureOut">
              <a:rPr lang="en-US" smtClean="0"/>
              <a:t>10/12/2018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68105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273051"/>
            <a:ext cx="7315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7F6568-25FF-4F44-B25E-D10BD20E424E}"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14974-6370-4A6E-A552-ECB813283324}" type="slidenum">
              <a:rPr lang="en-US" smtClean="0"/>
              <a:t>‹#›</a:t>
            </a:fld>
            <a:endParaRPr lang="en-US"/>
          </a:p>
        </p:txBody>
      </p:sp>
      <p:sp>
        <p:nvSpPr>
          <p:cNvPr id="37" name="Rectangle 36"/>
          <p:cNvSpPr/>
          <p:nvPr/>
        </p:nvSpPr>
        <p:spPr>
          <a:xfrm>
            <a:off x="0" y="1563624"/>
            <a:ext cx="3681984"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cxnSp>
        <p:nvCxnSpPr>
          <p:cNvPr id="39" name="Straight Connector 38"/>
          <p:cNvCxnSpPr/>
          <p:nvPr/>
        </p:nvCxnSpPr>
        <p:spPr>
          <a:xfrm rot="5400000">
            <a:off x="2007129" y="3221207"/>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3200" y="1901952"/>
            <a:ext cx="316992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203200" y="3273552"/>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506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267200" y="381000"/>
            <a:ext cx="74168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5D7F6568-25FF-4F44-B25E-D10BD20E424E}"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14974-6370-4A6E-A552-ECB813283324}" type="slidenum">
              <a:rPr lang="en-US" smtClean="0"/>
              <a:t>‹#›</a:t>
            </a:fld>
            <a:endParaRPr lang="en-US"/>
          </a:p>
        </p:txBody>
      </p:sp>
      <p:sp>
        <p:nvSpPr>
          <p:cNvPr id="33" name="Rectangle 32"/>
          <p:cNvSpPr/>
          <p:nvPr/>
        </p:nvSpPr>
        <p:spPr>
          <a:xfrm>
            <a:off x="0" y="1563624"/>
            <a:ext cx="3681984"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cxnSp>
        <p:nvCxnSpPr>
          <p:cNvPr id="34" name="Straight Connector 33"/>
          <p:cNvCxnSpPr/>
          <p:nvPr/>
        </p:nvCxnSpPr>
        <p:spPr>
          <a:xfrm rot="5400000">
            <a:off x="2007129" y="3221207"/>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7264" y="1905000"/>
            <a:ext cx="316992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203200" y="3276600"/>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0151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99136" y="137160"/>
            <a:ext cx="1182624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12409"/>
            <a:ext cx="2844800" cy="365125"/>
          </a:xfrm>
          <a:prstGeom prst="rect">
            <a:avLst/>
          </a:prstGeom>
        </p:spPr>
        <p:txBody>
          <a:bodyPr vert="horz" lIns="91440" tIns="45720" rIns="91440" bIns="45720" rtlCol="0" anchor="ctr"/>
          <a:lstStyle>
            <a:lvl1pPr algn="l">
              <a:defRPr sz="1200">
                <a:solidFill>
                  <a:schemeClr val="tx2"/>
                </a:solidFill>
              </a:defRPr>
            </a:lvl1pPr>
          </a:lstStyle>
          <a:p>
            <a:fld id="{5D7F6568-25FF-4F44-B25E-D10BD20E424E}" type="datetimeFigureOut">
              <a:rPr lang="en-US" smtClean="0"/>
              <a:t>10/12/2018</a:t>
            </a:fld>
            <a:endParaRPr lang="en-US"/>
          </a:p>
        </p:txBody>
      </p:sp>
      <p:sp>
        <p:nvSpPr>
          <p:cNvPr id="5" name="Footer Placeholder 4"/>
          <p:cNvSpPr>
            <a:spLocks noGrp="1"/>
          </p:cNvSpPr>
          <p:nvPr>
            <p:ph type="ftr" sz="quarter" idx="3"/>
          </p:nvPr>
        </p:nvSpPr>
        <p:spPr>
          <a:xfrm>
            <a:off x="3774831" y="6312409"/>
            <a:ext cx="4642339"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8737600" y="6312409"/>
            <a:ext cx="2844800" cy="365125"/>
          </a:xfrm>
          <a:prstGeom prst="rect">
            <a:avLst/>
          </a:prstGeom>
        </p:spPr>
        <p:txBody>
          <a:bodyPr vert="horz" lIns="91440" tIns="45720" rIns="91440" bIns="45720" rtlCol="0" anchor="ctr"/>
          <a:lstStyle>
            <a:lvl1pPr algn="r">
              <a:defRPr sz="1200">
                <a:solidFill>
                  <a:schemeClr val="tx2"/>
                </a:solidFill>
              </a:defRPr>
            </a:lvl1pPr>
          </a:lstStyle>
          <a:p>
            <a:fld id="{3F414974-6370-4A6E-A552-ECB813283324}" type="slidenum">
              <a:rPr lang="en-US" smtClean="0"/>
              <a:t>‹#›</a:t>
            </a:fld>
            <a:endParaRPr lang="en-US"/>
          </a:p>
        </p:txBody>
      </p:sp>
    </p:spTree>
    <p:extLst>
      <p:ext uri="{BB962C8B-B14F-4D97-AF65-F5344CB8AC3E}">
        <p14:creationId xmlns:p14="http://schemas.microsoft.com/office/powerpoint/2010/main" val="35146698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FDBA4-0DA6-4B5D-AF37-08DAD7CD9288}" type="datetimeFigureOut">
              <a:rPr lang="en-US" smtClean="0"/>
              <a:t>10/12/2018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477B5-D3C6-47C6-9548-0BEBBB94F1E6}" type="slidenum">
              <a:rPr lang="en-US" smtClean="0"/>
              <a:t>‹#›</a:t>
            </a:fld>
            <a:endParaRPr lang="en-US"/>
          </a:p>
        </p:txBody>
      </p:sp>
    </p:spTree>
    <p:extLst>
      <p:ext uri="{BB962C8B-B14F-4D97-AF65-F5344CB8AC3E}">
        <p14:creationId xmlns:p14="http://schemas.microsoft.com/office/powerpoint/2010/main" val="41713180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bsnews.com/videos/pentagon-400b-f-35-jet-program-most-expensive-in-history/" TargetMode="Externa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utube.com/user/UnitedRepublicVideo"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npr.org/sections/health-shots/2018/03/06/583973428/after-decades-of-air-pollution-a-louisiana-town-rebels-against-a-chemical-gia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52768" y="0"/>
            <a:ext cx="8911687" cy="1280890"/>
          </a:xfrm>
        </p:spPr>
        <p:txBody>
          <a:bodyPr>
            <a:normAutofit/>
          </a:bodyPr>
          <a:lstStyle/>
          <a:p>
            <a:r>
              <a:rPr lang="en-US" sz="6600" dirty="0"/>
              <a:t>Journal </a:t>
            </a:r>
            <a:r>
              <a:rPr lang="en-US" sz="6600" dirty="0" smtClean="0"/>
              <a:t>#5: </a:t>
            </a:r>
            <a:r>
              <a:rPr lang="en-US" sz="6600" dirty="0"/>
              <a:t>Oligarchy</a:t>
            </a:r>
          </a:p>
        </p:txBody>
      </p:sp>
      <p:sp>
        <p:nvSpPr>
          <p:cNvPr id="2" name="Content Placeholder 1"/>
          <p:cNvSpPr>
            <a:spLocks noGrp="1"/>
          </p:cNvSpPr>
          <p:nvPr>
            <p:ph idx="1"/>
          </p:nvPr>
        </p:nvSpPr>
        <p:spPr>
          <a:xfrm>
            <a:off x="1652767" y="1280889"/>
            <a:ext cx="10221553" cy="5403245"/>
          </a:xfrm>
        </p:spPr>
        <p:txBody>
          <a:bodyPr>
            <a:normAutofit/>
          </a:bodyPr>
          <a:lstStyle/>
          <a:p>
            <a:pPr marL="0" indent="0">
              <a:buNone/>
            </a:pPr>
            <a:r>
              <a:rPr lang="en-US" sz="2800" u="sng" dirty="0"/>
              <a:t>Learning Targets</a:t>
            </a:r>
            <a:r>
              <a:rPr lang="en-US" sz="2800" dirty="0"/>
              <a:t>:</a:t>
            </a:r>
          </a:p>
          <a:p>
            <a:pPr marL="514350" indent="-514350">
              <a:buFont typeface="+mj-lt"/>
              <a:buAutoNum type="arabicPeriod"/>
            </a:pPr>
            <a:r>
              <a:rPr lang="en-US" sz="2800" dirty="0"/>
              <a:t>Students will be able to analyze Goldstein’s book from </a:t>
            </a:r>
            <a:r>
              <a:rPr lang="en-US" sz="2800" i="1" dirty="0"/>
              <a:t>1984</a:t>
            </a:r>
            <a:r>
              <a:rPr lang="en-US" sz="2800" dirty="0"/>
              <a:t>.</a:t>
            </a:r>
          </a:p>
          <a:p>
            <a:pPr marL="514350" indent="-514350">
              <a:buFont typeface="+mj-lt"/>
              <a:buAutoNum type="arabicPeriod"/>
            </a:pPr>
            <a:r>
              <a:rPr lang="en-US" sz="2800" dirty="0"/>
              <a:t>Students will be able to define oligarchy and identify conditions that lead to oligarchy.</a:t>
            </a:r>
          </a:p>
          <a:p>
            <a:pPr marL="514350" indent="-514350">
              <a:buFont typeface="+mj-lt"/>
              <a:buAutoNum type="arabicPeriod"/>
            </a:pPr>
            <a:r>
              <a:rPr lang="en-US" sz="2800" dirty="0"/>
              <a:t>Students will be able to analyze real world conditions and evaluate evidence.</a:t>
            </a:r>
          </a:p>
          <a:p>
            <a:pPr marL="514350" indent="-514350">
              <a:buFont typeface="+mj-lt"/>
              <a:buAutoNum type="arabicPeriod"/>
            </a:pPr>
            <a:r>
              <a:rPr lang="en-US" sz="2800" dirty="0"/>
              <a:t>Students will be able to create presentations and deliver lessons to their peers.</a:t>
            </a:r>
          </a:p>
        </p:txBody>
      </p:sp>
    </p:spTree>
    <p:extLst>
      <p:ext uri="{BB962C8B-B14F-4D97-AF65-F5344CB8AC3E}">
        <p14:creationId xmlns:p14="http://schemas.microsoft.com/office/powerpoint/2010/main" val="2646018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609600" y="1600200"/>
          <a:ext cx="10972799" cy="4567844"/>
        </p:xfrm>
        <a:graphic>
          <a:graphicData uri="http://schemas.openxmlformats.org/drawingml/2006/table">
            <a:tbl>
              <a:tblPr firstRow="1" bandRow="1">
                <a:tableStyleId>{5C22544A-7EE6-4342-B048-85BDC9FD1C3A}</a:tableStyleId>
              </a:tblPr>
              <a:tblGrid>
                <a:gridCol w="1329335">
                  <a:extLst>
                    <a:ext uri="{9D8B030D-6E8A-4147-A177-3AD203B41FA5}">
                      <a16:colId xmlns:a16="http://schemas.microsoft.com/office/drawing/2014/main" val="122139832"/>
                    </a:ext>
                  </a:extLst>
                </a:gridCol>
                <a:gridCol w="2410866">
                  <a:extLst>
                    <a:ext uri="{9D8B030D-6E8A-4147-A177-3AD203B41FA5}">
                      <a16:colId xmlns:a16="http://schemas.microsoft.com/office/drawing/2014/main" val="360113898"/>
                    </a:ext>
                  </a:extLst>
                </a:gridCol>
                <a:gridCol w="2410866">
                  <a:extLst>
                    <a:ext uri="{9D8B030D-6E8A-4147-A177-3AD203B41FA5}">
                      <a16:colId xmlns:a16="http://schemas.microsoft.com/office/drawing/2014/main" val="638389403"/>
                    </a:ext>
                  </a:extLst>
                </a:gridCol>
                <a:gridCol w="2410866">
                  <a:extLst>
                    <a:ext uri="{9D8B030D-6E8A-4147-A177-3AD203B41FA5}">
                      <a16:colId xmlns:a16="http://schemas.microsoft.com/office/drawing/2014/main" val="2672291686"/>
                    </a:ext>
                  </a:extLst>
                </a:gridCol>
                <a:gridCol w="2410866">
                  <a:extLst>
                    <a:ext uri="{9D8B030D-6E8A-4147-A177-3AD203B41FA5}">
                      <a16:colId xmlns:a16="http://schemas.microsoft.com/office/drawing/2014/main" val="3555210141"/>
                    </a:ext>
                  </a:extLst>
                </a:gridCol>
              </a:tblGrid>
              <a:tr h="533524">
                <a:tc>
                  <a:txBody>
                    <a:bodyPr/>
                    <a:lstStyle/>
                    <a:p>
                      <a:r>
                        <a:rPr lang="en-US" dirty="0" smtClean="0"/>
                        <a:t>Packet</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extLst>
                  <a:ext uri="{0D108BD9-81ED-4DB2-BD59-A6C34878D82A}">
                    <a16:rowId xmlns:a16="http://schemas.microsoft.com/office/drawing/2014/main" val="2210928000"/>
                  </a:ext>
                </a:extLst>
              </a:tr>
              <a:tr h="1008580">
                <a:tc>
                  <a:txBody>
                    <a:bodyPr/>
                    <a:lstStyle/>
                    <a:p>
                      <a:r>
                        <a:rPr lang="en-US" sz="4000" dirty="0" smtClean="0"/>
                        <a:t>A</a:t>
                      </a:r>
                      <a:endParaRPr lang="en-US" sz="4000" dirty="0"/>
                    </a:p>
                  </a:txBody>
                  <a:tcPr/>
                </a:tc>
                <a:tc>
                  <a:txBody>
                    <a:bodyPr/>
                    <a:lstStyle/>
                    <a:p>
                      <a:r>
                        <a:rPr lang="en-US" sz="2400" b="0" dirty="0" smtClean="0"/>
                        <a:t>Ryan A.</a:t>
                      </a:r>
                      <a:br>
                        <a:rPr lang="en-US" sz="2400" b="0" dirty="0" smtClean="0"/>
                      </a:br>
                      <a:r>
                        <a:rPr lang="en-US" sz="2400" b="0" dirty="0" smtClean="0"/>
                        <a:t>Kenta D.</a:t>
                      </a:r>
                      <a:endParaRPr lang="en-US" sz="2400" b="0" dirty="0"/>
                    </a:p>
                  </a:txBody>
                  <a:tcPr>
                    <a:solidFill>
                      <a:schemeClr val="accent1">
                        <a:lumMod val="40000"/>
                        <a:lumOff val="60000"/>
                      </a:schemeClr>
                    </a:solidFill>
                  </a:tcPr>
                </a:tc>
                <a:tc>
                  <a:txBody>
                    <a:bodyPr/>
                    <a:lstStyle/>
                    <a:p>
                      <a:r>
                        <a:rPr lang="en-US" sz="2400" b="0" dirty="0" smtClean="0"/>
                        <a:t>Ryan E.</a:t>
                      </a:r>
                    </a:p>
                    <a:p>
                      <a:r>
                        <a:rPr lang="en-US" sz="2400" b="0" dirty="0" smtClean="0"/>
                        <a:t>Mauricio H.</a:t>
                      </a:r>
                      <a:endParaRPr lang="en-US" sz="2400" b="0" dirty="0"/>
                    </a:p>
                  </a:txBody>
                  <a:tcPr>
                    <a:solidFill>
                      <a:schemeClr val="tx1"/>
                    </a:solidFill>
                  </a:tcPr>
                </a:tc>
                <a:tc>
                  <a:txBody>
                    <a:bodyPr/>
                    <a:lstStyle/>
                    <a:p>
                      <a:r>
                        <a:rPr lang="en-US" sz="2400" b="0" dirty="0" smtClean="0"/>
                        <a:t>David L.</a:t>
                      </a:r>
                      <a:endParaRPr lang="en-US" sz="2400" b="0" dirty="0"/>
                    </a:p>
                  </a:txBody>
                  <a:tcPr>
                    <a:solidFill>
                      <a:schemeClr val="accent1">
                        <a:lumMod val="40000"/>
                        <a:lumOff val="60000"/>
                      </a:schemeClr>
                    </a:solidFill>
                  </a:tcPr>
                </a:tc>
                <a:tc>
                  <a:txBody>
                    <a:bodyPr/>
                    <a:lstStyle/>
                    <a:p>
                      <a:r>
                        <a:rPr lang="en-US" sz="2400" b="0" dirty="0" smtClean="0"/>
                        <a:t>Vlad M.</a:t>
                      </a:r>
                      <a:br>
                        <a:rPr lang="en-US" sz="2400" b="0" dirty="0" smtClean="0"/>
                      </a:br>
                      <a:r>
                        <a:rPr lang="en-US" sz="2400" b="0" dirty="0" smtClean="0"/>
                        <a:t>Sebastian M.</a:t>
                      </a:r>
                      <a:endParaRPr lang="en-US" sz="2400" b="0" dirty="0"/>
                    </a:p>
                  </a:txBody>
                  <a:tcPr>
                    <a:solidFill>
                      <a:schemeClr val="tx1"/>
                    </a:solidFill>
                  </a:tcPr>
                </a:tc>
                <a:extLst>
                  <a:ext uri="{0D108BD9-81ED-4DB2-BD59-A6C34878D82A}">
                    <a16:rowId xmlns:a16="http://schemas.microsoft.com/office/drawing/2014/main" val="4249683619"/>
                  </a:ext>
                </a:extLst>
              </a:tr>
              <a:tr h="1008580">
                <a:tc>
                  <a:txBody>
                    <a:bodyPr/>
                    <a:lstStyle/>
                    <a:p>
                      <a:r>
                        <a:rPr lang="en-US" sz="4000" dirty="0" smtClean="0"/>
                        <a:t>B</a:t>
                      </a:r>
                      <a:endParaRPr lang="en-US" sz="4000" dirty="0"/>
                    </a:p>
                  </a:txBody>
                  <a:tcPr/>
                </a:tc>
                <a:tc>
                  <a:txBody>
                    <a:bodyPr/>
                    <a:lstStyle/>
                    <a:p>
                      <a:r>
                        <a:rPr lang="en-US" sz="2400" b="0" dirty="0" smtClean="0"/>
                        <a:t>Braden C.</a:t>
                      </a:r>
                      <a:br>
                        <a:rPr lang="en-US" sz="2400" b="0" dirty="0" smtClean="0"/>
                      </a:br>
                      <a:r>
                        <a:rPr lang="en-US" sz="2400" b="0" dirty="0" smtClean="0"/>
                        <a:t>Elijah S.</a:t>
                      </a:r>
                      <a:endParaRPr lang="en-US" sz="2400" b="0" dirty="0"/>
                    </a:p>
                  </a:txBody>
                  <a:tcPr/>
                </a:tc>
                <a:tc>
                  <a:txBody>
                    <a:bodyPr/>
                    <a:lstStyle/>
                    <a:p>
                      <a:r>
                        <a:rPr lang="en-US" sz="2400" b="0" dirty="0" err="1" smtClean="0"/>
                        <a:t>Irelin</a:t>
                      </a:r>
                      <a:r>
                        <a:rPr lang="en-US" sz="2400" b="0" dirty="0" smtClean="0"/>
                        <a:t> H.</a:t>
                      </a:r>
                      <a:br>
                        <a:rPr lang="en-US" sz="2400" b="0" dirty="0" smtClean="0"/>
                      </a:br>
                      <a:r>
                        <a:rPr lang="en-US" sz="2400" b="0" dirty="0" smtClean="0"/>
                        <a:t>Grace L.</a:t>
                      </a:r>
                      <a:endParaRPr lang="en-US" sz="2400" b="0" dirty="0"/>
                    </a:p>
                  </a:txBody>
                  <a:tcPr>
                    <a:solidFill>
                      <a:schemeClr val="accent1">
                        <a:lumMod val="40000"/>
                        <a:lumOff val="60000"/>
                      </a:schemeClr>
                    </a:solidFill>
                  </a:tcPr>
                </a:tc>
                <a:tc>
                  <a:txBody>
                    <a:bodyPr/>
                    <a:lstStyle/>
                    <a:p>
                      <a:r>
                        <a:rPr lang="en-US" sz="2400" b="0" dirty="0" smtClean="0"/>
                        <a:t>Marc J.</a:t>
                      </a:r>
                      <a:br>
                        <a:rPr lang="en-US" sz="2400" b="0" dirty="0" smtClean="0"/>
                      </a:br>
                      <a:r>
                        <a:rPr lang="en-US" sz="2400" b="0" dirty="0" smtClean="0"/>
                        <a:t>Dylan K.</a:t>
                      </a:r>
                      <a:endParaRPr lang="en-US" sz="2400" b="0" dirty="0"/>
                    </a:p>
                  </a:txBody>
                  <a:tcPr/>
                </a:tc>
                <a:tc>
                  <a:txBody>
                    <a:bodyPr/>
                    <a:lstStyle/>
                    <a:p>
                      <a:r>
                        <a:rPr lang="en-US" sz="2400" b="0" dirty="0" smtClean="0"/>
                        <a:t>Holly S.</a:t>
                      </a:r>
                      <a:br>
                        <a:rPr lang="en-US" sz="2400" b="0" dirty="0" smtClean="0"/>
                      </a:br>
                      <a:r>
                        <a:rPr lang="en-US" sz="2400" b="0" dirty="0" smtClean="0"/>
                        <a:t>Alexa</a:t>
                      </a:r>
                      <a:r>
                        <a:rPr lang="en-US" sz="2400" b="0" baseline="0" dirty="0" smtClean="0"/>
                        <a:t> W.</a:t>
                      </a:r>
                      <a:endParaRPr lang="en-US" sz="2400" b="0" dirty="0"/>
                    </a:p>
                  </a:txBody>
                  <a:tcPr>
                    <a:solidFill>
                      <a:schemeClr val="accent1">
                        <a:lumMod val="40000"/>
                        <a:lumOff val="60000"/>
                      </a:schemeClr>
                    </a:solidFill>
                  </a:tcPr>
                </a:tc>
                <a:extLst>
                  <a:ext uri="{0D108BD9-81ED-4DB2-BD59-A6C34878D82A}">
                    <a16:rowId xmlns:a16="http://schemas.microsoft.com/office/drawing/2014/main" val="183849946"/>
                  </a:ext>
                </a:extLst>
              </a:tr>
              <a:tr h="1008580">
                <a:tc>
                  <a:txBody>
                    <a:bodyPr/>
                    <a:lstStyle/>
                    <a:p>
                      <a:r>
                        <a:rPr lang="en-US" sz="4000" dirty="0" smtClean="0"/>
                        <a:t>C</a:t>
                      </a:r>
                      <a:endParaRPr lang="en-US" sz="4000" dirty="0"/>
                    </a:p>
                  </a:txBody>
                  <a:tcPr/>
                </a:tc>
                <a:tc>
                  <a:txBody>
                    <a:bodyPr/>
                    <a:lstStyle/>
                    <a:p>
                      <a:r>
                        <a:rPr lang="en-US" sz="2400" b="0" dirty="0" smtClean="0"/>
                        <a:t>Aidan B.</a:t>
                      </a:r>
                      <a:br>
                        <a:rPr lang="en-US" sz="2400" b="0" dirty="0" smtClean="0"/>
                      </a:br>
                      <a:r>
                        <a:rPr lang="en-US" sz="2400" b="0" dirty="0" smtClean="0"/>
                        <a:t>Brandon E.</a:t>
                      </a:r>
                      <a:endParaRPr lang="en-US" sz="2400" b="0" dirty="0"/>
                    </a:p>
                  </a:txBody>
                  <a:tcPr>
                    <a:solidFill>
                      <a:schemeClr val="accent1">
                        <a:lumMod val="40000"/>
                        <a:lumOff val="60000"/>
                      </a:schemeClr>
                    </a:solidFill>
                  </a:tcPr>
                </a:tc>
                <a:tc>
                  <a:txBody>
                    <a:bodyPr/>
                    <a:lstStyle/>
                    <a:p>
                      <a:r>
                        <a:rPr lang="en-US" sz="2400" b="0" dirty="0" smtClean="0"/>
                        <a:t>Rhys H.</a:t>
                      </a:r>
                      <a:br>
                        <a:rPr lang="en-US" sz="2400" b="0" dirty="0" smtClean="0"/>
                      </a:br>
                      <a:r>
                        <a:rPr lang="en-US" sz="2400" b="0" dirty="0" smtClean="0"/>
                        <a:t>Tony H.</a:t>
                      </a:r>
                      <a:endParaRPr lang="en-US" sz="2400" b="0" dirty="0"/>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smtClean="0"/>
                        <a:t>Bo 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smtClean="0"/>
                        <a:t>Connor S.</a:t>
                      </a:r>
                    </a:p>
                  </a:txBody>
                  <a:tcPr>
                    <a:solidFill>
                      <a:schemeClr val="accent1">
                        <a:lumMod val="40000"/>
                        <a:lumOff val="60000"/>
                      </a:schemeClr>
                    </a:solidFill>
                  </a:tcPr>
                </a:tc>
                <a:tc>
                  <a:txBody>
                    <a:bodyPr/>
                    <a:lstStyle/>
                    <a:p>
                      <a:r>
                        <a:rPr lang="en-US" sz="2400" b="0" dirty="0" smtClean="0"/>
                        <a:t>Max</a:t>
                      </a:r>
                      <a:r>
                        <a:rPr lang="en-US" sz="2400" b="0" baseline="0" dirty="0" smtClean="0"/>
                        <a:t> 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smtClean="0"/>
                        <a:t>Evan S.</a:t>
                      </a:r>
                    </a:p>
                  </a:txBody>
                  <a:tcPr>
                    <a:solidFill>
                      <a:schemeClr val="tx1"/>
                    </a:solidFill>
                  </a:tcPr>
                </a:tc>
                <a:extLst>
                  <a:ext uri="{0D108BD9-81ED-4DB2-BD59-A6C34878D82A}">
                    <a16:rowId xmlns:a16="http://schemas.microsoft.com/office/drawing/2014/main" val="3656596971"/>
                  </a:ext>
                </a:extLst>
              </a:tr>
              <a:tr h="1008580">
                <a:tc>
                  <a:txBody>
                    <a:bodyPr/>
                    <a:lstStyle/>
                    <a:p>
                      <a:r>
                        <a:rPr lang="en-US" sz="4000" dirty="0" smtClean="0"/>
                        <a:t>D</a:t>
                      </a:r>
                      <a:endParaRPr lang="en-US" sz="4000" dirty="0"/>
                    </a:p>
                  </a:txBody>
                  <a:tcPr/>
                </a:tc>
                <a:tc>
                  <a:txBody>
                    <a:bodyPr/>
                    <a:lstStyle/>
                    <a:p>
                      <a:r>
                        <a:rPr lang="en-US" sz="2400" b="0" dirty="0" smtClean="0"/>
                        <a:t>Makenna D.</a:t>
                      </a:r>
                      <a:br>
                        <a:rPr lang="en-US" sz="2400" b="0" dirty="0" smtClean="0"/>
                      </a:br>
                      <a:r>
                        <a:rPr lang="en-US" sz="2400" b="0" dirty="0" smtClean="0"/>
                        <a:t>Spencer W.</a:t>
                      </a:r>
                      <a:endParaRPr lang="en-US" sz="2400" b="0" dirty="0"/>
                    </a:p>
                  </a:txBody>
                  <a:tcPr/>
                </a:tc>
                <a:tc>
                  <a:txBody>
                    <a:bodyPr/>
                    <a:lstStyle/>
                    <a:p>
                      <a:r>
                        <a:rPr lang="en-US" sz="2400" b="0" dirty="0" smtClean="0"/>
                        <a:t>Caitlin H.</a:t>
                      </a:r>
                      <a:br>
                        <a:rPr lang="en-US" sz="2400" b="0" dirty="0" smtClean="0"/>
                      </a:br>
                      <a:r>
                        <a:rPr lang="en-US" sz="2400" b="0" dirty="0" smtClean="0"/>
                        <a:t>Josh H.</a:t>
                      </a:r>
                      <a:endParaRPr lang="en-US" sz="2400" b="0" dirty="0"/>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smtClean="0"/>
                        <a:t>Calvin J.</a:t>
                      </a:r>
                    </a:p>
                    <a:p>
                      <a:r>
                        <a:rPr lang="en-US" sz="2400" b="0" dirty="0" err="1" smtClean="0"/>
                        <a:t>Nadiya</a:t>
                      </a:r>
                      <a:r>
                        <a:rPr lang="en-US" sz="2400" b="0" dirty="0" smtClean="0"/>
                        <a:t> M.</a:t>
                      </a:r>
                      <a:endParaRPr lang="en-US" sz="24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smtClean="0"/>
                        <a:t>Sam</a:t>
                      </a:r>
                      <a:r>
                        <a:rPr lang="en-US" sz="2400" b="0" baseline="0" dirty="0" smtClean="0"/>
                        <a:t> J.</a:t>
                      </a:r>
                      <a:endParaRPr lang="en-US" sz="2400" b="0" dirty="0" smtClean="0"/>
                    </a:p>
                  </a:txBody>
                  <a:tcPr>
                    <a:solidFill>
                      <a:schemeClr val="accent1">
                        <a:lumMod val="40000"/>
                        <a:lumOff val="60000"/>
                      </a:schemeClr>
                    </a:solidFill>
                  </a:tcPr>
                </a:tc>
                <a:extLst>
                  <a:ext uri="{0D108BD9-81ED-4DB2-BD59-A6C34878D82A}">
                    <a16:rowId xmlns:a16="http://schemas.microsoft.com/office/drawing/2014/main" val="3491933115"/>
                  </a:ext>
                </a:extLst>
              </a:tr>
            </a:tbl>
          </a:graphicData>
        </a:graphic>
      </p:graphicFrame>
    </p:spTree>
    <p:extLst>
      <p:ext uri="{BB962C8B-B14F-4D97-AF65-F5344CB8AC3E}">
        <p14:creationId xmlns:p14="http://schemas.microsoft.com/office/powerpoint/2010/main" val="3558317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4248" t="1917" r="22728"/>
          <a:stretch/>
        </p:blipFill>
        <p:spPr>
          <a:xfrm rot="5400000">
            <a:off x="3118880" y="-2694089"/>
            <a:ext cx="5976259" cy="11974037"/>
          </a:xfrm>
        </p:spPr>
      </p:pic>
    </p:spTree>
    <p:extLst>
      <p:ext uri="{BB962C8B-B14F-4D97-AF65-F5344CB8AC3E}">
        <p14:creationId xmlns:p14="http://schemas.microsoft.com/office/powerpoint/2010/main" val="490891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56478361"/>
              </p:ext>
            </p:extLst>
          </p:nvPr>
        </p:nvGraphicFramePr>
        <p:xfrm>
          <a:off x="519065" y="722014"/>
          <a:ext cx="11122423" cy="3322320"/>
        </p:xfrm>
        <a:graphic>
          <a:graphicData uri="http://schemas.openxmlformats.org/drawingml/2006/table">
            <a:tbl>
              <a:tblPr firstRow="1" bandRow="1">
                <a:tableStyleId>{5C22544A-7EE6-4342-B048-85BDC9FD1C3A}</a:tableStyleId>
              </a:tblPr>
              <a:tblGrid>
                <a:gridCol w="705653">
                  <a:extLst>
                    <a:ext uri="{9D8B030D-6E8A-4147-A177-3AD203B41FA5}">
                      <a16:colId xmlns:a16="http://schemas.microsoft.com/office/drawing/2014/main" val="975093347"/>
                    </a:ext>
                  </a:extLst>
                </a:gridCol>
                <a:gridCol w="1488110">
                  <a:extLst>
                    <a:ext uri="{9D8B030D-6E8A-4147-A177-3AD203B41FA5}">
                      <a16:colId xmlns:a16="http://schemas.microsoft.com/office/drawing/2014/main" val="4045074601"/>
                    </a:ext>
                  </a:extLst>
                </a:gridCol>
                <a:gridCol w="1488110">
                  <a:extLst>
                    <a:ext uri="{9D8B030D-6E8A-4147-A177-3AD203B41FA5}">
                      <a16:colId xmlns:a16="http://schemas.microsoft.com/office/drawing/2014/main" val="3723986654"/>
                    </a:ext>
                  </a:extLst>
                </a:gridCol>
                <a:gridCol w="1488110">
                  <a:extLst>
                    <a:ext uri="{9D8B030D-6E8A-4147-A177-3AD203B41FA5}">
                      <a16:colId xmlns:a16="http://schemas.microsoft.com/office/drawing/2014/main" val="2165783246"/>
                    </a:ext>
                  </a:extLst>
                </a:gridCol>
                <a:gridCol w="1488110">
                  <a:extLst>
                    <a:ext uri="{9D8B030D-6E8A-4147-A177-3AD203B41FA5}">
                      <a16:colId xmlns:a16="http://schemas.microsoft.com/office/drawing/2014/main" val="4174229665"/>
                    </a:ext>
                  </a:extLst>
                </a:gridCol>
                <a:gridCol w="1488110">
                  <a:extLst>
                    <a:ext uri="{9D8B030D-6E8A-4147-A177-3AD203B41FA5}">
                      <a16:colId xmlns:a16="http://schemas.microsoft.com/office/drawing/2014/main" val="3040011140"/>
                    </a:ext>
                  </a:extLst>
                </a:gridCol>
                <a:gridCol w="1488110">
                  <a:extLst>
                    <a:ext uri="{9D8B030D-6E8A-4147-A177-3AD203B41FA5}">
                      <a16:colId xmlns:a16="http://schemas.microsoft.com/office/drawing/2014/main" val="1828616465"/>
                    </a:ext>
                  </a:extLst>
                </a:gridCol>
                <a:gridCol w="1488110">
                  <a:extLst>
                    <a:ext uri="{9D8B030D-6E8A-4147-A177-3AD203B41FA5}">
                      <a16:colId xmlns:a16="http://schemas.microsoft.com/office/drawing/2014/main" val="2275461150"/>
                    </a:ext>
                  </a:extLst>
                </a:gridCol>
              </a:tblGrid>
              <a:tr h="370840">
                <a:tc>
                  <a:txBody>
                    <a:bodyPr/>
                    <a:lstStyle/>
                    <a:p>
                      <a:endParaRPr lang="en-US" dirty="0"/>
                    </a:p>
                  </a:txBody>
                  <a:tcPr/>
                </a:tc>
                <a:tc>
                  <a:txBody>
                    <a:bodyPr/>
                    <a:lstStyle/>
                    <a:p>
                      <a:pPr algn="ctr"/>
                      <a:r>
                        <a:rPr lang="en-US" sz="2800" b="1" dirty="0" smtClean="0">
                          <a:solidFill>
                            <a:schemeClr val="bg1"/>
                          </a:solidFill>
                        </a:rPr>
                        <a:t>1</a:t>
                      </a:r>
                      <a:endParaRPr lang="en-US" sz="2800" b="1" dirty="0">
                        <a:solidFill>
                          <a:schemeClr val="bg1"/>
                        </a:solidFill>
                      </a:endParaRPr>
                    </a:p>
                  </a:txBody>
                  <a:tcPr>
                    <a:solidFill>
                      <a:schemeClr val="bg2">
                        <a:lumMod val="25000"/>
                        <a:lumOff val="75000"/>
                      </a:schemeClr>
                    </a:solidFill>
                  </a:tcPr>
                </a:tc>
                <a:tc>
                  <a:txBody>
                    <a:bodyPr/>
                    <a:lstStyle/>
                    <a:p>
                      <a:pPr algn="ctr"/>
                      <a:r>
                        <a:rPr lang="en-US" sz="2800" b="1" dirty="0" smtClean="0">
                          <a:solidFill>
                            <a:schemeClr val="bg1"/>
                          </a:solidFill>
                        </a:rPr>
                        <a:t>2</a:t>
                      </a:r>
                      <a:endParaRPr lang="en-US" sz="2800" b="1" dirty="0">
                        <a:solidFill>
                          <a:schemeClr val="bg1"/>
                        </a:solidFill>
                      </a:endParaRPr>
                    </a:p>
                  </a:txBody>
                  <a:tcPr>
                    <a:solidFill>
                      <a:schemeClr val="tx1"/>
                    </a:solidFill>
                  </a:tcPr>
                </a:tc>
                <a:tc>
                  <a:txBody>
                    <a:bodyPr/>
                    <a:lstStyle/>
                    <a:p>
                      <a:pPr algn="ctr"/>
                      <a:r>
                        <a:rPr lang="en-US" sz="2800" b="1" dirty="0" smtClean="0">
                          <a:solidFill>
                            <a:schemeClr val="bg1"/>
                          </a:solidFill>
                        </a:rPr>
                        <a:t>3</a:t>
                      </a:r>
                      <a:endParaRPr lang="en-US" sz="2800" b="1" dirty="0">
                        <a:solidFill>
                          <a:schemeClr val="bg1"/>
                        </a:solidFill>
                      </a:endParaRPr>
                    </a:p>
                  </a:txBody>
                  <a:tcPr>
                    <a:solidFill>
                      <a:schemeClr val="accent2">
                        <a:lumMod val="20000"/>
                        <a:lumOff val="80000"/>
                      </a:schemeClr>
                    </a:solidFill>
                  </a:tcPr>
                </a:tc>
                <a:tc>
                  <a:txBody>
                    <a:bodyPr/>
                    <a:lstStyle/>
                    <a:p>
                      <a:pPr algn="ctr"/>
                      <a:r>
                        <a:rPr lang="en-US" sz="2800" b="1" dirty="0" smtClean="0">
                          <a:solidFill>
                            <a:schemeClr val="bg1"/>
                          </a:solidFill>
                        </a:rPr>
                        <a:t>4</a:t>
                      </a:r>
                      <a:endParaRPr lang="en-US" sz="2800" b="1" dirty="0">
                        <a:solidFill>
                          <a:schemeClr val="bg1"/>
                        </a:solidFill>
                      </a:endParaRPr>
                    </a:p>
                  </a:txBody>
                  <a:tcPr>
                    <a:solidFill>
                      <a:schemeClr val="tx1"/>
                    </a:solidFill>
                  </a:tcPr>
                </a:tc>
                <a:tc>
                  <a:txBody>
                    <a:bodyPr/>
                    <a:lstStyle/>
                    <a:p>
                      <a:pPr algn="ctr"/>
                      <a:r>
                        <a:rPr lang="en-US" sz="2800" b="1" dirty="0" smtClean="0">
                          <a:solidFill>
                            <a:schemeClr val="bg1"/>
                          </a:solidFill>
                        </a:rPr>
                        <a:t>5</a:t>
                      </a:r>
                      <a:endParaRPr lang="en-US" sz="2800" b="1" dirty="0">
                        <a:solidFill>
                          <a:schemeClr val="bg1"/>
                        </a:solidFill>
                      </a:endParaRPr>
                    </a:p>
                  </a:txBody>
                  <a:tcPr>
                    <a:solidFill>
                      <a:schemeClr val="accent6">
                        <a:lumMod val="40000"/>
                        <a:lumOff val="60000"/>
                      </a:schemeClr>
                    </a:solidFill>
                  </a:tcPr>
                </a:tc>
                <a:tc>
                  <a:txBody>
                    <a:bodyPr/>
                    <a:lstStyle/>
                    <a:p>
                      <a:pPr algn="ctr"/>
                      <a:r>
                        <a:rPr lang="en-US" sz="2800" b="1" dirty="0" smtClean="0">
                          <a:solidFill>
                            <a:schemeClr val="bg1"/>
                          </a:solidFill>
                        </a:rPr>
                        <a:t>6</a:t>
                      </a:r>
                      <a:endParaRPr lang="en-US" sz="2800" b="1" dirty="0">
                        <a:solidFill>
                          <a:schemeClr val="bg1"/>
                        </a:solidFill>
                      </a:endParaRPr>
                    </a:p>
                  </a:txBody>
                  <a:tcPr>
                    <a:solidFill>
                      <a:schemeClr val="tx1"/>
                    </a:solidFill>
                  </a:tcPr>
                </a:tc>
                <a:tc>
                  <a:txBody>
                    <a:bodyPr/>
                    <a:lstStyle/>
                    <a:p>
                      <a:pPr algn="ctr"/>
                      <a:r>
                        <a:rPr lang="en-US" sz="2800" b="1" dirty="0" smtClean="0">
                          <a:solidFill>
                            <a:schemeClr val="bg1"/>
                          </a:solidFill>
                        </a:rPr>
                        <a:t>7</a:t>
                      </a:r>
                      <a:endParaRPr lang="en-US" sz="2800" b="1" dirty="0">
                        <a:solidFill>
                          <a:schemeClr val="bg1"/>
                        </a:solidFill>
                      </a:endParaRPr>
                    </a:p>
                  </a:txBody>
                  <a:tcPr>
                    <a:solidFill>
                      <a:schemeClr val="accent5">
                        <a:lumMod val="60000"/>
                        <a:lumOff val="40000"/>
                      </a:schemeClr>
                    </a:solidFill>
                  </a:tcPr>
                </a:tc>
                <a:extLst>
                  <a:ext uri="{0D108BD9-81ED-4DB2-BD59-A6C34878D82A}">
                    <a16:rowId xmlns:a16="http://schemas.microsoft.com/office/drawing/2014/main" val="3151041836"/>
                  </a:ext>
                </a:extLst>
              </a:tr>
              <a:tr h="370840">
                <a:tc>
                  <a:txBody>
                    <a:bodyPr/>
                    <a:lstStyle/>
                    <a:p>
                      <a:r>
                        <a:rPr lang="en-US" sz="4000" dirty="0" smtClean="0">
                          <a:solidFill>
                            <a:srgbClr val="7030A0"/>
                          </a:solidFill>
                        </a:rPr>
                        <a:t>A</a:t>
                      </a:r>
                      <a:endParaRPr lang="en-US" sz="4000" dirty="0">
                        <a:solidFill>
                          <a:srgbClr val="7030A0"/>
                        </a:solidFill>
                      </a:endParaRPr>
                    </a:p>
                  </a:txBody>
                  <a:tcPr/>
                </a:tc>
                <a:tc>
                  <a:txBody>
                    <a:bodyPr/>
                    <a:lstStyle/>
                    <a:p>
                      <a:r>
                        <a:rPr lang="en-US" sz="1800" b="0" dirty="0" smtClean="0"/>
                        <a:t>Ryan A.</a:t>
                      </a:r>
                      <a:endParaRPr lang="en-US" b="1" dirty="0"/>
                    </a:p>
                  </a:txBody>
                  <a:tcPr>
                    <a:solidFill>
                      <a:schemeClr val="bg2">
                        <a:lumMod val="25000"/>
                        <a:lumOff val="75000"/>
                      </a:schemeClr>
                    </a:solidFill>
                  </a:tcPr>
                </a:tc>
                <a:tc>
                  <a:txBody>
                    <a:bodyPr/>
                    <a:lstStyle/>
                    <a:p>
                      <a:r>
                        <a:rPr lang="en-US" sz="1800" b="0" dirty="0" smtClean="0"/>
                        <a:t>Kenta D.</a:t>
                      </a:r>
                      <a:endParaRPr lang="en-US" b="1" dirty="0"/>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t>Ryan 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t>Mauricio 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t>David L.</a:t>
                      </a:r>
                    </a:p>
                    <a:p>
                      <a:endParaRPr lang="en-US" b="1" dirty="0"/>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t>Vlad M.</a:t>
                      </a:r>
                      <a:endParaRPr lang="en-US" b="1" dirty="0"/>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t>Sebastian M.</a:t>
                      </a:r>
                    </a:p>
                  </a:txBody>
                  <a:tcPr>
                    <a:solidFill>
                      <a:schemeClr val="accent5">
                        <a:lumMod val="60000"/>
                        <a:lumOff val="40000"/>
                      </a:schemeClr>
                    </a:solidFill>
                  </a:tcPr>
                </a:tc>
                <a:extLst>
                  <a:ext uri="{0D108BD9-81ED-4DB2-BD59-A6C34878D82A}">
                    <a16:rowId xmlns:a16="http://schemas.microsoft.com/office/drawing/2014/main" val="4129056"/>
                  </a:ext>
                </a:extLst>
              </a:tr>
              <a:tr h="370840">
                <a:tc>
                  <a:txBody>
                    <a:bodyPr/>
                    <a:lstStyle/>
                    <a:p>
                      <a:r>
                        <a:rPr lang="en-US" sz="4000" dirty="0" smtClean="0">
                          <a:solidFill>
                            <a:srgbClr val="00B050"/>
                          </a:solidFill>
                        </a:rPr>
                        <a:t>B</a:t>
                      </a:r>
                      <a:endParaRPr lang="en-US" sz="4000"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t>Braden C. Elijah S.</a:t>
                      </a:r>
                    </a:p>
                  </a:txBody>
                  <a:tcPr>
                    <a:solidFill>
                      <a:schemeClr val="bg2">
                        <a:lumMod val="25000"/>
                        <a:lumOff val="75000"/>
                      </a:schemeClr>
                    </a:solidFill>
                  </a:tcPr>
                </a:tc>
                <a:tc>
                  <a:txBody>
                    <a:bodyPr/>
                    <a:lstStyle/>
                    <a:p>
                      <a:r>
                        <a:rPr lang="en-US" sz="1800" b="0" dirty="0" smtClean="0"/>
                        <a:t>Alexa</a:t>
                      </a:r>
                      <a:r>
                        <a:rPr lang="en-US" sz="1800" b="0" baseline="0" dirty="0" smtClean="0"/>
                        <a:t> W.</a:t>
                      </a:r>
                      <a:endParaRPr lang="en-US" b="1" dirty="0"/>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t>Grace L.</a:t>
                      </a:r>
                      <a:endParaRPr lang="en-US" b="1" dirty="0" smtClean="0"/>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trike="sngStrike" dirty="0" smtClean="0"/>
                        <a:t>Marc J.</a:t>
                      </a:r>
                      <a:r>
                        <a:rPr lang="en-US" sz="1800" b="0" dirty="0" smtClean="0"/>
                        <a:t/>
                      </a:r>
                      <a:br>
                        <a:rPr lang="en-US" sz="1800" b="0" dirty="0" smtClean="0"/>
                      </a:br>
                      <a:r>
                        <a:rPr lang="en-US" sz="1800" b="0" dirty="0" smtClean="0"/>
                        <a:t>Elijah S.</a:t>
                      </a:r>
                      <a:endParaRPr lang="en-US" b="1" dirty="0"/>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err="1" smtClean="0"/>
                        <a:t>Irelin</a:t>
                      </a:r>
                      <a:r>
                        <a:rPr lang="en-US" sz="1800" b="0" dirty="0" smtClean="0"/>
                        <a:t> H.</a:t>
                      </a:r>
                      <a:endParaRPr lang="en-US" b="1" dirty="0" smtClean="0"/>
                    </a:p>
                  </a:txBody>
                  <a:tcPr>
                    <a:solidFill>
                      <a:schemeClr val="accent6">
                        <a:lumMod val="40000"/>
                        <a:lumOff val="60000"/>
                      </a:schemeClr>
                    </a:solidFill>
                  </a:tcPr>
                </a:tc>
                <a:tc>
                  <a:txBody>
                    <a:bodyPr/>
                    <a:lstStyle/>
                    <a:p>
                      <a:r>
                        <a:rPr lang="en-US" sz="1800" b="0" dirty="0" smtClean="0"/>
                        <a:t>Dylan K.</a:t>
                      </a:r>
                      <a:endParaRPr lang="en-US" b="1" dirty="0"/>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t>Holly S.</a:t>
                      </a:r>
                      <a:br>
                        <a:rPr lang="en-US" sz="1800" b="0" dirty="0" smtClean="0"/>
                      </a:br>
                      <a:endParaRPr lang="en-US" sz="1800" b="0" dirty="0" smtClean="0"/>
                    </a:p>
                  </a:txBody>
                  <a:tcPr>
                    <a:solidFill>
                      <a:schemeClr val="accent5">
                        <a:lumMod val="60000"/>
                        <a:lumOff val="40000"/>
                      </a:schemeClr>
                    </a:solidFill>
                  </a:tcPr>
                </a:tc>
                <a:extLst>
                  <a:ext uri="{0D108BD9-81ED-4DB2-BD59-A6C34878D82A}">
                    <a16:rowId xmlns:a16="http://schemas.microsoft.com/office/drawing/2014/main" val="2411996894"/>
                  </a:ext>
                </a:extLst>
              </a:tr>
              <a:tr h="370840">
                <a:tc>
                  <a:txBody>
                    <a:bodyPr/>
                    <a:lstStyle/>
                    <a:p>
                      <a:r>
                        <a:rPr lang="en-US" sz="4000" dirty="0" smtClean="0">
                          <a:solidFill>
                            <a:srgbClr val="00B0F0"/>
                          </a:solidFill>
                        </a:rPr>
                        <a:t>C</a:t>
                      </a:r>
                      <a:endParaRPr lang="en-US" sz="4000" dirty="0">
                        <a:solidFill>
                          <a:srgbClr val="00B0F0"/>
                        </a:solidFill>
                      </a:endParaRPr>
                    </a:p>
                  </a:txBody>
                  <a:tcPr/>
                </a:tc>
                <a:tc>
                  <a:txBody>
                    <a:bodyPr/>
                    <a:lstStyle/>
                    <a:p>
                      <a:r>
                        <a:rPr lang="en-US" sz="1800" b="0" dirty="0" smtClean="0">
                          <a:solidFill>
                            <a:schemeClr val="bg1"/>
                          </a:solidFill>
                        </a:rPr>
                        <a:t>Brandon E.</a:t>
                      </a:r>
                      <a:endParaRPr lang="en-US" b="1" dirty="0"/>
                    </a:p>
                  </a:txBody>
                  <a:tcPr>
                    <a:solidFill>
                      <a:schemeClr val="bg2">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rPr>
                        <a:t>Evan 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rPr>
                        <a:t>Max</a:t>
                      </a:r>
                      <a:r>
                        <a:rPr lang="en-US" sz="1800" b="0" baseline="0" dirty="0" smtClean="0">
                          <a:solidFill>
                            <a:schemeClr val="bg1"/>
                          </a:solidFill>
                        </a:rPr>
                        <a:t> M.</a:t>
                      </a:r>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rPr>
                        <a:t>Bo 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a:solidFill>
                      <a:schemeClr val="accent2">
                        <a:lumMod val="20000"/>
                        <a:lumOff val="80000"/>
                      </a:schemeClr>
                    </a:solidFill>
                  </a:tcPr>
                </a:tc>
                <a:tc>
                  <a:txBody>
                    <a:bodyPr/>
                    <a:lstStyle/>
                    <a:p>
                      <a:r>
                        <a:rPr lang="en-US" sz="1800" b="0" dirty="0" smtClean="0">
                          <a:solidFill>
                            <a:schemeClr val="bg1"/>
                          </a:solidFill>
                        </a:rPr>
                        <a:t>Aidan B.</a:t>
                      </a:r>
                      <a:endParaRPr lang="en-US" b="1" dirty="0"/>
                    </a:p>
                  </a:txBody>
                  <a:tcPr>
                    <a:solidFill>
                      <a:schemeClr val="tx1"/>
                    </a:solidFill>
                  </a:tcPr>
                </a:tc>
                <a:tc>
                  <a:txBody>
                    <a:bodyPr/>
                    <a:lstStyle/>
                    <a:p>
                      <a:r>
                        <a:rPr lang="en-US" sz="1800" b="0" dirty="0" smtClean="0">
                          <a:solidFill>
                            <a:schemeClr val="bg1"/>
                          </a:solidFill>
                        </a:rPr>
                        <a:t>Rhys H.</a:t>
                      </a:r>
                      <a:endParaRPr lang="en-US" b="1" dirty="0"/>
                    </a:p>
                  </a:txBody>
                  <a:tcPr>
                    <a:solidFill>
                      <a:schemeClr val="accent6">
                        <a:lumMod val="40000"/>
                        <a:lumOff val="60000"/>
                      </a:schemeClr>
                    </a:solidFill>
                  </a:tcPr>
                </a:tc>
                <a:tc>
                  <a:txBody>
                    <a:bodyPr/>
                    <a:lstStyle/>
                    <a:p>
                      <a:r>
                        <a:rPr lang="en-US" sz="1800" b="0" dirty="0" smtClean="0">
                          <a:solidFill>
                            <a:schemeClr val="bg1"/>
                          </a:solidFill>
                        </a:rPr>
                        <a:t>Tony H.</a:t>
                      </a:r>
                      <a:endParaRPr lang="en-US" b="1" dirty="0"/>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rPr>
                        <a:t>Connor S.</a:t>
                      </a:r>
                    </a:p>
                    <a:p>
                      <a:endParaRPr lang="en-US" b="1" dirty="0"/>
                    </a:p>
                  </a:txBody>
                  <a:tcPr>
                    <a:solidFill>
                      <a:schemeClr val="accent5">
                        <a:lumMod val="60000"/>
                        <a:lumOff val="40000"/>
                      </a:schemeClr>
                    </a:solidFill>
                  </a:tcPr>
                </a:tc>
                <a:extLst>
                  <a:ext uri="{0D108BD9-81ED-4DB2-BD59-A6C34878D82A}">
                    <a16:rowId xmlns:a16="http://schemas.microsoft.com/office/drawing/2014/main" val="1270463981"/>
                  </a:ext>
                </a:extLst>
              </a:tr>
              <a:tr h="370840">
                <a:tc>
                  <a:txBody>
                    <a:bodyPr/>
                    <a:lstStyle/>
                    <a:p>
                      <a:r>
                        <a:rPr lang="en-US" sz="4000" dirty="0" smtClean="0">
                          <a:solidFill>
                            <a:srgbClr val="FF0000"/>
                          </a:solidFill>
                        </a:rPr>
                        <a:t>D</a:t>
                      </a:r>
                      <a:endParaRPr lang="en-US" sz="40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t>Calvin J.</a:t>
                      </a:r>
                    </a:p>
                    <a:p>
                      <a:endParaRPr lang="en-US" b="1" dirty="0"/>
                    </a:p>
                  </a:txBody>
                  <a:tcPr>
                    <a:solidFill>
                      <a:schemeClr val="bg2">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err="1" smtClean="0"/>
                        <a:t>Nadiya</a:t>
                      </a:r>
                      <a:r>
                        <a:rPr lang="en-US" sz="1800" b="0" dirty="0" smtClean="0"/>
                        <a:t> M.</a:t>
                      </a:r>
                    </a:p>
                    <a:p>
                      <a:endParaRPr lang="en-US" b="1" dirty="0"/>
                    </a:p>
                  </a:txBody>
                  <a:tcPr>
                    <a:solidFill>
                      <a:schemeClr val="tx1"/>
                    </a:solidFill>
                  </a:tcPr>
                </a:tc>
                <a:tc>
                  <a:txBody>
                    <a:bodyPr/>
                    <a:lstStyle/>
                    <a:p>
                      <a:r>
                        <a:rPr lang="en-US" sz="1800" b="0" strike="sngStrike" dirty="0" smtClean="0"/>
                        <a:t>Makenna D.</a:t>
                      </a:r>
                      <a:endParaRPr lang="en-US" b="1" strike="sngStrike" dirty="0"/>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t>Josh H.</a:t>
                      </a:r>
                      <a:endParaRPr lang="en-US" b="1" dirty="0"/>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t>Spencer W.</a:t>
                      </a:r>
                    </a:p>
                    <a:p>
                      <a:endParaRPr lang="en-US" b="1" dirty="0"/>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t>Sam</a:t>
                      </a:r>
                      <a:r>
                        <a:rPr lang="en-US" sz="1800" b="0" baseline="0" dirty="0" smtClean="0"/>
                        <a:t> J.</a:t>
                      </a:r>
                      <a:endParaRPr lang="en-US" sz="18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t>Caitlin H.</a:t>
                      </a:r>
                      <a:endParaRPr lang="en-US" b="1" dirty="0" smtClean="0"/>
                    </a:p>
                  </a:txBody>
                  <a:tcPr>
                    <a:solidFill>
                      <a:schemeClr val="accent5">
                        <a:lumMod val="60000"/>
                        <a:lumOff val="40000"/>
                      </a:schemeClr>
                    </a:solidFill>
                  </a:tcPr>
                </a:tc>
                <a:extLst>
                  <a:ext uri="{0D108BD9-81ED-4DB2-BD59-A6C34878D82A}">
                    <a16:rowId xmlns:a16="http://schemas.microsoft.com/office/drawing/2014/main" val="2616274833"/>
                  </a:ext>
                </a:extLst>
              </a:tr>
            </a:tbl>
          </a:graphicData>
        </a:graphic>
      </p:graphicFrame>
      <p:sp>
        <p:nvSpPr>
          <p:cNvPr id="8" name="TextBox 7"/>
          <p:cNvSpPr txBox="1"/>
          <p:nvPr/>
        </p:nvSpPr>
        <p:spPr>
          <a:xfrm>
            <a:off x="7905400" y="4480560"/>
            <a:ext cx="3740727" cy="1569660"/>
          </a:xfrm>
          <a:prstGeom prst="rect">
            <a:avLst/>
          </a:prstGeom>
          <a:noFill/>
        </p:spPr>
        <p:txBody>
          <a:bodyPr wrap="square" rtlCol="0">
            <a:spAutoFit/>
          </a:bodyPr>
          <a:lstStyle/>
          <a:p>
            <a:r>
              <a:rPr lang="en-US" sz="3200" b="1" dirty="0" smtClean="0"/>
              <a:t>Take some notes in journal #5 for Soc. Sem. </a:t>
            </a:r>
            <a:endParaRPr lang="en-US" sz="3200" b="1" dirty="0"/>
          </a:p>
        </p:txBody>
      </p:sp>
    </p:spTree>
    <p:extLst>
      <p:ext uri="{BB962C8B-B14F-4D97-AF65-F5344CB8AC3E}">
        <p14:creationId xmlns:p14="http://schemas.microsoft.com/office/powerpoint/2010/main" val="2400052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94191"/>
          </a:xfrm>
        </p:spPr>
        <p:txBody>
          <a:bodyPr anchor="t"/>
          <a:lstStyle/>
          <a:p>
            <a:r>
              <a:rPr lang="en-US" dirty="0">
                <a:latin typeface="Georgia" panose="02040502050405020303" pitchFamily="18" charset="0"/>
              </a:rPr>
              <a:t>Ignorance is Strength: A (oligarchy)</a:t>
            </a:r>
            <a:endParaRPr lang="en-US" dirty="0"/>
          </a:p>
        </p:txBody>
      </p:sp>
      <p:sp>
        <p:nvSpPr>
          <p:cNvPr id="3" name="Content Placeholder 2"/>
          <p:cNvSpPr>
            <a:spLocks noGrp="1"/>
          </p:cNvSpPr>
          <p:nvPr>
            <p:ph idx="1"/>
          </p:nvPr>
        </p:nvSpPr>
        <p:spPr>
          <a:xfrm>
            <a:off x="609600" y="968829"/>
            <a:ext cx="10972800" cy="5682342"/>
          </a:xfrm>
        </p:spPr>
        <p:txBody>
          <a:bodyPr>
            <a:normAutofit fontScale="92500" lnSpcReduction="10000"/>
          </a:bodyPr>
          <a:lstStyle/>
          <a:p>
            <a:r>
              <a:rPr lang="en-US" dirty="0">
                <a:latin typeface="Georgia" panose="02040502050405020303" pitchFamily="18" charset="0"/>
              </a:rPr>
              <a:t>In principle, membership of these three groups is not hereditary. The child of Inner Party parents is in theory not born into the Inner Party. Admission to either branch of the Party is by examination, taken at the age of sixteen. Nor is there any racial discrimination, or any marked domination of one province by another. Jews, Negroes, South Americans of pure Indian blood are to be found in the highest ranks of the Party, and the administrators of any area are always drawn from the inhabitants of that area. In no part of Oceania do the inhabitants have the feeling that they are a colonial population ruled from a distant capital. </a:t>
            </a:r>
          </a:p>
          <a:p>
            <a:endParaRPr lang="en-US" b="1" dirty="0">
              <a:latin typeface="Georgia" panose="02040502050405020303" pitchFamily="18" charset="0"/>
            </a:endParaRPr>
          </a:p>
          <a:p>
            <a:r>
              <a:rPr lang="en-US" b="1" dirty="0">
                <a:latin typeface="Georgia" panose="02040502050405020303" pitchFamily="18" charset="0"/>
              </a:rPr>
              <a:t>The essence of oligarchical rule is not father-to-son inheritance, but the persistence of a certain world-view and a certain way of life, imposed by the dead upon the living. A ruling group is a ruling group so long as it can nominate its successors. The Party is not concerned with perpetuating its blood but with perpetuating itself. WHO wields power is not important, provided that the hierarchical structure remains always the same.</a:t>
            </a:r>
          </a:p>
          <a:p>
            <a:endParaRPr lang="en-US" b="1" dirty="0">
              <a:latin typeface="Georgia" panose="02040502050405020303" pitchFamily="18" charset="0"/>
            </a:endParaRPr>
          </a:p>
          <a:p>
            <a:r>
              <a:rPr lang="en-US" b="1" dirty="0" smtClean="0">
                <a:latin typeface="Georgia" panose="02040502050405020303" pitchFamily="18" charset="0"/>
              </a:rPr>
              <a:t>“inequality </a:t>
            </a:r>
            <a:r>
              <a:rPr lang="en-US" b="1" dirty="0">
                <a:latin typeface="Georgia" panose="02040502050405020303" pitchFamily="18" charset="0"/>
              </a:rPr>
              <a:t>was the unalterable law of human </a:t>
            </a:r>
            <a:r>
              <a:rPr lang="en-US" b="1" dirty="0" smtClean="0">
                <a:latin typeface="Georgia" panose="02040502050405020303" pitchFamily="18" charset="0"/>
              </a:rPr>
              <a:t>life”</a:t>
            </a:r>
            <a:endParaRPr lang="en-US" b="1" dirty="0">
              <a:latin typeface="Georgia" panose="02040502050405020303" pitchFamily="18" charset="0"/>
            </a:endParaRPr>
          </a:p>
          <a:p>
            <a:endParaRPr lang="en-US" b="1" dirty="0"/>
          </a:p>
        </p:txBody>
      </p:sp>
    </p:spTree>
    <p:extLst>
      <p:ext uri="{BB962C8B-B14F-4D97-AF65-F5344CB8AC3E}">
        <p14:creationId xmlns:p14="http://schemas.microsoft.com/office/powerpoint/2010/main" val="4187594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94191"/>
          </a:xfrm>
        </p:spPr>
        <p:txBody>
          <a:bodyPr anchor="t">
            <a:normAutofit fontScale="90000"/>
          </a:bodyPr>
          <a:lstStyle/>
          <a:p>
            <a:r>
              <a:rPr lang="en-US" dirty="0">
                <a:latin typeface="Georgia" panose="02040502050405020303" pitchFamily="18" charset="0"/>
              </a:rPr>
              <a:t>Ignorance is Strength: B (doublethink and altering the past)</a:t>
            </a:r>
            <a:endParaRPr lang="en-US" dirty="0"/>
          </a:p>
        </p:txBody>
      </p:sp>
      <p:sp>
        <p:nvSpPr>
          <p:cNvPr id="3" name="Content Placeholder 2"/>
          <p:cNvSpPr>
            <a:spLocks noGrp="1"/>
          </p:cNvSpPr>
          <p:nvPr>
            <p:ph idx="1"/>
          </p:nvPr>
        </p:nvSpPr>
        <p:spPr>
          <a:xfrm>
            <a:off x="609600" y="1317171"/>
            <a:ext cx="10972800" cy="5334000"/>
          </a:xfrm>
        </p:spPr>
        <p:txBody>
          <a:bodyPr>
            <a:normAutofit fontScale="92500" lnSpcReduction="10000"/>
          </a:bodyPr>
          <a:lstStyle/>
          <a:p>
            <a:r>
              <a:rPr lang="en-US" b="1" dirty="0">
                <a:latin typeface="Georgia" panose="02040502050405020303" pitchFamily="18" charset="0"/>
              </a:rPr>
              <a:t>“The alteration of the past is necessary for two reasons</a:t>
            </a:r>
            <a:r>
              <a:rPr lang="en-US" dirty="0">
                <a:latin typeface="Georgia" panose="02040502050405020303" pitchFamily="18" charset="0"/>
              </a:rPr>
              <a:t>, one of which is subsidiary and, so to speak, precautionary. The subsidiary reason is that the Party member, like the proletarian, tolerates present-day conditions partly because he has no standards of comparison. He must be cut off from the past, just as he must be cut off from foreign countries, because it is necessary for him to believe that he is better off than his ancestors and that the average level of material comfort is constantly rising. But by far the more important reason for the readjustment of the past is the need to safeguard the infallibility of the Party.”</a:t>
            </a:r>
          </a:p>
          <a:p>
            <a:r>
              <a:rPr lang="en-US" dirty="0">
                <a:latin typeface="Georgia" panose="02040502050405020303" pitchFamily="18" charset="0"/>
              </a:rPr>
              <a:t>The Ministry of Peace concerns itself with war, the Ministry of Truth with lies, the Ministry of Love with torture and the Ministry of Plenty with starvation. These contradictions are not accidental, nor do they result from ordinary hypocrisy; they are deliberate exercises in DOUBLETHINK. </a:t>
            </a:r>
            <a:r>
              <a:rPr lang="en-US" b="1" dirty="0">
                <a:latin typeface="Georgia" panose="02040502050405020303" pitchFamily="18" charset="0"/>
              </a:rPr>
              <a:t>For it is only by reconciling contradictions that power can be retained indefinitely. </a:t>
            </a:r>
            <a:r>
              <a:rPr lang="en-US" dirty="0">
                <a:latin typeface="Georgia" panose="02040502050405020303" pitchFamily="18" charset="0"/>
              </a:rPr>
              <a:t>In no other way could the ancient cycle be broken. If human equality is to be forever averted—if the High, as we have called them, are to keep their places permanently—then the prevailing mental condition must be controlled insanity.</a:t>
            </a:r>
          </a:p>
          <a:p>
            <a:endParaRPr lang="en-US" b="1" dirty="0"/>
          </a:p>
        </p:txBody>
      </p:sp>
    </p:spTree>
    <p:extLst>
      <p:ext uri="{BB962C8B-B14F-4D97-AF65-F5344CB8AC3E}">
        <p14:creationId xmlns:p14="http://schemas.microsoft.com/office/powerpoint/2010/main" val="1294853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94191"/>
          </a:xfrm>
        </p:spPr>
        <p:txBody>
          <a:bodyPr anchor="t">
            <a:normAutofit fontScale="90000"/>
          </a:bodyPr>
          <a:lstStyle/>
          <a:p>
            <a:r>
              <a:rPr lang="en-US" dirty="0">
                <a:latin typeface="Georgia" panose="02040502050405020303" pitchFamily="18" charset="0"/>
              </a:rPr>
              <a:t>War is Peace: C (current world/constant war)</a:t>
            </a:r>
            <a:endParaRPr lang="en-US" dirty="0"/>
          </a:p>
        </p:txBody>
      </p:sp>
      <p:sp>
        <p:nvSpPr>
          <p:cNvPr id="3" name="Content Placeholder 2"/>
          <p:cNvSpPr>
            <a:spLocks noGrp="1"/>
          </p:cNvSpPr>
          <p:nvPr>
            <p:ph idx="1"/>
          </p:nvPr>
        </p:nvSpPr>
        <p:spPr>
          <a:xfrm>
            <a:off x="609600" y="1317171"/>
            <a:ext cx="10972800" cy="5334000"/>
          </a:xfrm>
        </p:spPr>
        <p:txBody>
          <a:bodyPr>
            <a:normAutofit/>
          </a:bodyPr>
          <a:lstStyle/>
          <a:p>
            <a:r>
              <a:rPr lang="en-US" dirty="0">
                <a:latin typeface="Georgia" panose="02040502050405020303" pitchFamily="18" charset="0"/>
              </a:rPr>
              <a:t>None of the three super-states could be definitively conquered even by the other two in combination. They are too evenly matched, and their natural defenses are too formidable.</a:t>
            </a:r>
          </a:p>
          <a:p>
            <a:r>
              <a:rPr lang="en-US" dirty="0">
                <a:latin typeface="Georgia" panose="02040502050405020303" pitchFamily="18" charset="0"/>
              </a:rPr>
              <a:t>The primary aim of modern warfare (in accordance with the principles of DOUBLETHINK, this aim is simultaneously recognized and not recognized by the directing brains of the Inner Party) </a:t>
            </a:r>
            <a:r>
              <a:rPr lang="en-US" b="1" dirty="0">
                <a:latin typeface="Georgia" panose="02040502050405020303" pitchFamily="18" charset="0"/>
              </a:rPr>
              <a:t>is to use up the products of the machine without raising the general standard of living</a:t>
            </a:r>
            <a:r>
              <a:rPr lang="en-US" dirty="0">
                <a:latin typeface="Georgia" panose="02040502050405020303" pitchFamily="18" charset="0"/>
              </a:rPr>
              <a:t>. Ever since the end of the nineteenth century, the problem of what to do with the surplus of consumption goods has been latent in industrial society.</a:t>
            </a:r>
          </a:p>
          <a:p>
            <a:r>
              <a:rPr lang="en-US" dirty="0">
                <a:latin typeface="Georgia" panose="02040502050405020303" pitchFamily="18" charset="0"/>
              </a:rPr>
              <a:t>But it was also clear that an all-round increase in </a:t>
            </a:r>
            <a:br>
              <a:rPr lang="en-US" dirty="0">
                <a:latin typeface="Georgia" panose="02040502050405020303" pitchFamily="18" charset="0"/>
              </a:rPr>
            </a:br>
            <a:r>
              <a:rPr lang="en-US" dirty="0">
                <a:latin typeface="Georgia" panose="02040502050405020303" pitchFamily="18" charset="0"/>
              </a:rPr>
              <a:t>wealth threatened the destruction—indeed, in </a:t>
            </a:r>
            <a:br>
              <a:rPr lang="en-US" dirty="0">
                <a:latin typeface="Georgia" panose="02040502050405020303" pitchFamily="18" charset="0"/>
              </a:rPr>
            </a:br>
            <a:r>
              <a:rPr lang="en-US" dirty="0">
                <a:latin typeface="Georgia" panose="02040502050405020303" pitchFamily="18" charset="0"/>
              </a:rPr>
              <a:t>some sense was the destruction—of a hierarchical </a:t>
            </a:r>
            <a:br>
              <a:rPr lang="en-US" dirty="0">
                <a:latin typeface="Georgia" panose="02040502050405020303" pitchFamily="18" charset="0"/>
              </a:rPr>
            </a:br>
            <a:r>
              <a:rPr lang="en-US" dirty="0">
                <a:latin typeface="Georgia" panose="02040502050405020303" pitchFamily="18" charset="0"/>
              </a:rPr>
              <a:t>society.</a:t>
            </a:r>
          </a:p>
          <a:p>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5772" y="4790110"/>
            <a:ext cx="3236628" cy="1861061"/>
          </a:xfrm>
          <a:prstGeom prst="rect">
            <a:avLst/>
          </a:prstGeom>
        </p:spPr>
      </p:pic>
    </p:spTree>
    <p:extLst>
      <p:ext uri="{BB962C8B-B14F-4D97-AF65-F5344CB8AC3E}">
        <p14:creationId xmlns:p14="http://schemas.microsoft.com/office/powerpoint/2010/main" val="322520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62092" y="4674333"/>
            <a:ext cx="4484077" cy="1761637"/>
          </a:xfrm>
        </p:spPr>
        <p:txBody>
          <a:bodyPr/>
          <a:lstStyle/>
          <a:p>
            <a:r>
              <a:rPr lang="en-US" dirty="0">
                <a:hlinkClick r:id="rId2"/>
              </a:rPr>
              <a:t>http://www.cbsnews.com/videos/pentagon-400b-f-35-jet-program-most-expensive-in-history/</a:t>
            </a:r>
            <a:endParaRPr lang="en-US" dirty="0"/>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 y="3188677"/>
            <a:ext cx="6296026" cy="3759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80" y="0"/>
            <a:ext cx="9613996" cy="445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2259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us military spend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955" y="251803"/>
            <a:ext cx="6750014" cy="61577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us military spending vs 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185" y="3392023"/>
            <a:ext cx="4944451" cy="30175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04184" y="251803"/>
            <a:ext cx="4944451" cy="280076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Roboto"/>
                <a:ea typeface="+mn-ea"/>
                <a:cs typeface="+mn-cs"/>
              </a:rPr>
              <a:t>The 2018 Defense Budget was signed into law on December 12, 2017 by President Trump. The defense budget authorizes just under $700 billion in defense spending and a 2.4% increase in military pay and a .7% increase in BAH.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srgbClr val="000000"/>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Roboto"/>
                <a:ea typeface="+mn-ea"/>
                <a:cs typeface="+mn-cs"/>
              </a:rPr>
              <a:t>The </a:t>
            </a:r>
            <a:r>
              <a:rPr kumimoji="0" lang="en-US" sz="1600" b="1" i="0" u="none" strike="noStrike" kern="1200" cap="none" spc="0" normalizeH="0" baseline="0" noProof="0" dirty="0">
                <a:ln>
                  <a:noFill/>
                </a:ln>
                <a:solidFill>
                  <a:srgbClr val="000000"/>
                </a:solidFill>
                <a:effectLst/>
                <a:uLnTx/>
                <a:uFillTx/>
                <a:latin typeface="Roboto"/>
                <a:ea typeface="+mn-ea"/>
                <a:cs typeface="+mn-cs"/>
              </a:rPr>
              <a:t>$700 billion plan exceeded the budget cap of  $549 billion as established Budget and Control Act (BCA) of 2011. On February 9, 2018 President Trump signed in law the final spending bill after two stopgap measures were passed</a:t>
            </a:r>
            <a:r>
              <a:rPr kumimoji="0" lang="en-US" sz="1600" b="1" i="0" u="none" strike="noStrike" kern="1200" cap="none" spc="0" normalizeH="0" baseline="0" noProof="0" dirty="0" smtClean="0">
                <a:ln>
                  <a:noFill/>
                </a:ln>
                <a:solidFill>
                  <a:srgbClr val="000000"/>
                </a:solidFill>
                <a:effectLst/>
                <a:uLnTx/>
                <a:uFillTx/>
                <a:latin typeface="Roboto"/>
                <a:ea typeface="+mn-ea"/>
                <a:cs typeface="+mn-cs"/>
              </a:rPr>
              <a:t>.</a:t>
            </a:r>
            <a:endParaRPr kumimoji="0" lang="en-US" sz="1600" b="1" i="0" u="none" strike="noStrike" kern="1200" cap="none" spc="0" normalizeH="0" baseline="0" noProof="0" dirty="0">
              <a:ln>
                <a:noFill/>
              </a:ln>
              <a:solidFill>
                <a:srgbClr val="000000"/>
              </a:solidFill>
              <a:effectLst/>
              <a:uLnTx/>
              <a:uFillTx/>
              <a:latin typeface="Roboto"/>
              <a:ea typeface="+mn-ea"/>
              <a:cs typeface="+mn-cs"/>
            </a:endParaRPr>
          </a:p>
        </p:txBody>
      </p:sp>
    </p:spTree>
    <p:extLst>
      <p:ext uri="{BB962C8B-B14F-4D97-AF65-F5344CB8AC3E}">
        <p14:creationId xmlns:p14="http://schemas.microsoft.com/office/powerpoint/2010/main" val="2269066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War is Peace: D</a:t>
            </a:r>
            <a:endParaRPr lang="en-US" dirty="0"/>
          </a:p>
        </p:txBody>
      </p:sp>
      <p:sp>
        <p:nvSpPr>
          <p:cNvPr id="3" name="Content Placeholder 2"/>
          <p:cNvSpPr>
            <a:spLocks noGrp="1"/>
          </p:cNvSpPr>
          <p:nvPr>
            <p:ph idx="1"/>
          </p:nvPr>
        </p:nvSpPr>
        <p:spPr/>
        <p:txBody>
          <a:bodyPr>
            <a:normAutofit lnSpcReduction="10000"/>
          </a:bodyPr>
          <a:lstStyle/>
          <a:p>
            <a:r>
              <a:rPr lang="en-US" dirty="0">
                <a:latin typeface="Georgia" panose="02040502050405020303" pitchFamily="18" charset="0"/>
              </a:rPr>
              <a:t>It does not matter whether the war is actually happening, and, since no decisive victory is possible, it does not matter whether the war is going well or badly. All that is needed is that a state of war should exist. </a:t>
            </a:r>
          </a:p>
          <a:p>
            <a:r>
              <a:rPr lang="en-US" dirty="0">
                <a:latin typeface="Georgia" panose="02040502050405020303" pitchFamily="18" charset="0"/>
              </a:rPr>
              <a:t>In Oceania at the present day, Science, in the old sense, has almost ceased to exist. In Newspeak there is no word for ‘Science’. The empirical method of thought, on which all the scientific achievements of the past were founded, is opposed to the most fundamental principles of </a:t>
            </a:r>
            <a:r>
              <a:rPr lang="en-US" dirty="0" err="1">
                <a:latin typeface="Georgia" panose="02040502050405020303" pitchFamily="18" charset="0"/>
              </a:rPr>
              <a:t>Ingsoc</a:t>
            </a:r>
            <a:r>
              <a:rPr lang="en-US" dirty="0">
                <a:latin typeface="Georgia" panose="02040502050405020303" pitchFamily="18" charset="0"/>
              </a:rPr>
              <a:t>. And even technological progress only happens when its products can in some way be used for the reduction of human liberty. </a:t>
            </a:r>
          </a:p>
          <a:p>
            <a:r>
              <a:rPr lang="en-US" dirty="0">
                <a:latin typeface="Georgia" panose="02040502050405020303" pitchFamily="18" charset="0"/>
              </a:rPr>
              <a:t>But when war becomes literally continuous, it also ceases to be dangerous. When war is continuous there is no such thing as military necessity. Technical progress can cease and the most palpable facts can be denied or disregarded. </a:t>
            </a:r>
            <a:endParaRPr lang="en-US" sz="3200" dirty="0">
              <a:latin typeface="Georgia" panose="02040502050405020303" pitchFamily="18" charset="0"/>
            </a:endParaRPr>
          </a:p>
          <a:p>
            <a:endParaRPr lang="en-US" dirty="0"/>
          </a:p>
        </p:txBody>
      </p:sp>
    </p:spTree>
    <p:extLst>
      <p:ext uri="{BB962C8B-B14F-4D97-AF65-F5344CB8AC3E}">
        <p14:creationId xmlns:p14="http://schemas.microsoft.com/office/powerpoint/2010/main" val="2442972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Key Definitions:</a:t>
            </a:r>
            <a:endParaRPr lang="en-US" sz="5400"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4000" dirty="0" smtClean="0"/>
              <a:t>Oligarchy</a:t>
            </a:r>
            <a:r>
              <a:rPr lang="en-US" dirty="0" smtClean="0"/>
              <a:t>: a </a:t>
            </a:r>
            <a:r>
              <a:rPr lang="en-US" dirty="0"/>
              <a:t>small group of people </a:t>
            </a:r>
            <a:r>
              <a:rPr lang="en-US" dirty="0" smtClean="0"/>
              <a:t>who have </a:t>
            </a:r>
            <a:r>
              <a:rPr lang="en-US" b="1" dirty="0">
                <a:solidFill>
                  <a:schemeClr val="accent5"/>
                </a:solidFill>
              </a:rPr>
              <a:t>formal and informal power</a:t>
            </a:r>
            <a:r>
              <a:rPr lang="en-US" dirty="0"/>
              <a:t> based on (1</a:t>
            </a:r>
            <a:r>
              <a:rPr lang="en-US" dirty="0" smtClean="0"/>
              <a:t>) wealth</a:t>
            </a:r>
            <a:r>
              <a:rPr lang="en-US" dirty="0"/>
              <a:t>; (2) connections; and (3) privilege;  </a:t>
            </a:r>
            <a:r>
              <a:rPr lang="en-US" b="1" dirty="0">
                <a:solidFill>
                  <a:schemeClr val="accent5"/>
                </a:solidFill>
              </a:rPr>
              <a:t>despite the appearance of democracy the will of the people is subverted by the powerful</a:t>
            </a:r>
            <a:r>
              <a:rPr lang="en-US" dirty="0"/>
              <a:t>.  </a:t>
            </a:r>
            <a:endParaRPr lang="en-US" dirty="0" smtClean="0"/>
          </a:p>
          <a:p>
            <a:pPr>
              <a:buFont typeface="Wingdings" panose="05000000000000000000" pitchFamily="2" charset="2"/>
              <a:buChar char="§"/>
            </a:pPr>
            <a:r>
              <a:rPr lang="en-US" sz="4000" dirty="0" smtClean="0"/>
              <a:t>Bureaucracy</a:t>
            </a:r>
            <a:r>
              <a:rPr lang="en-US" dirty="0"/>
              <a:t>: </a:t>
            </a:r>
            <a:r>
              <a:rPr lang="en-US" dirty="0" smtClean="0"/>
              <a:t>the group of professional government employees (</a:t>
            </a:r>
            <a:r>
              <a:rPr lang="en-US" dirty="0"/>
              <a:t>state </a:t>
            </a:r>
            <a:r>
              <a:rPr lang="en-US" dirty="0" smtClean="0"/>
              <a:t>officials) who make many important decisions, rather </a:t>
            </a:r>
            <a:r>
              <a:rPr lang="en-US" dirty="0"/>
              <a:t>than </a:t>
            </a:r>
            <a:r>
              <a:rPr lang="en-US" dirty="0" smtClean="0"/>
              <a:t>the elected </a:t>
            </a:r>
            <a:r>
              <a:rPr lang="en-US" dirty="0"/>
              <a:t>representatives.</a:t>
            </a:r>
          </a:p>
          <a:p>
            <a:pPr marL="514350" indent="-514350">
              <a:buFont typeface="+mj-lt"/>
              <a:buAutoNum type="arabicPeriod"/>
            </a:pPr>
            <a:endParaRPr lang="en-US" dirty="0"/>
          </a:p>
          <a:p>
            <a:endParaRPr lang="en-US" dirty="0"/>
          </a:p>
        </p:txBody>
      </p:sp>
    </p:spTree>
    <p:extLst>
      <p:ext uri="{BB962C8B-B14F-4D97-AF65-F5344CB8AC3E}">
        <p14:creationId xmlns:p14="http://schemas.microsoft.com/office/powerpoint/2010/main" val="709703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58337" y="0"/>
            <a:ext cx="9203724" cy="1280890"/>
          </a:xfrm>
        </p:spPr>
        <p:txBody>
          <a:bodyPr>
            <a:normAutofit/>
          </a:bodyPr>
          <a:lstStyle/>
          <a:p>
            <a:r>
              <a:rPr lang="en-US" sz="3800" b="1" i="1" dirty="0"/>
              <a:t>The Theory and Practice of Oligarchical Collectivism </a:t>
            </a:r>
            <a:r>
              <a:rPr lang="en-US" sz="3800" dirty="0"/>
              <a:t>by Emmanuel Goldstein</a:t>
            </a:r>
          </a:p>
        </p:txBody>
      </p:sp>
      <p:pic>
        <p:nvPicPr>
          <p:cNvPr id="1026" name="Picture 2" descr="https://upload.wikimedia.org/wikipedia/en/5/5d/Trotsky-RevolutionBetrayed-1937-dj-lore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11364" y="1155296"/>
            <a:ext cx="3760357" cy="50220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ar is peace freedom is slavery ignorance is strength"/>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503892" y="1155297"/>
            <a:ext cx="3383864" cy="50255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eon trotsky d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9138" y="548640"/>
            <a:ext cx="2607332" cy="36316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40159" y="6213110"/>
            <a:ext cx="9303380"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FFAD1C"/>
                </a:solidFill>
                <a:effectLst>
                  <a:outerShdw blurRad="38100" dist="19050" dir="2700000" algn="tl" rotWithShape="0">
                    <a:prstClr val="black">
                      <a:alpha val="40000"/>
                    </a:prstClr>
                  </a:outerShdw>
                </a:effectLst>
                <a:uLnTx/>
                <a:uFillTx/>
                <a:latin typeface="Tw Cen MT"/>
                <a:ea typeface="+mn-ea"/>
                <a:cs typeface="+mn-cs"/>
              </a:rPr>
              <a:t>Explains why and how the Party is through the three slogans</a:t>
            </a:r>
          </a:p>
        </p:txBody>
      </p:sp>
      <p:sp>
        <p:nvSpPr>
          <p:cNvPr id="9" name="Bent Arrow 8"/>
          <p:cNvSpPr/>
          <p:nvPr/>
        </p:nvSpPr>
        <p:spPr>
          <a:xfrm>
            <a:off x="678350" y="4943827"/>
            <a:ext cx="637563" cy="1208015"/>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AD1C"/>
              </a:solidFill>
              <a:effectLst/>
              <a:uLnTx/>
              <a:uFillTx/>
              <a:latin typeface="Tw Cen MT"/>
              <a:ea typeface="+mn-ea"/>
              <a:cs typeface="+mn-cs"/>
            </a:endParaRPr>
          </a:p>
        </p:txBody>
      </p:sp>
      <p:sp>
        <p:nvSpPr>
          <p:cNvPr id="8" name="Bent Arrow 7"/>
          <p:cNvSpPr/>
          <p:nvPr/>
        </p:nvSpPr>
        <p:spPr>
          <a:xfrm rot="10800000">
            <a:off x="9036445" y="4754980"/>
            <a:ext cx="637563" cy="1208015"/>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0" name="Rectangle 9"/>
          <p:cNvSpPr/>
          <p:nvPr/>
        </p:nvSpPr>
        <p:spPr>
          <a:xfrm>
            <a:off x="9805306" y="4331780"/>
            <a:ext cx="1794996" cy="163121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solidFill>
                  <a:srgbClr val="FFAD1C"/>
                </a:solidFill>
                <a:effectLst>
                  <a:outerShdw blurRad="38100" dist="19050" dir="2700000" algn="tl" rotWithShape="0">
                    <a:prstClr val="black">
                      <a:alpha val="40000"/>
                    </a:prstClr>
                  </a:outerShdw>
                </a:effectLst>
                <a:uLnTx/>
                <a:uFillTx/>
                <a:latin typeface="Tw Cen MT"/>
                <a:ea typeface="+mn-ea"/>
                <a:cs typeface="+mn-cs"/>
              </a:rPr>
              <a:t>Explains why and how the USSR is and predicts </a:t>
            </a:r>
            <a:r>
              <a:rPr kumimoji="0" lang="en-US" sz="2000" b="1" i="1" u="none" strike="noStrike" kern="1200" cap="none" spc="0" normalizeH="0" baseline="0" noProof="0" dirty="0">
                <a:ln w="0"/>
                <a:solidFill>
                  <a:srgbClr val="FFAD1C"/>
                </a:solidFill>
                <a:effectLst>
                  <a:outerShdw blurRad="38100" dist="19050" dir="2700000" algn="tl" rotWithShape="0">
                    <a:prstClr val="black">
                      <a:alpha val="40000"/>
                    </a:prstClr>
                  </a:outerShdw>
                </a:effectLst>
                <a:uLnTx/>
                <a:uFillTx/>
                <a:latin typeface="Tw Cen MT"/>
                <a:ea typeface="+mn-ea"/>
                <a:cs typeface="+mn-cs"/>
              </a:rPr>
              <a:t>what would happen</a:t>
            </a:r>
          </a:p>
        </p:txBody>
      </p:sp>
    </p:spTree>
    <p:extLst>
      <p:ext uri="{BB962C8B-B14F-4D97-AF65-F5344CB8AC3E}">
        <p14:creationId xmlns:p14="http://schemas.microsoft.com/office/powerpoint/2010/main" val="1593400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863" y="0"/>
            <a:ext cx="9665043" cy="1325563"/>
          </a:xfrm>
        </p:spPr>
        <p:txBody>
          <a:bodyPr>
            <a:noAutofit/>
          </a:bodyPr>
          <a:lstStyle/>
          <a:p>
            <a:pPr algn="ctr"/>
            <a:r>
              <a:rPr lang="en-US" sz="4400" i="1" dirty="0"/>
              <a:t>The Revolution Betrayed:</a:t>
            </a:r>
            <a:r>
              <a:rPr lang="en-US" sz="1800" i="1" dirty="0"/>
              <a:t> </a:t>
            </a:r>
            <a:br>
              <a:rPr lang="en-US" sz="1800" i="1" dirty="0"/>
            </a:br>
            <a:r>
              <a:rPr lang="en-US" sz="1800" i="1" dirty="0"/>
              <a:t>What is the Soviet Union and where is it going?</a:t>
            </a:r>
            <a:br>
              <a:rPr lang="en-US" sz="1800" i="1" dirty="0"/>
            </a:br>
            <a:r>
              <a:rPr lang="en-US" sz="1800" b="1" dirty="0"/>
              <a:t>By Leon Trotsky </a:t>
            </a:r>
            <a:endParaRPr lang="en-US" sz="900" b="1" dirty="0"/>
          </a:p>
        </p:txBody>
      </p:sp>
      <p:pic>
        <p:nvPicPr>
          <p:cNvPr id="4" name="Picture 2" descr="https://upload.wikimedia.org/wikipedia/en/5/5d/Trotsky-RevolutionBetrayed-1937-dj-lo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1138" y="1325562"/>
            <a:ext cx="4050862" cy="5410071"/>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p:cNvPicPr>
            <a:picLocks noGrp="1" noChangeAspect="1"/>
          </p:cNvPicPr>
          <p:nvPr>
            <p:ph idx="1"/>
          </p:nvPr>
        </p:nvPicPr>
        <p:blipFill>
          <a:blip r:embed="rId4"/>
          <a:stretch>
            <a:fillRect/>
          </a:stretch>
        </p:blipFill>
        <p:spPr>
          <a:xfrm>
            <a:off x="239898" y="1325562"/>
            <a:ext cx="7818322" cy="3409875"/>
          </a:xfrm>
          <a:prstGeom prst="rect">
            <a:avLst/>
          </a:prstGeom>
        </p:spPr>
      </p:pic>
      <p:pic>
        <p:nvPicPr>
          <p:cNvPr id="7" name="Picture 6"/>
          <p:cNvPicPr>
            <a:picLocks noChangeAspect="1"/>
          </p:cNvPicPr>
          <p:nvPr/>
        </p:nvPicPr>
        <p:blipFill>
          <a:blip r:embed="rId5"/>
          <a:stretch>
            <a:fillRect/>
          </a:stretch>
        </p:blipFill>
        <p:spPr>
          <a:xfrm>
            <a:off x="488652" y="4854472"/>
            <a:ext cx="7486650" cy="1762125"/>
          </a:xfrm>
          <a:prstGeom prst="rect">
            <a:avLst/>
          </a:prstGeom>
        </p:spPr>
      </p:pic>
    </p:spTree>
    <p:extLst>
      <p:ext uri="{BB962C8B-B14F-4D97-AF65-F5344CB8AC3E}">
        <p14:creationId xmlns:p14="http://schemas.microsoft.com/office/powerpoint/2010/main" val="222952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84034" y="473507"/>
            <a:ext cx="12017942" cy="5553220"/>
          </a:xfrm>
          <a:prstGeom prst="rect">
            <a:avLst/>
          </a:prstGeom>
        </p:spPr>
      </p:pic>
    </p:spTree>
    <p:extLst>
      <p:ext uri="{BB962C8B-B14F-4D97-AF65-F5344CB8AC3E}">
        <p14:creationId xmlns:p14="http://schemas.microsoft.com/office/powerpoint/2010/main" val="31944714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2262" y="0"/>
            <a:ext cx="11442058" cy="6858000"/>
          </a:xfrm>
        </p:spPr>
        <p:txBody>
          <a:bodyPr anchor="ctr">
            <a:noAutofit/>
          </a:bodyPr>
          <a:lstStyle/>
          <a:p>
            <a:pPr algn="ctr"/>
            <a:r>
              <a:rPr lang="en-US" sz="10500" b="1" i="1" dirty="0">
                <a:solidFill>
                  <a:srgbClr val="C00000"/>
                </a:solidFill>
                <a:effectLst>
                  <a:outerShdw blurRad="38100" dist="38100" dir="2700000" algn="tl">
                    <a:srgbClr val="000000">
                      <a:alpha val="43137"/>
                    </a:srgbClr>
                  </a:outerShdw>
                </a:effectLst>
              </a:rPr>
              <a:t>Is the USA an Oligarchy?</a:t>
            </a:r>
          </a:p>
        </p:txBody>
      </p:sp>
    </p:spTree>
    <p:extLst>
      <p:ext uri="{BB962C8B-B14F-4D97-AF65-F5344CB8AC3E}">
        <p14:creationId xmlns:p14="http://schemas.microsoft.com/office/powerpoint/2010/main" val="3268989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238" y="0"/>
            <a:ext cx="9821562" cy="1325563"/>
          </a:xfrm>
        </p:spPr>
        <p:txBody>
          <a:bodyPr>
            <a:normAutofit/>
          </a:bodyPr>
          <a:lstStyle/>
          <a:p>
            <a:r>
              <a:rPr lang="en-US" sz="5400" dirty="0">
                <a:latin typeface="Georgia" panose="02040502050405020303" pitchFamily="18" charset="0"/>
              </a:rPr>
              <a:t>Oligarchy and the USA?</a:t>
            </a:r>
          </a:p>
        </p:txBody>
      </p:sp>
      <p:sp>
        <p:nvSpPr>
          <p:cNvPr id="3" name="Content Placeholder 2"/>
          <p:cNvSpPr>
            <a:spLocks noGrp="1"/>
          </p:cNvSpPr>
          <p:nvPr>
            <p:ph idx="1"/>
          </p:nvPr>
        </p:nvSpPr>
        <p:spPr>
          <a:xfrm>
            <a:off x="218363" y="1325563"/>
            <a:ext cx="11737075" cy="5334544"/>
          </a:xfrm>
        </p:spPr>
        <p:txBody>
          <a:bodyPr>
            <a:normAutofit lnSpcReduction="10000"/>
          </a:bodyPr>
          <a:lstStyle/>
          <a:p>
            <a:pPr marL="0" indent="0">
              <a:buNone/>
            </a:pPr>
            <a:r>
              <a:rPr lang="en-US" sz="2400" dirty="0">
                <a:latin typeface="Georgia" panose="02040502050405020303" pitchFamily="18" charset="0"/>
              </a:rPr>
              <a:t>The US is dominated by a rich and powerful elite.  Concludes a recent study by Princeton University Professor Martin </a:t>
            </a:r>
            <a:r>
              <a:rPr lang="en-US" sz="2400" dirty="0" err="1">
                <a:latin typeface="Georgia" panose="02040502050405020303" pitchFamily="18" charset="0"/>
              </a:rPr>
              <a:t>Gilens</a:t>
            </a:r>
            <a:r>
              <a:rPr lang="en-US" sz="2400" dirty="0">
                <a:latin typeface="Georgia" panose="02040502050405020303" pitchFamily="18" charset="0"/>
              </a:rPr>
              <a:t> and Northwestern University Professor Benjamin Page. The two professors have conducted exhaustive research to try to present data-driven support for this conclusion. Here's how they explain it:</a:t>
            </a:r>
          </a:p>
          <a:p>
            <a:pPr marL="0" indent="0">
              <a:buNone/>
            </a:pPr>
            <a:endParaRPr lang="en-US" sz="2400" dirty="0">
              <a:latin typeface="Georgia" panose="02040502050405020303" pitchFamily="18" charset="0"/>
            </a:endParaRPr>
          </a:p>
          <a:p>
            <a:pPr marL="0" indent="0">
              <a:buNone/>
            </a:pPr>
            <a:r>
              <a:rPr lang="en-US" sz="2400" b="1" dirty="0">
                <a:latin typeface="Georgia" panose="02040502050405020303" pitchFamily="18" charset="0"/>
              </a:rPr>
              <a:t>“</a:t>
            </a:r>
            <a:r>
              <a:rPr lang="en-US" sz="2400" b="1" i="1" dirty="0">
                <a:latin typeface="Georgia" panose="02040502050405020303" pitchFamily="18" charset="0"/>
              </a:rPr>
              <a:t>In the United States, our findings indicate, the majority does not rule—at least not in the causal sense of actually determining policy outcomes. When a majority of citizens disagrees with economic elites and/or with organized interests, they generally lose. Moreover … even when fairly large majorities of Americans favor policy change, they generally do not get it.</a:t>
            </a:r>
            <a:r>
              <a:rPr lang="en-US" sz="2400" b="1" dirty="0">
                <a:latin typeface="Georgia" panose="02040502050405020303" pitchFamily="18" charset="0"/>
              </a:rPr>
              <a:t>”</a:t>
            </a:r>
          </a:p>
          <a:p>
            <a:pPr marL="0" indent="0">
              <a:buNone/>
            </a:pPr>
            <a:endParaRPr lang="en-US" sz="2400" b="1" dirty="0">
              <a:latin typeface="Georgia" panose="02040502050405020303" pitchFamily="18" charset="0"/>
            </a:endParaRPr>
          </a:p>
          <a:p>
            <a:pPr marL="0" indent="0">
              <a:buNone/>
            </a:pPr>
            <a:r>
              <a:rPr lang="en-US" sz="3200" b="1" dirty="0">
                <a:solidFill>
                  <a:srgbClr val="C00000"/>
                </a:solidFill>
                <a:latin typeface="Georgia" panose="02040502050405020303" pitchFamily="18" charset="0"/>
              </a:rPr>
              <a:t>The wealthy few control public policy, while the average American has little power.</a:t>
            </a:r>
          </a:p>
        </p:txBody>
      </p:sp>
      <p:pic>
        <p:nvPicPr>
          <p:cNvPr id="5" name="Graphic 4" descr="Money">
            <a:extLst>
              <a:ext uri="{FF2B5EF4-FFF2-40B4-BE49-F238E27FC236}">
                <a16:creationId xmlns:a16="http://schemas.microsoft.com/office/drawing/2014/main" id="{1855CA16-06CF-4CF4-8091-C6259A0F83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200564" y="4866564"/>
            <a:ext cx="1991436" cy="1991436"/>
          </a:xfrm>
          <a:prstGeom prst="rect">
            <a:avLst/>
          </a:prstGeom>
        </p:spPr>
      </p:pic>
    </p:spTree>
    <p:extLst>
      <p:ext uri="{BB962C8B-B14F-4D97-AF65-F5344CB8AC3E}">
        <p14:creationId xmlns:p14="http://schemas.microsoft.com/office/powerpoint/2010/main" val="300500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B6B35-C019-4F6D-816C-16F54583AA45}"/>
              </a:ext>
            </a:extLst>
          </p:cNvPr>
          <p:cNvSpPr>
            <a:spLocks noGrp="1"/>
          </p:cNvSpPr>
          <p:nvPr>
            <p:ph type="title"/>
          </p:nvPr>
        </p:nvSpPr>
        <p:spPr/>
        <p:txBody>
          <a:bodyPr/>
          <a:lstStyle/>
          <a:p>
            <a:r>
              <a:rPr lang="en-US" dirty="0">
                <a:latin typeface="Georgia" panose="02040502050405020303" pitchFamily="18" charset="0"/>
              </a:rPr>
              <a:t>Quick Reminder:</a:t>
            </a:r>
          </a:p>
        </p:txBody>
      </p:sp>
      <p:sp>
        <p:nvSpPr>
          <p:cNvPr id="3" name="Content Placeholder 2">
            <a:extLst>
              <a:ext uri="{FF2B5EF4-FFF2-40B4-BE49-F238E27FC236}">
                <a16:creationId xmlns:a16="http://schemas.microsoft.com/office/drawing/2014/main" id="{399430EE-93CF-42DF-A2B9-512D4266CD42}"/>
              </a:ext>
            </a:extLst>
          </p:cNvPr>
          <p:cNvSpPr>
            <a:spLocks noGrp="1"/>
          </p:cNvSpPr>
          <p:nvPr>
            <p:ph idx="1"/>
          </p:nvPr>
        </p:nvSpPr>
        <p:spPr/>
        <p:txBody>
          <a:bodyPr/>
          <a:lstStyle/>
          <a:p>
            <a:pPr marL="0" indent="0">
              <a:buNone/>
            </a:pPr>
            <a:r>
              <a:rPr lang="en-US" dirty="0">
                <a:latin typeface="Georgia" panose="02040502050405020303" pitchFamily="18" charset="0"/>
              </a:rPr>
              <a:t>The goal of </a:t>
            </a:r>
            <a:r>
              <a:rPr lang="en-US" b="1" dirty="0">
                <a:latin typeface="Georgia" panose="02040502050405020303" pitchFamily="18" charset="0"/>
              </a:rPr>
              <a:t>democratic society</a:t>
            </a:r>
            <a:r>
              <a:rPr lang="en-US" dirty="0">
                <a:latin typeface="Georgia" panose="02040502050405020303" pitchFamily="18" charset="0"/>
              </a:rPr>
              <a:t> is to grant citizens the right to liberty, representation in government policy, freedom of speech and expression, equality of opportunity, safety, and the opportunity to earn and keep wealth.  </a:t>
            </a:r>
          </a:p>
          <a:p>
            <a:pPr marL="0" indent="0">
              <a:buNone/>
            </a:pPr>
            <a:endParaRPr lang="en-US" dirty="0">
              <a:latin typeface="Georgia" panose="02040502050405020303" pitchFamily="18" charset="0"/>
            </a:endParaRPr>
          </a:p>
        </p:txBody>
      </p:sp>
      <p:pic>
        <p:nvPicPr>
          <p:cNvPr id="5" name="Graphic 4" descr="Bank">
            <a:extLst>
              <a:ext uri="{FF2B5EF4-FFF2-40B4-BE49-F238E27FC236}">
                <a16:creationId xmlns:a16="http://schemas.microsoft.com/office/drawing/2014/main" id="{5B778768-D921-44BF-8BD7-D6C1AB4FD6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873318" y="4001294"/>
            <a:ext cx="2768221" cy="2768221"/>
          </a:xfrm>
          <a:prstGeom prst="rect">
            <a:avLst/>
          </a:prstGeom>
        </p:spPr>
      </p:pic>
      <p:sp>
        <p:nvSpPr>
          <p:cNvPr id="6" name="Speech Bubble: Rectangle 5">
            <a:extLst>
              <a:ext uri="{FF2B5EF4-FFF2-40B4-BE49-F238E27FC236}">
                <a16:creationId xmlns:a16="http://schemas.microsoft.com/office/drawing/2014/main" id="{3116C0B8-3EF7-41CB-91A8-A14AD1A22582}"/>
              </a:ext>
            </a:extLst>
          </p:cNvPr>
          <p:cNvSpPr/>
          <p:nvPr/>
        </p:nvSpPr>
        <p:spPr>
          <a:xfrm rot="20590614">
            <a:off x="3854553" y="1023285"/>
            <a:ext cx="7486774" cy="3881556"/>
          </a:xfrm>
          <a:prstGeom prst="wedgeRectCallout">
            <a:avLst>
              <a:gd name="adj1" fmla="val 14372"/>
              <a:gd name="adj2" fmla="val 7563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600" b="1" dirty="0">
                <a:solidFill>
                  <a:schemeClr val="tx1"/>
                </a:solidFill>
                <a:effectLst>
                  <a:outerShdw blurRad="38100" dist="38100" dir="2700000" algn="tl">
                    <a:srgbClr val="000000">
                      <a:alpha val="43137"/>
                    </a:srgbClr>
                  </a:outerShdw>
                </a:effectLst>
                <a:latin typeface="Georgia" panose="02040502050405020303" pitchFamily="18" charset="0"/>
              </a:rPr>
              <a:t>Oligarchical Societies, like other flawed forms of government, such as monarchy, authoritarianism, or plutocracy do </a:t>
            </a:r>
            <a:r>
              <a:rPr lang="en-US" sz="2600" b="1" u="sng" dirty="0">
                <a:solidFill>
                  <a:schemeClr val="tx1"/>
                </a:solidFill>
                <a:effectLst>
                  <a:outerShdw blurRad="38100" dist="38100" dir="2700000" algn="tl">
                    <a:srgbClr val="000000">
                      <a:alpha val="43137"/>
                    </a:srgbClr>
                  </a:outerShdw>
                </a:effectLst>
                <a:latin typeface="Georgia" panose="02040502050405020303" pitchFamily="18" charset="0"/>
              </a:rPr>
              <a:t>NOT</a:t>
            </a:r>
            <a:r>
              <a:rPr lang="en-US" sz="2600" b="1" dirty="0">
                <a:solidFill>
                  <a:schemeClr val="tx1"/>
                </a:solidFill>
                <a:effectLst>
                  <a:outerShdw blurRad="38100" dist="38100" dir="2700000" algn="tl">
                    <a:srgbClr val="000000">
                      <a:alpha val="43137"/>
                    </a:srgbClr>
                  </a:outerShdw>
                </a:effectLst>
                <a:latin typeface="Georgia" panose="02040502050405020303" pitchFamily="18" charset="0"/>
              </a:rPr>
              <a:t> share these (inherently good) goals</a:t>
            </a:r>
            <a:r>
              <a:rPr lang="en-US" sz="2600" b="1" dirty="0" smtClean="0">
                <a:solidFill>
                  <a:schemeClr val="tx1"/>
                </a:solidFill>
                <a:effectLst>
                  <a:outerShdw blurRad="38100" dist="38100" dir="2700000" algn="tl">
                    <a:srgbClr val="000000">
                      <a:alpha val="43137"/>
                    </a:srgbClr>
                  </a:outerShdw>
                </a:effectLst>
                <a:latin typeface="Georgia" panose="02040502050405020303" pitchFamily="18" charset="0"/>
              </a:rPr>
              <a:t>.</a:t>
            </a:r>
            <a:r>
              <a:rPr lang="en-US" sz="2600" b="1" dirty="0">
                <a:solidFill>
                  <a:schemeClr val="tx1"/>
                </a:solidFill>
                <a:effectLst>
                  <a:outerShdw blurRad="38100" dist="38100" dir="2700000" algn="tl">
                    <a:srgbClr val="000000">
                      <a:alpha val="43137"/>
                    </a:srgbClr>
                  </a:outerShdw>
                </a:effectLst>
                <a:latin typeface="Georgia" panose="02040502050405020303" pitchFamily="18" charset="0"/>
              </a:rPr>
              <a:t/>
            </a:r>
            <a:br>
              <a:rPr lang="en-US" sz="2600" b="1" dirty="0">
                <a:solidFill>
                  <a:schemeClr val="tx1"/>
                </a:solidFill>
                <a:effectLst>
                  <a:outerShdw blurRad="38100" dist="38100" dir="2700000" algn="tl">
                    <a:srgbClr val="000000">
                      <a:alpha val="43137"/>
                    </a:srgbClr>
                  </a:outerShdw>
                </a:effectLst>
                <a:latin typeface="Georgia" panose="02040502050405020303" pitchFamily="18" charset="0"/>
              </a:rPr>
            </a:br>
            <a:r>
              <a:rPr lang="en-US" sz="2600" b="1" dirty="0" smtClean="0">
                <a:solidFill>
                  <a:schemeClr val="tx1"/>
                </a:solidFill>
                <a:effectLst>
                  <a:outerShdw blurRad="38100" dist="38100" dir="2700000" algn="tl">
                    <a:srgbClr val="000000">
                      <a:alpha val="43137"/>
                    </a:srgbClr>
                  </a:outerShdw>
                </a:effectLst>
                <a:latin typeface="Georgia" panose="02040502050405020303" pitchFamily="18" charset="0"/>
              </a:rPr>
              <a:t>US </a:t>
            </a:r>
            <a:r>
              <a:rPr lang="en-US" sz="2600" b="1" dirty="0">
                <a:solidFill>
                  <a:schemeClr val="tx1"/>
                </a:solidFill>
                <a:effectLst>
                  <a:outerShdw blurRad="38100" dist="38100" dir="2700000" algn="tl">
                    <a:srgbClr val="000000">
                      <a:alpha val="43137"/>
                    </a:srgbClr>
                  </a:outerShdw>
                </a:effectLst>
                <a:latin typeface="Georgia" panose="02040502050405020303" pitchFamily="18" charset="0"/>
              </a:rPr>
              <a:t>supreme court justice Louis Brandeis once </a:t>
            </a:r>
            <a:r>
              <a:rPr lang="en-US" sz="2600" b="1" dirty="0" smtClean="0">
                <a:solidFill>
                  <a:schemeClr val="tx1"/>
                </a:solidFill>
                <a:effectLst>
                  <a:outerShdw blurRad="38100" dist="38100" dir="2700000" algn="tl">
                    <a:srgbClr val="000000">
                      <a:alpha val="43137"/>
                    </a:srgbClr>
                  </a:outerShdw>
                </a:effectLst>
                <a:latin typeface="Georgia" panose="02040502050405020303" pitchFamily="18" charset="0"/>
              </a:rPr>
              <a:t>observed</a:t>
            </a:r>
            <a:r>
              <a:rPr lang="en-US" sz="2600" b="1" dirty="0">
                <a:solidFill>
                  <a:schemeClr val="tx1"/>
                </a:solidFill>
                <a:effectLst>
                  <a:outerShdw blurRad="38100" dist="38100" dir="2700000" algn="tl">
                    <a:srgbClr val="000000">
                      <a:alpha val="43137"/>
                    </a:srgbClr>
                  </a:outerShdw>
                </a:effectLst>
                <a:latin typeface="Georgia" panose="02040502050405020303" pitchFamily="18" charset="0"/>
              </a:rPr>
              <a:t>: “</a:t>
            </a:r>
            <a:r>
              <a:rPr lang="en-US" sz="2600" b="1" i="1" dirty="0">
                <a:solidFill>
                  <a:schemeClr val="tx1"/>
                </a:solidFill>
                <a:effectLst>
                  <a:outerShdw blurRad="38100" dist="38100" dir="2700000" algn="tl">
                    <a:srgbClr val="000000">
                      <a:alpha val="43137"/>
                    </a:srgbClr>
                  </a:outerShdw>
                </a:effectLst>
                <a:latin typeface="Georgia" panose="02040502050405020303" pitchFamily="18" charset="0"/>
              </a:rPr>
              <a:t>We may have democracy, or we may have wealth concentrated in the hands of a few, but we can’t have both</a:t>
            </a:r>
            <a:r>
              <a:rPr lang="en-US" sz="2600" b="1" dirty="0">
                <a:solidFill>
                  <a:schemeClr val="tx1"/>
                </a:solidFill>
                <a:effectLst>
                  <a:outerShdw blurRad="38100" dist="38100" dir="2700000" algn="tl">
                    <a:srgbClr val="000000">
                      <a:alpha val="43137"/>
                    </a:srgbClr>
                  </a:outerShdw>
                </a:effectLst>
                <a:latin typeface="Georgia" panose="02040502050405020303" pitchFamily="18" charset="0"/>
              </a:rPr>
              <a:t>.”</a:t>
            </a:r>
          </a:p>
        </p:txBody>
      </p:sp>
    </p:spTree>
    <p:extLst>
      <p:ext uri="{BB962C8B-B14F-4D97-AF65-F5344CB8AC3E}">
        <p14:creationId xmlns:p14="http://schemas.microsoft.com/office/powerpoint/2010/main" val="238027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1B2BC-DE78-4CAA-9609-A594BFF49FF5}"/>
              </a:ext>
            </a:extLst>
          </p:cNvPr>
          <p:cNvSpPr>
            <a:spLocks noGrp="1"/>
          </p:cNvSpPr>
          <p:nvPr>
            <p:ph type="title"/>
          </p:nvPr>
        </p:nvSpPr>
        <p:spPr>
          <a:xfrm>
            <a:off x="838200" y="1"/>
            <a:ext cx="10515600" cy="1009934"/>
          </a:xfrm>
        </p:spPr>
        <p:txBody>
          <a:bodyPr/>
          <a:lstStyle/>
          <a:p>
            <a:pPr algn="ctr"/>
            <a:r>
              <a:rPr lang="en-US" sz="4800" b="1" u="sng" dirty="0">
                <a:latin typeface="Georgia" panose="02040502050405020303" pitchFamily="18" charset="0"/>
              </a:rPr>
              <a:t>Oligarchy</a:t>
            </a:r>
            <a:r>
              <a:rPr lang="en-US" u="sng" dirty="0">
                <a:latin typeface="Georgia" panose="02040502050405020303" pitchFamily="18" charset="0"/>
              </a:rPr>
              <a:t> </a:t>
            </a:r>
            <a:r>
              <a:rPr lang="en-US" sz="5400" b="1" u="sng" dirty="0">
                <a:highlight>
                  <a:srgbClr val="FFFF00"/>
                </a:highlight>
                <a:latin typeface="Georgia" panose="02040502050405020303" pitchFamily="18" charset="0"/>
              </a:rPr>
              <a:t>≠</a:t>
            </a:r>
            <a:r>
              <a:rPr lang="en-US" sz="4800" b="1" u="sng" dirty="0">
                <a:latin typeface="Georgia" panose="02040502050405020303" pitchFamily="18" charset="0"/>
              </a:rPr>
              <a:t> Democracy</a:t>
            </a:r>
            <a:endParaRPr lang="en-US" b="1" u="sng" dirty="0">
              <a:latin typeface="Georgia" panose="02040502050405020303" pitchFamily="18" charset="0"/>
            </a:endParaRPr>
          </a:p>
        </p:txBody>
      </p:sp>
      <p:sp>
        <p:nvSpPr>
          <p:cNvPr id="3" name="Content Placeholder 2">
            <a:extLst>
              <a:ext uri="{FF2B5EF4-FFF2-40B4-BE49-F238E27FC236}">
                <a16:creationId xmlns:a16="http://schemas.microsoft.com/office/drawing/2014/main" id="{09D98337-3E45-4DA4-A98E-DCE5917A740C}"/>
              </a:ext>
            </a:extLst>
          </p:cNvPr>
          <p:cNvSpPr>
            <a:spLocks noGrp="1"/>
          </p:cNvSpPr>
          <p:nvPr>
            <p:ph idx="1"/>
          </p:nvPr>
        </p:nvSpPr>
        <p:spPr>
          <a:xfrm>
            <a:off x="259307" y="1009934"/>
            <a:ext cx="11737075" cy="5848065"/>
          </a:xfrm>
        </p:spPr>
        <p:txBody>
          <a:bodyPr>
            <a:normAutofit fontScale="92500" lnSpcReduction="20000"/>
          </a:bodyPr>
          <a:lstStyle/>
          <a:p>
            <a:pPr marL="0" indent="0">
              <a:buNone/>
            </a:pPr>
            <a:r>
              <a:rPr lang="en-US" b="1" dirty="0">
                <a:latin typeface="Georgia" panose="02040502050405020303" pitchFamily="18" charset="0"/>
              </a:rPr>
              <a:t>Prologue to </a:t>
            </a:r>
            <a:r>
              <a:rPr lang="en-US" b="1" i="1" dirty="0">
                <a:latin typeface="Georgia" panose="02040502050405020303" pitchFamily="18" charset="0"/>
              </a:rPr>
              <a:t>On Tyranny</a:t>
            </a:r>
            <a:r>
              <a:rPr lang="en-US" b="1" dirty="0">
                <a:latin typeface="Georgia" panose="02040502050405020303" pitchFamily="18" charset="0"/>
              </a:rPr>
              <a:t>:</a:t>
            </a:r>
            <a:br>
              <a:rPr lang="en-US" b="1" dirty="0">
                <a:latin typeface="Georgia" panose="02040502050405020303" pitchFamily="18" charset="0"/>
              </a:rPr>
            </a:br>
            <a:r>
              <a:rPr lang="en-US" b="1" dirty="0">
                <a:latin typeface="Georgia" panose="02040502050405020303" pitchFamily="18" charset="0"/>
              </a:rPr>
              <a:t>History and Tyranny</a:t>
            </a:r>
          </a:p>
          <a:p>
            <a:pPr marL="0" indent="0">
              <a:buNone/>
            </a:pPr>
            <a:r>
              <a:rPr lang="en-US" dirty="0">
                <a:latin typeface="Georgia" panose="02040502050405020303" pitchFamily="18" charset="0"/>
              </a:rPr>
              <a:t>“History does not repeat, but it does instruct.  As the Founding Fathers debated our Constitution, they took instruction from the history they knew.  Concerned that the democratic republic they envisioned would collapse, they contemplated the descent of ancient democracies and republics into oligarchy and empire.  As they knew, Aristotle warned that inequality brought instability, while Plato believed that demagogues exploited free speech to install themselves as tyrants.  In founding a democratic republic upon law and establishing… checks and balances, the Founding Fathers sought to avoid the evil that they… called </a:t>
            </a:r>
            <a:r>
              <a:rPr lang="en-US" i="1" dirty="0">
                <a:latin typeface="Georgia" panose="02040502050405020303" pitchFamily="18" charset="0"/>
              </a:rPr>
              <a:t>tyranny</a:t>
            </a:r>
            <a:r>
              <a:rPr lang="en-US" dirty="0">
                <a:latin typeface="Georgia" panose="02040502050405020303" pitchFamily="18" charset="0"/>
              </a:rPr>
              <a:t>.  They had in mind the usurpation of power by a single individual or group, or the circumvention of law by rulers for their own benefit.  Much of the succeeding political debate in the United States has concerned the problem of tyranny within American society: over slaves and women for example.</a:t>
            </a:r>
          </a:p>
          <a:p>
            <a:pPr marL="0" indent="0">
              <a:buNone/>
            </a:pPr>
            <a:r>
              <a:rPr lang="en-US" dirty="0">
                <a:latin typeface="Georgia" panose="02040502050405020303" pitchFamily="18" charset="0"/>
              </a:rPr>
              <a:t>It is thus a primary American tradition to consider history when our political order seems imperiled.  If we worry today that the American experiment is threatened by tyranny, we can follow the example of the Founding Fathers and contemplate the history of other democracies and republics… the history of modern democracy is also one of decline and fall… European history has seen three major democratic moments: after the First World War in 1918, after the second World War in 1945, and after the end of communism in 1989.  Many of the democracies founded at these junctures failed</a:t>
            </a:r>
            <a:r>
              <a:rPr lang="en-US" dirty="0" smtClean="0">
                <a:latin typeface="Georgia" panose="02040502050405020303" pitchFamily="18" charset="0"/>
              </a:rPr>
              <a:t>…”</a:t>
            </a:r>
            <a:endParaRPr lang="en-US" dirty="0">
              <a:latin typeface="Georgia" panose="02040502050405020303" pitchFamily="18" charset="0"/>
            </a:endParaRPr>
          </a:p>
        </p:txBody>
      </p:sp>
    </p:spTree>
    <p:extLst>
      <p:ext uri="{BB962C8B-B14F-4D97-AF65-F5344CB8AC3E}">
        <p14:creationId xmlns:p14="http://schemas.microsoft.com/office/powerpoint/2010/main" val="2001927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045" y="2121193"/>
            <a:ext cx="9106852" cy="1280890"/>
          </a:xfrm>
        </p:spPr>
        <p:txBody>
          <a:bodyPr>
            <a:noAutofit/>
          </a:bodyPr>
          <a:lstStyle/>
          <a:p>
            <a:r>
              <a:rPr lang="en-US" sz="6600" b="1" i="1" dirty="0">
                <a:solidFill>
                  <a:srgbClr val="C00000"/>
                </a:solidFill>
                <a:effectLst>
                  <a:outerShdw blurRad="38100" dist="38100" dir="2700000" algn="tl">
                    <a:srgbClr val="000000">
                      <a:alpha val="43137"/>
                    </a:srgbClr>
                  </a:outerShdw>
                </a:effectLst>
                <a:latin typeface="Georgia" panose="02040502050405020303" pitchFamily="18" charset="0"/>
              </a:rPr>
              <a:t>Can we see the signs of Oligarchy in the USA?</a:t>
            </a:r>
          </a:p>
        </p:txBody>
      </p:sp>
      <p:pic>
        <p:nvPicPr>
          <p:cNvPr id="4" name="Content Placeholder 3"/>
          <p:cNvPicPr>
            <a:picLocks noGrp="1" noChangeAspect="1"/>
          </p:cNvPicPr>
          <p:nvPr>
            <p:ph idx="1"/>
          </p:nvPr>
        </p:nvPicPr>
        <p:blipFill>
          <a:blip r:embed="rId2"/>
          <a:stretch>
            <a:fillRect/>
          </a:stretch>
        </p:blipFill>
        <p:spPr>
          <a:xfrm>
            <a:off x="5582058" y="2490311"/>
            <a:ext cx="6314439" cy="4096193"/>
          </a:xfrm>
          <a:prstGeom prst="rect">
            <a:avLst/>
          </a:prstGeom>
        </p:spPr>
      </p:pic>
    </p:spTree>
    <p:extLst>
      <p:ext uri="{BB962C8B-B14F-4D97-AF65-F5344CB8AC3E}">
        <p14:creationId xmlns:p14="http://schemas.microsoft.com/office/powerpoint/2010/main" val="26535823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1" y="136478"/>
            <a:ext cx="11372223" cy="2210937"/>
          </a:xfrm>
        </p:spPr>
        <p:txBody>
          <a:bodyPr>
            <a:noAutofit/>
          </a:bodyPr>
          <a:lstStyle/>
          <a:p>
            <a:pPr marL="0" indent="0" algn="ctr">
              <a:buNone/>
            </a:pPr>
            <a:r>
              <a:rPr lang="en-US" sz="2200" b="1" u="sng" dirty="0">
                <a:latin typeface="Georgia" panose="02040502050405020303" pitchFamily="18" charset="0"/>
              </a:rPr>
              <a:t>Oligarchy</a:t>
            </a:r>
            <a:r>
              <a:rPr lang="en-US" sz="2200" b="1" dirty="0">
                <a:latin typeface="Georgia" panose="02040502050405020303" pitchFamily="18" charset="0"/>
              </a:rPr>
              <a:t>: A small group of people having formal and informal power based on (1) </a:t>
            </a:r>
            <a:r>
              <a:rPr lang="en-US" sz="2200" b="1" dirty="0">
                <a:solidFill>
                  <a:srgbClr val="7030A0"/>
                </a:solidFill>
                <a:latin typeface="Georgia" panose="02040502050405020303" pitchFamily="18" charset="0"/>
              </a:rPr>
              <a:t>wealth</a:t>
            </a:r>
            <a:r>
              <a:rPr lang="en-US" sz="2200" b="1" dirty="0">
                <a:latin typeface="Georgia" panose="02040502050405020303" pitchFamily="18" charset="0"/>
              </a:rPr>
              <a:t>; (2) </a:t>
            </a:r>
            <a:r>
              <a:rPr lang="en-US" sz="2200" b="1" dirty="0">
                <a:solidFill>
                  <a:srgbClr val="00B050"/>
                </a:solidFill>
                <a:latin typeface="Georgia" panose="02040502050405020303" pitchFamily="18" charset="0"/>
              </a:rPr>
              <a:t>connections</a:t>
            </a:r>
            <a:r>
              <a:rPr lang="en-US" sz="2200" b="1" dirty="0">
                <a:latin typeface="Georgia" panose="02040502050405020303" pitchFamily="18" charset="0"/>
              </a:rPr>
              <a:t>; and (3) </a:t>
            </a:r>
            <a:r>
              <a:rPr lang="en-US" sz="2200" b="1" dirty="0">
                <a:solidFill>
                  <a:srgbClr val="FF0000"/>
                </a:solidFill>
                <a:latin typeface="Georgia" panose="02040502050405020303" pitchFamily="18" charset="0"/>
              </a:rPr>
              <a:t>privilege</a:t>
            </a:r>
            <a:r>
              <a:rPr lang="en-US" sz="2200" b="1" dirty="0">
                <a:latin typeface="Georgia" panose="02040502050405020303" pitchFamily="18" charset="0"/>
              </a:rPr>
              <a:t>;  oftentimes, even despite the appearance of democracy, the will of the people is subverted by the powerful.  </a:t>
            </a:r>
          </a:p>
          <a:p>
            <a:pPr marL="0" indent="0" algn="ctr">
              <a:buNone/>
            </a:pPr>
            <a:r>
              <a:rPr lang="en-US" sz="2200" b="1" u="sng" dirty="0">
                <a:solidFill>
                  <a:srgbClr val="C00000"/>
                </a:solidFill>
                <a:latin typeface="Georgia" panose="02040502050405020303" pitchFamily="18" charset="0"/>
              </a:rPr>
              <a:t>Orwell</a:t>
            </a:r>
            <a:r>
              <a:rPr lang="en-US" sz="2200" dirty="0">
                <a:solidFill>
                  <a:srgbClr val="C00000"/>
                </a:solidFill>
                <a:latin typeface="Georgia" panose="02040502050405020303" pitchFamily="18" charset="0"/>
              </a:rPr>
              <a:t>: “</a:t>
            </a:r>
            <a:r>
              <a:rPr lang="en-US" sz="2200" b="1" dirty="0">
                <a:solidFill>
                  <a:srgbClr val="C00000"/>
                </a:solidFill>
                <a:latin typeface="Georgia" panose="02040502050405020303" pitchFamily="18" charset="0"/>
              </a:rPr>
              <a:t>The essence of oligarchical rule is not father-to-son inheritance, but the persistence of a certain world-view and a certain way of life… A ruling group is a ruling group so long as it can nominate its successors.”</a:t>
            </a:r>
            <a:endParaRPr lang="en-US" sz="2200" dirty="0">
              <a:solidFill>
                <a:srgbClr val="C00000"/>
              </a:solidFill>
              <a:latin typeface="Georgia" panose="02040502050405020303" pitchFamily="18" charset="0"/>
            </a:endParaRPr>
          </a:p>
          <a:p>
            <a:pPr marL="0" indent="0">
              <a:buNone/>
            </a:pPr>
            <a:endParaRPr lang="en-US" sz="2400" dirty="0">
              <a:latin typeface="Georgia" panose="02040502050405020303" pitchFamily="18" charset="0"/>
            </a:endParaRPr>
          </a:p>
          <a:p>
            <a:pPr>
              <a:buFont typeface="+mj-lt"/>
              <a:buAutoNum type="arabicPeriod"/>
            </a:pPr>
            <a:endParaRPr lang="en-US" sz="2400" dirty="0">
              <a:latin typeface="Georgia" panose="02040502050405020303" pitchFamily="18" charset="0"/>
            </a:endParaRPr>
          </a:p>
          <a:p>
            <a:pPr>
              <a:buFont typeface="+mj-lt"/>
              <a:buAutoNum type="arabicPeriod"/>
            </a:pPr>
            <a:endParaRPr lang="en-US" sz="2400" dirty="0">
              <a:latin typeface="Georgia" panose="02040502050405020303" pitchFamily="18" charset="0"/>
            </a:endParaRPr>
          </a:p>
          <a:p>
            <a:pPr>
              <a:buFont typeface="+mj-lt"/>
              <a:buAutoNum type="arabicPeriod"/>
            </a:pPr>
            <a:endParaRPr lang="en-US" sz="2400" dirty="0">
              <a:latin typeface="Georgia" panose="02040502050405020303" pitchFamily="18" charset="0"/>
            </a:endParaRPr>
          </a:p>
          <a:p>
            <a:pPr>
              <a:buFont typeface="+mj-lt"/>
              <a:buAutoNum type="arabicPeriod"/>
            </a:pPr>
            <a:endParaRPr lang="en-US" sz="2400" dirty="0">
              <a:latin typeface="Georgia" panose="02040502050405020303" pitchFamily="18" charset="0"/>
            </a:endParaRPr>
          </a:p>
          <a:p>
            <a:pPr>
              <a:buFont typeface="+mj-lt"/>
              <a:buAutoNum type="arabicPeriod"/>
            </a:pPr>
            <a:endParaRPr lang="en-US" sz="2400" dirty="0">
              <a:latin typeface="Georgia" panose="02040502050405020303" pitchFamily="18" charset="0"/>
            </a:endParaRPr>
          </a:p>
          <a:p>
            <a:pPr>
              <a:buFont typeface="+mj-lt"/>
              <a:buAutoNum type="arabicPeriod"/>
            </a:pPr>
            <a:endParaRPr lang="en-US" sz="2400" dirty="0">
              <a:latin typeface="Georgia" panose="02040502050405020303" pitchFamily="18" charset="0"/>
            </a:endParaRPr>
          </a:p>
        </p:txBody>
      </p:sp>
      <p:graphicFrame>
        <p:nvGraphicFramePr>
          <p:cNvPr id="4" name="Table 3">
            <a:extLst>
              <a:ext uri="{FF2B5EF4-FFF2-40B4-BE49-F238E27FC236}">
                <a16:creationId xmlns:a16="http://schemas.microsoft.com/office/drawing/2014/main" id="{ADF683A4-A007-4394-ABC3-EABDE6DBD523}"/>
              </a:ext>
            </a:extLst>
          </p:cNvPr>
          <p:cNvGraphicFramePr>
            <a:graphicFrameLocks noGrp="1"/>
          </p:cNvGraphicFramePr>
          <p:nvPr>
            <p:extLst>
              <p:ext uri="{D42A27DB-BD31-4B8C-83A1-F6EECF244321}">
                <p14:modId xmlns:p14="http://schemas.microsoft.com/office/powerpoint/2010/main" val="4187560969"/>
              </p:ext>
            </p:extLst>
          </p:nvPr>
        </p:nvGraphicFramePr>
        <p:xfrm>
          <a:off x="487680" y="2347415"/>
          <a:ext cx="11372223" cy="4358640"/>
        </p:xfrm>
        <a:graphic>
          <a:graphicData uri="http://schemas.openxmlformats.org/drawingml/2006/table">
            <a:tbl>
              <a:tblPr firstRow="1" bandRow="1">
                <a:tableStyleId>{5940675A-B579-460E-94D1-54222C63F5DA}</a:tableStyleId>
              </a:tblPr>
              <a:tblGrid>
                <a:gridCol w="3790741">
                  <a:extLst>
                    <a:ext uri="{9D8B030D-6E8A-4147-A177-3AD203B41FA5}">
                      <a16:colId xmlns:a16="http://schemas.microsoft.com/office/drawing/2014/main" val="721402007"/>
                    </a:ext>
                  </a:extLst>
                </a:gridCol>
                <a:gridCol w="3790741">
                  <a:extLst>
                    <a:ext uri="{9D8B030D-6E8A-4147-A177-3AD203B41FA5}">
                      <a16:colId xmlns:a16="http://schemas.microsoft.com/office/drawing/2014/main" val="973367099"/>
                    </a:ext>
                  </a:extLst>
                </a:gridCol>
                <a:gridCol w="3790741">
                  <a:extLst>
                    <a:ext uri="{9D8B030D-6E8A-4147-A177-3AD203B41FA5}">
                      <a16:colId xmlns:a16="http://schemas.microsoft.com/office/drawing/2014/main" val="139379626"/>
                    </a:ext>
                  </a:extLst>
                </a:gridCol>
              </a:tblGrid>
              <a:tr h="370840">
                <a:tc>
                  <a:txBody>
                    <a:bodyPr/>
                    <a:lstStyle/>
                    <a:p>
                      <a:pPr algn="ctr"/>
                      <a:r>
                        <a:rPr lang="en-US" sz="2400" b="1" dirty="0">
                          <a:solidFill>
                            <a:schemeClr val="tx1"/>
                          </a:solidFill>
                          <a:latin typeface="Georgia" panose="02040502050405020303" pitchFamily="18" charset="0"/>
                        </a:rPr>
                        <a:t>Wealth</a:t>
                      </a:r>
                    </a:p>
                  </a:txBody>
                  <a:tcPr>
                    <a:lnR w="28575" cap="flat" cmpd="sng" algn="ctr">
                      <a:solidFill>
                        <a:schemeClr val="tx1"/>
                      </a:solidFill>
                      <a:prstDash val="solid"/>
                      <a:round/>
                      <a:headEnd type="none" w="med" len="med"/>
                      <a:tailEnd type="none" w="med" len="med"/>
                    </a:lnR>
                    <a:solidFill>
                      <a:srgbClr val="7030A0"/>
                    </a:solidFill>
                  </a:tcPr>
                </a:tc>
                <a:tc>
                  <a:txBody>
                    <a:bodyPr/>
                    <a:lstStyle/>
                    <a:p>
                      <a:pPr algn="ctr"/>
                      <a:r>
                        <a:rPr lang="en-US" sz="2400" b="1" dirty="0">
                          <a:solidFill>
                            <a:schemeClr val="tx1"/>
                          </a:solidFill>
                          <a:latin typeface="Georgia" panose="02040502050405020303" pitchFamily="18" charset="0"/>
                        </a:rPr>
                        <a:t>Connections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00B050"/>
                    </a:solidFill>
                  </a:tcPr>
                </a:tc>
                <a:tc>
                  <a:txBody>
                    <a:bodyPr/>
                    <a:lstStyle/>
                    <a:p>
                      <a:pPr algn="ctr"/>
                      <a:r>
                        <a:rPr lang="en-US" sz="2400" b="1" dirty="0">
                          <a:solidFill>
                            <a:schemeClr val="tx1"/>
                          </a:solidFill>
                          <a:latin typeface="Georgia" panose="02040502050405020303" pitchFamily="18" charset="0"/>
                        </a:rPr>
                        <a:t>Privilege</a:t>
                      </a:r>
                    </a:p>
                  </a:txBody>
                  <a:tcPr>
                    <a:lnL w="28575"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268236498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Georgia" panose="02040502050405020303" pitchFamily="18" charset="0"/>
                        </a:rPr>
                        <a:t>Money Wins Elections</a:t>
                      </a: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lang="en-US" sz="2400" b="1" dirty="0">
                          <a:latin typeface="Georgia" panose="02040502050405020303" pitchFamily="18" charset="0"/>
                        </a:rPr>
                        <a:t>The Two Party System</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lang="en-US" sz="2000" b="1" dirty="0">
                          <a:latin typeface="Georgia" panose="02040502050405020303" pitchFamily="18" charset="0"/>
                        </a:rPr>
                        <a:t>Career Politicians and their Families</a:t>
                      </a:r>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8035924"/>
                  </a:ext>
                </a:extLst>
              </a:tr>
              <a:tr h="370840">
                <a:tc gridSpan="3">
                  <a:txBody>
                    <a:bodyPr/>
                    <a:lstStyle/>
                    <a:p>
                      <a:pPr algn="ctr"/>
                      <a:r>
                        <a:rPr lang="en-US" sz="2400" b="1" dirty="0">
                          <a:latin typeface="Georgia" panose="02040502050405020303" pitchFamily="18" charset="0"/>
                        </a:rPr>
                        <a:t>Priorities of the Wealthy are Overrepresented in Legislation</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dirty="0">
                        <a:latin typeface="Georgia" panose="02040502050405020303" pitchFamily="18" charset="0"/>
                      </a:endParaRPr>
                    </a:p>
                  </a:txBody>
                  <a:tcPr/>
                </a:tc>
                <a:tc hMerge="1">
                  <a:txBody>
                    <a:bodyPr/>
                    <a:lstStyle/>
                    <a:p>
                      <a:endParaRPr lang="en-US" dirty="0">
                        <a:latin typeface="Georgia" panose="02040502050405020303" pitchFamily="18" charset="0"/>
                      </a:endParaRPr>
                    </a:p>
                  </a:txBody>
                  <a:tcPr/>
                </a:tc>
                <a:extLst>
                  <a:ext uri="{0D108BD9-81ED-4DB2-BD59-A6C34878D82A}">
                    <a16:rowId xmlns:a16="http://schemas.microsoft.com/office/drawing/2014/main" val="443620086"/>
                  </a:ext>
                </a:extLst>
              </a:tr>
              <a:tr h="370840">
                <a:tc gridSpan="2">
                  <a:txBody>
                    <a:bodyPr/>
                    <a:lstStyle/>
                    <a:p>
                      <a:pPr algn="ctr"/>
                      <a:r>
                        <a:rPr lang="en-US" sz="2400" b="1" dirty="0">
                          <a:latin typeface="Georgia" panose="02040502050405020303" pitchFamily="18" charset="0"/>
                        </a:rPr>
                        <a:t>Goldman Sachs Bank’s Influence</a:t>
                      </a: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gn="ctr"/>
                      <a:endParaRPr lang="en-US" b="1" dirty="0">
                        <a:latin typeface="Georgia" panose="02040502050405020303" pitchFamily="18" charset="0"/>
                      </a:endParaRPr>
                    </a:p>
                  </a:txBody>
                  <a:tcPr/>
                </a:tc>
                <a:tc>
                  <a:txBody>
                    <a:bodyPr/>
                    <a:lstStyle/>
                    <a:p>
                      <a:pPr algn="ctr"/>
                      <a:endParaRPr lang="en-US" sz="2400" b="1" dirty="0">
                        <a:latin typeface="Georgia" panose="02040502050405020303" pitchFamily="18" charset="0"/>
                      </a:endParaRP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664093221"/>
                  </a:ext>
                </a:extLst>
              </a:tr>
              <a:tr h="370840">
                <a:tc gridSpan="3">
                  <a:txBody>
                    <a:bodyPr/>
                    <a:lstStyle/>
                    <a:p>
                      <a:pPr algn="ctr"/>
                      <a:r>
                        <a:rPr lang="en-US" sz="2400" b="1" dirty="0">
                          <a:latin typeface="Georgia" panose="02040502050405020303" pitchFamily="18" charset="0"/>
                        </a:rPr>
                        <a:t>Trump’s Cabinet</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gn="ctr"/>
                      <a:endParaRPr lang="en-US" b="1" dirty="0">
                        <a:latin typeface="Georgia" panose="02040502050405020303" pitchFamily="18" charset="0"/>
                      </a:endParaRPr>
                    </a:p>
                  </a:txBody>
                  <a:tcPr/>
                </a:tc>
                <a:tc hMerge="1">
                  <a:txBody>
                    <a:bodyPr/>
                    <a:lstStyle/>
                    <a:p>
                      <a:pPr algn="ctr"/>
                      <a:endParaRPr lang="en-US" b="1" dirty="0">
                        <a:latin typeface="Georgia" panose="02040502050405020303" pitchFamily="18" charset="0"/>
                      </a:endParaRPr>
                    </a:p>
                  </a:txBody>
                  <a:tcPr/>
                </a:tc>
                <a:extLst>
                  <a:ext uri="{0D108BD9-81ED-4DB2-BD59-A6C34878D82A}">
                    <a16:rowId xmlns:a16="http://schemas.microsoft.com/office/drawing/2014/main" val="1683370596"/>
                  </a:ext>
                </a:extLst>
              </a:tr>
              <a:tr h="370840">
                <a:tc>
                  <a:txBody>
                    <a:bodyPr/>
                    <a:lstStyle/>
                    <a:p>
                      <a:pPr algn="ctr"/>
                      <a:endParaRPr lang="en-US" sz="2400" b="1" dirty="0">
                        <a:latin typeface="Georgia" panose="02040502050405020303" pitchFamily="18" charset="0"/>
                      </a:endParaRP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2400" b="1" dirty="0">
                          <a:latin typeface="Georgia" panose="02040502050405020303" pitchFamily="18" charset="0"/>
                        </a:rPr>
                        <a:t>Revolving Door</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en-US" sz="2400" b="1" dirty="0">
                        <a:latin typeface="Georgia" panose="02040502050405020303" pitchFamily="18" charset="0"/>
                      </a:endParaRP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680753586"/>
                  </a:ext>
                </a:extLst>
              </a:tr>
              <a:tr h="370840">
                <a:tc gridSpan="2">
                  <a:txBody>
                    <a:bodyPr/>
                    <a:lstStyle/>
                    <a:p>
                      <a:pPr algn="ctr"/>
                      <a:r>
                        <a:rPr lang="en-US" sz="2400" b="1" dirty="0">
                          <a:latin typeface="Georgia" panose="02040502050405020303" pitchFamily="18" charset="0"/>
                        </a:rPr>
                        <a:t>Media and Corporate Consolidation</a:t>
                      </a: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gn="ctr"/>
                      <a:endParaRPr lang="en-US" b="1" dirty="0">
                        <a:latin typeface="Georgia" panose="02040502050405020303" pitchFamily="18" charset="0"/>
                      </a:endParaRPr>
                    </a:p>
                  </a:txBody>
                  <a:tcPr/>
                </a:tc>
                <a:tc>
                  <a:txBody>
                    <a:bodyPr/>
                    <a:lstStyle/>
                    <a:p>
                      <a:pPr algn="ctr"/>
                      <a:endParaRPr lang="en-US" sz="2400" b="1" dirty="0">
                        <a:latin typeface="Georgia" panose="02040502050405020303" pitchFamily="18" charset="0"/>
                      </a:endParaRP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06359962"/>
                  </a:ext>
                </a:extLst>
              </a:tr>
              <a:tr h="370840">
                <a:tc>
                  <a:txBody>
                    <a:bodyPr/>
                    <a:lstStyle/>
                    <a:p>
                      <a:pPr algn="ctr"/>
                      <a:endParaRPr lang="en-US" sz="2400" b="1" dirty="0">
                        <a:latin typeface="Georgia" panose="02040502050405020303" pitchFamily="18" charset="0"/>
                      </a:endParaRP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gridSpan="2">
                  <a:txBody>
                    <a:bodyPr/>
                    <a:lstStyle/>
                    <a:p>
                      <a:pPr algn="ctr"/>
                      <a:r>
                        <a:rPr lang="en-US" sz="2400" b="1" dirty="0">
                          <a:latin typeface="Georgia" panose="02040502050405020303" pitchFamily="18" charset="0"/>
                        </a:rPr>
                        <a:t>Unelected Bureaucrats Running Politics</a:t>
                      </a: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gn="ctr"/>
                      <a:endParaRPr lang="en-US" sz="2400" b="1" dirty="0">
                        <a:latin typeface="Georgia" panose="02040502050405020303" pitchFamily="18" charset="0"/>
                      </a:endParaRPr>
                    </a:p>
                  </a:txBody>
                  <a:tcPr/>
                </a:tc>
                <a:extLst>
                  <a:ext uri="{0D108BD9-81ED-4DB2-BD59-A6C34878D82A}">
                    <a16:rowId xmlns:a16="http://schemas.microsoft.com/office/drawing/2014/main" val="1931970774"/>
                  </a:ext>
                </a:extLst>
              </a:tr>
              <a:tr h="370840">
                <a:tc gridSpan="2">
                  <a:txBody>
                    <a:bodyPr/>
                    <a:lstStyle/>
                    <a:p>
                      <a:pPr algn="ctr"/>
                      <a:r>
                        <a:rPr lang="en-US" sz="2400" b="1" dirty="0">
                          <a:latin typeface="Georgia" panose="02040502050405020303" pitchFamily="18" charset="0"/>
                        </a:rPr>
                        <a:t>Lobbying and Special Interest Power</a:t>
                      </a: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hMerge="1">
                  <a:txBody>
                    <a:bodyPr/>
                    <a:lstStyle/>
                    <a:p>
                      <a:pPr algn="ctr"/>
                      <a:endParaRPr lang="en-US" sz="2400" b="1" dirty="0">
                        <a:latin typeface="Georgia" panose="02040502050405020303" pitchFamily="18" charset="0"/>
                      </a:endParaRPr>
                    </a:p>
                  </a:txBody>
                  <a:tcPr/>
                </a:tc>
                <a:tc>
                  <a:txBody>
                    <a:bodyPr/>
                    <a:lstStyle/>
                    <a:p>
                      <a:pPr algn="ctr"/>
                      <a:endParaRPr lang="en-US" sz="2400" b="1" dirty="0">
                        <a:latin typeface="Georgia" panose="02040502050405020303" pitchFamily="18" charset="0"/>
                      </a:endParaRP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val="3154461970"/>
                  </a:ext>
                </a:extLst>
              </a:tr>
            </a:tbl>
          </a:graphicData>
        </a:graphic>
      </p:graphicFrame>
    </p:spTree>
    <p:extLst>
      <p:ext uri="{BB962C8B-B14F-4D97-AF65-F5344CB8AC3E}">
        <p14:creationId xmlns:p14="http://schemas.microsoft.com/office/powerpoint/2010/main" val="2771374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599" cy="1325563"/>
          </a:xfrm>
        </p:spPr>
        <p:txBody>
          <a:bodyPr>
            <a:normAutofit/>
          </a:bodyPr>
          <a:lstStyle/>
          <a:p>
            <a:pPr algn="ctr"/>
            <a:r>
              <a:rPr lang="en-US" sz="6000" dirty="0">
                <a:latin typeface="Georgia" panose="02040502050405020303" pitchFamily="18" charset="0"/>
              </a:rPr>
              <a:t>Money Wins Elections</a:t>
            </a:r>
          </a:p>
        </p:txBody>
      </p:sp>
      <p:sp>
        <p:nvSpPr>
          <p:cNvPr id="3" name="Content Placeholder 2"/>
          <p:cNvSpPr>
            <a:spLocks noGrp="1"/>
          </p:cNvSpPr>
          <p:nvPr>
            <p:ph idx="1"/>
          </p:nvPr>
        </p:nvSpPr>
        <p:spPr>
          <a:xfrm>
            <a:off x="838200" y="1325563"/>
            <a:ext cx="10515600" cy="4851400"/>
          </a:xfrm>
        </p:spPr>
        <p:txBody>
          <a:bodyPr>
            <a:normAutofit/>
          </a:bodyPr>
          <a:lstStyle/>
          <a:p>
            <a:pPr marL="0" indent="0">
              <a:buNone/>
            </a:pPr>
            <a:r>
              <a:rPr lang="en-US" dirty="0">
                <a:latin typeface="Georgia" panose="02040502050405020303" pitchFamily="18" charset="0"/>
              </a:rPr>
              <a:t>Video: </a:t>
            </a:r>
            <a:r>
              <a:rPr lang="en-US" dirty="0">
                <a:latin typeface="Georgia" panose="02040502050405020303" pitchFamily="18" charset="0"/>
                <a:hlinkClick r:id="rId2"/>
              </a:rPr>
              <a:t>https://www.youtube.com/user/UnitedRepublicVideo</a:t>
            </a:r>
            <a:endParaRPr lang="en-US" dirty="0">
              <a:latin typeface="Georgia" panose="02040502050405020303" pitchFamily="18" charset="0"/>
            </a:endParaRPr>
          </a:p>
          <a:p>
            <a:pPr marL="0" indent="0">
              <a:buNone/>
            </a:pPr>
            <a:endParaRPr lang="en-US" dirty="0">
              <a:latin typeface="Georgia" panose="02040502050405020303" pitchFamily="18" charset="0"/>
            </a:endParaRPr>
          </a:p>
        </p:txBody>
      </p:sp>
      <p:pic>
        <p:nvPicPr>
          <p:cNvPr id="1026" name="Picture 2" descr="Explainer_pro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963" y="2272905"/>
            <a:ext cx="11118071" cy="3515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438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980" y="0"/>
            <a:ext cx="10616820" cy="1325563"/>
          </a:xfrm>
        </p:spPr>
        <p:txBody>
          <a:bodyPr>
            <a:normAutofit/>
          </a:bodyPr>
          <a:lstStyle/>
          <a:p>
            <a:pPr algn="ctr"/>
            <a:r>
              <a:rPr lang="en-US" sz="6000" dirty="0">
                <a:latin typeface="Georgia" panose="02040502050405020303" pitchFamily="18" charset="0"/>
              </a:rPr>
              <a:t>Money Wins Elections</a:t>
            </a:r>
          </a:p>
        </p:txBody>
      </p:sp>
      <p:sp>
        <p:nvSpPr>
          <p:cNvPr id="3" name="Content Placeholder 2"/>
          <p:cNvSpPr>
            <a:spLocks noGrp="1"/>
          </p:cNvSpPr>
          <p:nvPr>
            <p:ph idx="1"/>
          </p:nvPr>
        </p:nvSpPr>
        <p:spPr>
          <a:xfrm>
            <a:off x="838200" y="1325563"/>
            <a:ext cx="10515600" cy="4851400"/>
          </a:xfrm>
        </p:spPr>
        <p:txBody>
          <a:bodyPr>
            <a:normAutofit/>
          </a:bodyPr>
          <a:lstStyle/>
          <a:p>
            <a:pPr marL="0" indent="0" algn="ctr">
              <a:buNone/>
            </a:pPr>
            <a:r>
              <a:rPr lang="en-US" sz="2800" b="1" dirty="0">
                <a:effectLst>
                  <a:outerShdw blurRad="38100" dist="38100" dir="2700000" algn="tl">
                    <a:srgbClr val="000000">
                      <a:alpha val="43137"/>
                    </a:srgbClr>
                  </a:outerShdw>
                </a:effectLst>
                <a:latin typeface="Georgia" panose="02040502050405020303" pitchFamily="18" charset="0"/>
              </a:rPr>
              <a:t>What is the significance of these two images?</a:t>
            </a:r>
          </a:p>
          <a:p>
            <a:pPr marL="0" indent="0" algn="ctr">
              <a:buNone/>
            </a:pPr>
            <a:endParaRPr lang="en-US" sz="2800" b="1" dirty="0">
              <a:effectLst>
                <a:outerShdw blurRad="38100" dist="38100" dir="2700000" algn="tl">
                  <a:srgbClr val="000000">
                    <a:alpha val="43137"/>
                  </a:srgbClr>
                </a:outerShdw>
              </a:effectLst>
              <a:latin typeface="Georgia" panose="02040502050405020303" pitchFamily="18" charset="0"/>
            </a:endParaRPr>
          </a:p>
        </p:txBody>
      </p:sp>
      <p:pic>
        <p:nvPicPr>
          <p:cNvPr id="4" name="Picture 3"/>
          <p:cNvPicPr>
            <a:picLocks noChangeAspect="1"/>
          </p:cNvPicPr>
          <p:nvPr/>
        </p:nvPicPr>
        <p:blipFill>
          <a:blip r:embed="rId2"/>
          <a:stretch>
            <a:fillRect/>
          </a:stretch>
        </p:blipFill>
        <p:spPr>
          <a:xfrm>
            <a:off x="123282" y="1867564"/>
            <a:ext cx="5960250" cy="4677414"/>
          </a:xfrm>
          <a:prstGeom prst="rect">
            <a:avLst/>
          </a:prstGeom>
        </p:spPr>
      </p:pic>
      <p:pic>
        <p:nvPicPr>
          <p:cNvPr id="5" name="Picture 4"/>
          <p:cNvPicPr>
            <a:picLocks noChangeAspect="1"/>
          </p:cNvPicPr>
          <p:nvPr/>
        </p:nvPicPr>
        <p:blipFill rotWithShape="1">
          <a:blip r:embed="rId3"/>
          <a:srcRect l="7182" r="6775"/>
          <a:stretch/>
        </p:blipFill>
        <p:spPr>
          <a:xfrm>
            <a:off x="6508920" y="1867564"/>
            <a:ext cx="5529943" cy="4677414"/>
          </a:xfrm>
          <a:prstGeom prst="rect">
            <a:avLst/>
          </a:prstGeom>
        </p:spPr>
      </p:pic>
      <p:sp>
        <p:nvSpPr>
          <p:cNvPr id="6" name="Rectangular Callout 5"/>
          <p:cNvSpPr/>
          <p:nvPr/>
        </p:nvSpPr>
        <p:spPr>
          <a:xfrm rot="798228">
            <a:off x="3108960" y="1611086"/>
            <a:ext cx="6104709" cy="3587931"/>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prstClr val="white"/>
                </a:solidFill>
                <a:latin typeface="Georgia" panose="02040502050405020303" pitchFamily="18" charset="0"/>
              </a:rPr>
              <a:t>“The preferences of the average American appear to have only a miniscule, near-zero, statistically non-significant impact upon public policy.” –Princeton University study</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3272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863" y="0"/>
            <a:ext cx="9665043" cy="1325563"/>
          </a:xfrm>
        </p:spPr>
        <p:txBody>
          <a:bodyPr>
            <a:noAutofit/>
          </a:bodyPr>
          <a:lstStyle/>
          <a:p>
            <a:pPr algn="ctr"/>
            <a:r>
              <a:rPr lang="en-US" sz="4400" i="1" dirty="0"/>
              <a:t>The Revolution Betrayed:</a:t>
            </a:r>
            <a:r>
              <a:rPr lang="en-US" sz="1800" i="1" dirty="0"/>
              <a:t> </a:t>
            </a:r>
            <a:br>
              <a:rPr lang="en-US" sz="1800" i="1" dirty="0"/>
            </a:br>
            <a:r>
              <a:rPr lang="en-US" sz="1800" i="1" dirty="0"/>
              <a:t>What is the Soviet Union and where is it going?</a:t>
            </a:r>
            <a:br>
              <a:rPr lang="en-US" sz="1800" i="1" dirty="0"/>
            </a:br>
            <a:r>
              <a:rPr lang="en-US" sz="1800" b="1" dirty="0"/>
              <a:t>By Leon Trotsky </a:t>
            </a:r>
            <a:endParaRPr lang="en-US" sz="900" b="1" dirty="0"/>
          </a:p>
        </p:txBody>
      </p:sp>
      <p:sp>
        <p:nvSpPr>
          <p:cNvPr id="3" name="Content Placeholder 2"/>
          <p:cNvSpPr>
            <a:spLocks noGrp="1"/>
          </p:cNvSpPr>
          <p:nvPr>
            <p:ph idx="1"/>
          </p:nvPr>
        </p:nvSpPr>
        <p:spPr>
          <a:xfrm>
            <a:off x="274320" y="1325563"/>
            <a:ext cx="7763691" cy="5532437"/>
          </a:xfrm>
        </p:spPr>
        <p:txBody>
          <a:bodyPr>
            <a:normAutofit fontScale="92500" lnSpcReduction="10000"/>
          </a:bodyPr>
          <a:lstStyle/>
          <a:p>
            <a:r>
              <a:rPr lang="en-US" b="1" dirty="0"/>
              <a:t>Published in 1936 (</a:t>
            </a:r>
            <a:r>
              <a:rPr lang="en-US" dirty="0"/>
              <a:t>Trotsky was run out of Russia in 1928</a:t>
            </a:r>
            <a:r>
              <a:rPr lang="en-US" b="1" dirty="0"/>
              <a:t>).</a:t>
            </a:r>
          </a:p>
          <a:p>
            <a:r>
              <a:rPr lang="en-US" b="1" dirty="0"/>
              <a:t>Came out right before </a:t>
            </a:r>
            <a:r>
              <a:rPr lang="en-US" b="1" dirty="0">
                <a:solidFill>
                  <a:schemeClr val="accent5"/>
                </a:solidFill>
              </a:rPr>
              <a:t>the Purges</a:t>
            </a:r>
            <a:r>
              <a:rPr lang="en-US" b="1" dirty="0"/>
              <a:t> started.</a:t>
            </a:r>
          </a:p>
          <a:p>
            <a:pPr lvl="1"/>
            <a:r>
              <a:rPr lang="en-US" dirty="0"/>
              <a:t>Trotsky added a P.S. about the Purges writing: “This book was completed … before the ‘terrorist’ conspiracy trial … was announced. … Its indication of </a:t>
            </a:r>
            <a:r>
              <a:rPr lang="en-US" b="1" dirty="0">
                <a:solidFill>
                  <a:schemeClr val="accent5"/>
                </a:solidFill>
              </a:rPr>
              <a:t>the historic logic of this ‘terrorist’ trial, and its advance exposure of the fact that its mystery is deliberate mystification</a:t>
            </a:r>
            <a:r>
              <a:rPr lang="en-US" dirty="0"/>
              <a:t>, is so much the more </a:t>
            </a:r>
            <a:r>
              <a:rPr lang="en-US" b="1" dirty="0">
                <a:solidFill>
                  <a:schemeClr val="accent5"/>
                </a:solidFill>
              </a:rPr>
              <a:t>significant</a:t>
            </a:r>
            <a:r>
              <a:rPr lang="en-US" dirty="0"/>
              <a:t>.”</a:t>
            </a:r>
          </a:p>
          <a:p>
            <a:pPr lvl="1"/>
            <a:r>
              <a:rPr lang="en-US" dirty="0"/>
              <a:t>First two years of the Purges (during 1937 and 1938) </a:t>
            </a:r>
            <a:r>
              <a:rPr lang="en-US" b="1" dirty="0">
                <a:solidFill>
                  <a:schemeClr val="accent5"/>
                </a:solidFill>
              </a:rPr>
              <a:t>the </a:t>
            </a:r>
            <a:r>
              <a:rPr lang="en-US" b="1" dirty="0" smtClean="0">
                <a:solidFill>
                  <a:schemeClr val="accent5"/>
                </a:solidFill>
              </a:rPr>
              <a:t>Cheka </a:t>
            </a:r>
            <a:r>
              <a:rPr lang="en-US" b="1" dirty="0">
                <a:solidFill>
                  <a:schemeClr val="accent5"/>
                </a:solidFill>
              </a:rPr>
              <a:t>detained 1,548,366 persons, of whom 681,692 were shot – an average of 1,000 executions a day</a:t>
            </a:r>
          </a:p>
          <a:p>
            <a:r>
              <a:rPr lang="en-US" b="1" dirty="0"/>
              <a:t>Trotsky’s view of the Soviet Union is an example of </a:t>
            </a:r>
            <a:r>
              <a:rPr lang="en-US" b="1" dirty="0">
                <a:solidFill>
                  <a:schemeClr val="accent5"/>
                </a:solidFill>
              </a:rPr>
              <a:t>Marxist Historical Criticism</a:t>
            </a:r>
            <a:r>
              <a:rPr lang="en-US" b="1" dirty="0"/>
              <a:t>.</a:t>
            </a:r>
          </a:p>
          <a:p>
            <a:r>
              <a:rPr lang="en-US" b="1" dirty="0"/>
              <a:t>He analyzes the triumph of Stalin, </a:t>
            </a:r>
            <a:r>
              <a:rPr lang="en-US" dirty="0"/>
              <a:t>the separation of the party from Bolshevism</a:t>
            </a:r>
            <a:r>
              <a:rPr lang="en-US" b="1" dirty="0"/>
              <a:t>, and the rising bureaucracy. The importance of this chapter lies in Trotsky's observation that </a:t>
            </a:r>
            <a:r>
              <a:rPr lang="en-US" b="1" dirty="0">
                <a:solidFill>
                  <a:schemeClr val="accent5"/>
                </a:solidFill>
              </a:rPr>
              <a:t>the ruling class in the USSR are neither capitalists nor workers</a:t>
            </a:r>
            <a:r>
              <a:rPr lang="en-US" b="1" dirty="0"/>
              <a:t>, </a:t>
            </a:r>
            <a:r>
              <a:rPr lang="en-US" dirty="0"/>
              <a:t>but rather a section of the working class alienated from its class roots, </a:t>
            </a:r>
            <a:r>
              <a:rPr lang="en-US" b="1" dirty="0">
                <a:solidFill>
                  <a:schemeClr val="accent5"/>
                </a:solidFill>
              </a:rPr>
              <a:t>influenced by bureaucracy</a:t>
            </a:r>
            <a:r>
              <a:rPr lang="en-US" b="1" dirty="0"/>
              <a:t>.</a:t>
            </a:r>
            <a:endParaRPr lang="en-US" b="1" dirty="0">
              <a:solidFill>
                <a:schemeClr val="accent1"/>
              </a:solidFill>
            </a:endParaRPr>
          </a:p>
        </p:txBody>
      </p:sp>
      <p:pic>
        <p:nvPicPr>
          <p:cNvPr id="4" name="Picture 2" descr="https://upload.wikimedia.org/wikipedia/en/5/5d/Trotsky-RevolutionBetrayed-1937-dj-lo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1138" y="1325562"/>
            <a:ext cx="4050862" cy="5410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69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Environment is a great example of the powerful subverting the will of the many </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www.npr.org/sections/health-shots/2018/03/06/583973428/after-decades-of-air-pollution-a-louisiana-town-rebels-against-a-chemical-giant</a:t>
            </a:r>
            <a:r>
              <a:rPr lang="en-US" dirty="0" smtClean="0"/>
              <a:t> </a:t>
            </a:r>
            <a:endParaRPr lang="en-US" dirty="0" smtClean="0"/>
          </a:p>
          <a:p>
            <a:endParaRPr lang="en-US" dirty="0"/>
          </a:p>
          <a:p>
            <a:r>
              <a:rPr lang="en-US" dirty="0" smtClean="0"/>
              <a:t>Exxon, Shell, BP, etc. have know that </a:t>
            </a:r>
            <a:br>
              <a:rPr lang="en-US" dirty="0" smtClean="0"/>
            </a:br>
            <a:r>
              <a:rPr lang="en-US" dirty="0" smtClean="0"/>
              <a:t>Climate Change is caused by burning</a:t>
            </a:r>
            <a:br>
              <a:rPr lang="en-US" dirty="0" smtClean="0"/>
            </a:br>
            <a:r>
              <a:rPr lang="en-US" dirty="0" smtClean="0"/>
              <a:t>fossil fuels and that the effects can </a:t>
            </a:r>
            <a:br>
              <a:rPr lang="en-US" dirty="0" smtClean="0"/>
            </a:br>
            <a:r>
              <a:rPr lang="en-US" dirty="0" smtClean="0"/>
              <a:t>and will be catastrophic since the </a:t>
            </a:r>
            <a:br>
              <a:rPr lang="en-US" dirty="0" smtClean="0"/>
            </a:br>
            <a:r>
              <a:rPr lang="en-US" dirty="0" smtClean="0"/>
              <a:t>1970’s yet they hid research, bribed</a:t>
            </a:r>
            <a:br>
              <a:rPr lang="en-US" dirty="0" smtClean="0"/>
            </a:br>
            <a:r>
              <a:rPr lang="en-US" dirty="0" smtClean="0"/>
              <a:t>politicians, and spread misinformation</a:t>
            </a:r>
            <a:br>
              <a:rPr lang="en-US" dirty="0" smtClean="0"/>
            </a:br>
            <a:r>
              <a:rPr lang="en-US" dirty="0" smtClean="0"/>
              <a:t>rather than invest in new energy </a:t>
            </a:r>
            <a:br>
              <a:rPr lang="en-US" dirty="0" smtClean="0"/>
            </a:br>
            <a:r>
              <a:rPr lang="en-US" dirty="0" smtClean="0"/>
              <a:t>sources and cleanup acts.</a:t>
            </a:r>
            <a:endParaRPr lang="en-US" dirty="0"/>
          </a:p>
        </p:txBody>
      </p:sp>
      <p:pic>
        <p:nvPicPr>
          <p:cNvPr id="1026" name="Picture 2" descr="https://media.npr.org/assets/img/2018/03/01/concernedcitizens-1_custom-3523bc8d73ca07ee2c0f833c4f31fb5c21138f15-s800-c8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943" y="2486719"/>
            <a:ext cx="6237514" cy="3999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587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863" y="0"/>
            <a:ext cx="9665043" cy="1325563"/>
          </a:xfrm>
        </p:spPr>
        <p:txBody>
          <a:bodyPr>
            <a:noAutofit/>
          </a:bodyPr>
          <a:lstStyle/>
          <a:p>
            <a:pPr algn="ctr"/>
            <a:r>
              <a:rPr lang="en-US" sz="4400" i="1" dirty="0"/>
              <a:t>The Revolution Betrayed:</a:t>
            </a:r>
            <a:r>
              <a:rPr lang="en-US" sz="1800" i="1" dirty="0"/>
              <a:t> </a:t>
            </a:r>
            <a:br>
              <a:rPr lang="en-US" sz="1800" i="1" dirty="0"/>
            </a:br>
            <a:r>
              <a:rPr lang="en-US" sz="1800" i="1" dirty="0"/>
              <a:t>What is the Soviet Union and where is it going?</a:t>
            </a:r>
            <a:br>
              <a:rPr lang="en-US" sz="1800" i="1" dirty="0"/>
            </a:br>
            <a:r>
              <a:rPr lang="en-US" sz="1800" b="1" dirty="0"/>
              <a:t>By Leon Trotsky </a:t>
            </a:r>
            <a:endParaRPr lang="en-US" sz="900" b="1" dirty="0"/>
          </a:p>
        </p:txBody>
      </p:sp>
      <p:sp>
        <p:nvSpPr>
          <p:cNvPr id="3" name="Content Placeholder 2"/>
          <p:cNvSpPr>
            <a:spLocks noGrp="1"/>
          </p:cNvSpPr>
          <p:nvPr>
            <p:ph idx="1"/>
          </p:nvPr>
        </p:nvSpPr>
        <p:spPr>
          <a:xfrm>
            <a:off x="670560" y="1325563"/>
            <a:ext cx="7255237" cy="5532437"/>
          </a:xfrm>
        </p:spPr>
        <p:txBody>
          <a:bodyPr>
            <a:normAutofit/>
          </a:bodyPr>
          <a:lstStyle/>
          <a:p>
            <a:r>
              <a:rPr lang="en-US" sz="2000" b="1" dirty="0">
                <a:solidFill>
                  <a:schemeClr val="tx1"/>
                </a:solidFill>
              </a:rPr>
              <a:t>One of the key predictions made by Trotsky is that the USSR would come before a disjuncture: either the toppling of the ruling bureaucracy by means of a political revolution, </a:t>
            </a:r>
            <a:r>
              <a:rPr lang="en-US" sz="2000" b="1" u="sng" dirty="0" smtClean="0">
                <a:solidFill>
                  <a:schemeClr val="tx1"/>
                </a:solidFill>
              </a:rPr>
              <a:t>OR</a:t>
            </a:r>
            <a:r>
              <a:rPr lang="en-US" sz="2000" b="1" dirty="0" smtClean="0">
                <a:solidFill>
                  <a:schemeClr val="tx1"/>
                </a:solidFill>
              </a:rPr>
              <a:t> </a:t>
            </a:r>
            <a:r>
              <a:rPr lang="en-US" sz="2000" b="1" dirty="0">
                <a:solidFill>
                  <a:schemeClr val="tx1"/>
                </a:solidFill>
              </a:rPr>
              <a:t>capitalist restoration led by the bureaucracy. This prediction was made at a time when most commentators, capitalist and Stalinist, predicted the continued rise of Soviet power.</a:t>
            </a:r>
          </a:p>
          <a:p>
            <a:r>
              <a:rPr lang="en-US" sz="2000" b="1" dirty="0">
                <a:solidFill>
                  <a:schemeClr val="tx1"/>
                </a:solidFill>
              </a:rPr>
              <a:t>Historically speaking</a:t>
            </a:r>
            <a:r>
              <a:rPr lang="en-US" sz="2000" dirty="0">
                <a:solidFill>
                  <a:schemeClr val="tx1"/>
                </a:solidFill>
              </a:rPr>
              <a:t>, </a:t>
            </a:r>
            <a:r>
              <a:rPr lang="en-US" sz="2800" b="1" dirty="0">
                <a:solidFill>
                  <a:schemeClr val="tx1"/>
                </a:solidFill>
              </a:rPr>
              <a:t>Trotsky was right</a:t>
            </a:r>
            <a:r>
              <a:rPr lang="en-US" sz="2000" dirty="0">
                <a:solidFill>
                  <a:schemeClr val="tx1"/>
                </a:solidFill>
              </a:rPr>
              <a:t>: </a:t>
            </a:r>
            <a:r>
              <a:rPr lang="en-US" sz="2000" b="1" dirty="0">
                <a:solidFill>
                  <a:schemeClr val="tx1"/>
                </a:solidFill>
              </a:rPr>
              <a:t>Reform during the 1980’s</a:t>
            </a:r>
            <a:r>
              <a:rPr lang="en-US" sz="2000" dirty="0">
                <a:solidFill>
                  <a:schemeClr val="tx1"/>
                </a:solidFill>
              </a:rPr>
              <a:t> </a:t>
            </a:r>
            <a:r>
              <a:rPr lang="en-US" sz="2000" b="1" dirty="0">
                <a:solidFill>
                  <a:schemeClr val="tx1"/>
                </a:solidFill>
              </a:rPr>
              <a:t>was followed by the full embrace of capitalism a decade later without any apparent ideological </a:t>
            </a:r>
            <a:r>
              <a:rPr lang="en-US" sz="2000" b="1" dirty="0" smtClean="0">
                <a:solidFill>
                  <a:schemeClr val="tx1"/>
                </a:solidFill>
              </a:rPr>
              <a:t>discomfort amongst former party members, who became the new economic </a:t>
            </a:r>
            <a:r>
              <a:rPr lang="en-US" sz="4800" b="1" dirty="0" smtClean="0">
                <a:solidFill>
                  <a:schemeClr val="tx1"/>
                </a:solidFill>
                <a:effectLst>
                  <a:outerShdw blurRad="38100" dist="38100" dir="2700000" algn="tl">
                    <a:srgbClr val="000000">
                      <a:alpha val="43137"/>
                    </a:srgbClr>
                  </a:outerShdw>
                </a:effectLst>
              </a:rPr>
              <a:t>oligarchs</a:t>
            </a:r>
            <a:r>
              <a:rPr lang="en-US" sz="2000" dirty="0" smtClean="0">
                <a:solidFill>
                  <a:schemeClr val="tx1"/>
                </a:solidFill>
              </a:rPr>
              <a:t> </a:t>
            </a:r>
            <a:r>
              <a:rPr lang="en-US" sz="2000" b="1" dirty="0">
                <a:solidFill>
                  <a:schemeClr val="tx1"/>
                </a:solidFill>
              </a:rPr>
              <a:t>in post-Soviet Russia while living standards </a:t>
            </a:r>
            <a:r>
              <a:rPr lang="en-US" b="1" dirty="0">
                <a:solidFill>
                  <a:schemeClr val="tx1"/>
                </a:solidFill>
              </a:rPr>
              <a:t>of the Soviet proletariat fell precipitously in the 1990s.</a:t>
            </a:r>
          </a:p>
        </p:txBody>
      </p:sp>
      <p:pic>
        <p:nvPicPr>
          <p:cNvPr id="4" name="Picture 2" descr="https://upload.wikimedia.org/wikipedia/en/5/5d/Trotsky-RevolutionBetrayed-1937-dj-lo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5797" y="1098929"/>
            <a:ext cx="4266203" cy="5697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213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863" y="0"/>
            <a:ext cx="9665043" cy="1325563"/>
          </a:xfrm>
        </p:spPr>
        <p:txBody>
          <a:bodyPr>
            <a:noAutofit/>
          </a:bodyPr>
          <a:lstStyle/>
          <a:p>
            <a:pPr algn="ctr"/>
            <a:r>
              <a:rPr lang="en-US" sz="4400" i="1" dirty="0"/>
              <a:t>The Revolution Betrayed:</a:t>
            </a:r>
            <a:r>
              <a:rPr lang="en-US" sz="1800" i="1" dirty="0"/>
              <a:t> </a:t>
            </a:r>
            <a:br>
              <a:rPr lang="en-US" sz="1800" i="1" dirty="0"/>
            </a:br>
            <a:r>
              <a:rPr lang="en-US" sz="1800" i="1" dirty="0"/>
              <a:t>What is the Soviet Union and where is it going?</a:t>
            </a:r>
            <a:br>
              <a:rPr lang="en-US" sz="1800" i="1" dirty="0"/>
            </a:br>
            <a:r>
              <a:rPr lang="en-US" sz="1800" b="1" dirty="0"/>
              <a:t>By Leon Trotsky </a:t>
            </a:r>
            <a:endParaRPr lang="en-US" sz="900" b="1" dirty="0"/>
          </a:p>
        </p:txBody>
      </p:sp>
      <p:sp>
        <p:nvSpPr>
          <p:cNvPr id="3" name="Content Placeholder 2"/>
          <p:cNvSpPr>
            <a:spLocks noGrp="1"/>
          </p:cNvSpPr>
          <p:nvPr>
            <p:ph idx="1"/>
          </p:nvPr>
        </p:nvSpPr>
        <p:spPr>
          <a:xfrm>
            <a:off x="855677" y="1325563"/>
            <a:ext cx="6929306" cy="5410071"/>
          </a:xfrm>
        </p:spPr>
        <p:txBody>
          <a:bodyPr>
            <a:normAutofit/>
          </a:bodyPr>
          <a:lstStyle/>
          <a:p>
            <a:r>
              <a:rPr lang="en-US" sz="2800" dirty="0">
                <a:solidFill>
                  <a:schemeClr val="tx1"/>
                </a:solidFill>
              </a:rPr>
              <a:t>After Smith </a:t>
            </a:r>
            <a:r>
              <a:rPr lang="en-US" sz="2800" dirty="0" smtClean="0">
                <a:solidFill>
                  <a:schemeClr val="tx1"/>
                </a:solidFill>
              </a:rPr>
              <a:t>read/skimmed </a:t>
            </a:r>
            <a:r>
              <a:rPr lang="en-US" sz="2800" i="1" dirty="0">
                <a:solidFill>
                  <a:schemeClr val="tx1"/>
                </a:solidFill>
              </a:rPr>
              <a:t>The Revolution Betrayed, </a:t>
            </a:r>
            <a:r>
              <a:rPr lang="en-US" sz="2800" dirty="0">
                <a:solidFill>
                  <a:schemeClr val="tx1"/>
                </a:solidFill>
              </a:rPr>
              <a:t>he realized that perhaps one of the most important of Trotsky’s thesis’ was that oligarchy </a:t>
            </a:r>
            <a:r>
              <a:rPr lang="en-US" sz="2800" dirty="0" smtClean="0">
                <a:solidFill>
                  <a:schemeClr val="tx1"/>
                </a:solidFill>
              </a:rPr>
              <a:t>and bureaucracy is </a:t>
            </a:r>
            <a:r>
              <a:rPr lang="en-US" sz="2800" dirty="0">
                <a:solidFill>
                  <a:schemeClr val="tx1"/>
                </a:solidFill>
              </a:rPr>
              <a:t>bad and should be feared.  </a:t>
            </a:r>
          </a:p>
          <a:p>
            <a:r>
              <a:rPr lang="en-US" sz="2800" dirty="0">
                <a:solidFill>
                  <a:schemeClr val="tx1"/>
                </a:solidFill>
              </a:rPr>
              <a:t>This seems to be a key idea in </a:t>
            </a:r>
            <a:r>
              <a:rPr lang="en-US" sz="2800" i="1" dirty="0">
                <a:solidFill>
                  <a:schemeClr val="tx1"/>
                </a:solidFill>
              </a:rPr>
              <a:t>The Theory and Practice of Oligarchical Collectivism</a:t>
            </a:r>
            <a:r>
              <a:rPr lang="en-US" sz="2800" dirty="0">
                <a:solidFill>
                  <a:schemeClr val="tx1"/>
                </a:solidFill>
              </a:rPr>
              <a:t>.  </a:t>
            </a:r>
          </a:p>
          <a:p>
            <a:endParaRPr lang="en-US" sz="2800" b="1" dirty="0">
              <a:solidFill>
                <a:schemeClr val="tx1"/>
              </a:solidFill>
            </a:endParaRPr>
          </a:p>
          <a:p>
            <a:r>
              <a:rPr lang="en-US" sz="3600" b="1" dirty="0">
                <a:solidFill>
                  <a:schemeClr val="accent2"/>
                </a:solidFill>
              </a:rPr>
              <a:t>What does Orwell write about oligarchy and social hierarchy?</a:t>
            </a:r>
          </a:p>
        </p:txBody>
      </p:sp>
      <p:pic>
        <p:nvPicPr>
          <p:cNvPr id="4" name="Picture 2" descr="https://upload.wikimedia.org/wikipedia/en/5/5d/Trotsky-RevolutionBetrayed-1937-dj-lo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5912" y="1037969"/>
            <a:ext cx="4266203" cy="5697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36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Key Definitions:</a:t>
            </a:r>
            <a:endParaRPr lang="en-US" sz="5400"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4000" dirty="0" smtClean="0"/>
              <a:t>Oligarchy</a:t>
            </a:r>
            <a:r>
              <a:rPr lang="en-US" dirty="0" smtClean="0"/>
              <a:t>: a </a:t>
            </a:r>
            <a:r>
              <a:rPr lang="en-US" dirty="0"/>
              <a:t>small group of people </a:t>
            </a:r>
            <a:r>
              <a:rPr lang="en-US" dirty="0" smtClean="0"/>
              <a:t>who have </a:t>
            </a:r>
            <a:r>
              <a:rPr lang="en-US" b="1" dirty="0">
                <a:solidFill>
                  <a:schemeClr val="accent5"/>
                </a:solidFill>
              </a:rPr>
              <a:t>formal and informal power</a:t>
            </a:r>
            <a:r>
              <a:rPr lang="en-US" dirty="0"/>
              <a:t> based on (1</a:t>
            </a:r>
            <a:r>
              <a:rPr lang="en-US" dirty="0" smtClean="0"/>
              <a:t>) wealth</a:t>
            </a:r>
            <a:r>
              <a:rPr lang="en-US" dirty="0"/>
              <a:t>; (2) connections; and (3) privilege;  </a:t>
            </a:r>
            <a:r>
              <a:rPr lang="en-US" b="1" dirty="0">
                <a:solidFill>
                  <a:schemeClr val="accent5"/>
                </a:solidFill>
              </a:rPr>
              <a:t>despite the appearance of democracy the will of the people is subverted by the powerful</a:t>
            </a:r>
            <a:r>
              <a:rPr lang="en-US" dirty="0"/>
              <a:t>.  </a:t>
            </a:r>
            <a:endParaRPr lang="en-US" dirty="0" smtClean="0"/>
          </a:p>
          <a:p>
            <a:pPr>
              <a:buFont typeface="Wingdings" panose="05000000000000000000" pitchFamily="2" charset="2"/>
              <a:buChar char="§"/>
            </a:pPr>
            <a:r>
              <a:rPr lang="en-US" sz="4000" dirty="0" smtClean="0"/>
              <a:t>Bureaucracy</a:t>
            </a:r>
            <a:r>
              <a:rPr lang="en-US" dirty="0"/>
              <a:t>: </a:t>
            </a:r>
            <a:r>
              <a:rPr lang="en-US" dirty="0" smtClean="0"/>
              <a:t>the group of professional government employees (</a:t>
            </a:r>
            <a:r>
              <a:rPr lang="en-US" dirty="0"/>
              <a:t>state </a:t>
            </a:r>
            <a:r>
              <a:rPr lang="en-US" dirty="0" smtClean="0"/>
              <a:t>officials) who make many important decisions, rather </a:t>
            </a:r>
            <a:r>
              <a:rPr lang="en-US" dirty="0"/>
              <a:t>than </a:t>
            </a:r>
            <a:r>
              <a:rPr lang="en-US" dirty="0" smtClean="0"/>
              <a:t>the elected </a:t>
            </a:r>
            <a:r>
              <a:rPr lang="en-US" dirty="0"/>
              <a:t>representatives.</a:t>
            </a:r>
          </a:p>
          <a:p>
            <a:pPr marL="514350" indent="-514350">
              <a:buFont typeface="+mj-lt"/>
              <a:buAutoNum type="arabicPeriod"/>
            </a:pPr>
            <a:endParaRPr lang="en-US" dirty="0"/>
          </a:p>
          <a:p>
            <a:endParaRPr lang="en-US" dirty="0"/>
          </a:p>
        </p:txBody>
      </p:sp>
    </p:spTree>
    <p:extLst>
      <p:ext uri="{BB962C8B-B14F-4D97-AF65-F5344CB8AC3E}">
        <p14:creationId xmlns:p14="http://schemas.microsoft.com/office/powerpoint/2010/main" val="1290706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756" y="0"/>
            <a:ext cx="9665043" cy="1325563"/>
          </a:xfrm>
        </p:spPr>
        <p:txBody>
          <a:bodyPr>
            <a:noAutofit/>
          </a:bodyPr>
          <a:lstStyle/>
          <a:p>
            <a:r>
              <a:rPr lang="en-US" sz="5400" dirty="0"/>
              <a:t>“Oligarchical Collectivism”</a:t>
            </a:r>
          </a:p>
        </p:txBody>
      </p:sp>
      <p:sp>
        <p:nvSpPr>
          <p:cNvPr id="3" name="Content Placeholder 2"/>
          <p:cNvSpPr>
            <a:spLocks noGrp="1"/>
          </p:cNvSpPr>
          <p:nvPr>
            <p:ph idx="1"/>
          </p:nvPr>
        </p:nvSpPr>
        <p:spPr>
          <a:xfrm>
            <a:off x="872836" y="1325562"/>
            <a:ext cx="10480964" cy="5532437"/>
          </a:xfrm>
        </p:spPr>
        <p:txBody>
          <a:bodyPr>
            <a:normAutofit fontScale="92500" lnSpcReduction="20000"/>
          </a:bodyPr>
          <a:lstStyle/>
          <a:p>
            <a:pPr marL="0" indent="0">
              <a:buNone/>
            </a:pPr>
            <a:r>
              <a:rPr lang="en-US" dirty="0"/>
              <a:t>Task: With your group create a “lesson” to teach another group about your chapter of Goldstein’s book.  You should carefully and critically read your </a:t>
            </a:r>
            <a:r>
              <a:rPr lang="en-US" b="1" dirty="0"/>
              <a:t>half</a:t>
            </a:r>
            <a:r>
              <a:rPr lang="en-US" dirty="0"/>
              <a:t> of your chapter and then discuss with your group so that you can master the whole chapter. </a:t>
            </a:r>
            <a:r>
              <a:rPr lang="en-US" b="1" dirty="0"/>
              <a:t>Then prepare your lesson</a:t>
            </a:r>
            <a:r>
              <a:rPr lang="en-US" dirty="0"/>
              <a:t>. Your lesson needs to prepare your group and the group you teach, for a </a:t>
            </a:r>
            <a:r>
              <a:rPr lang="en-US" b="1" strike="sngStrike" dirty="0">
                <a:solidFill>
                  <a:schemeClr val="accent5"/>
                </a:solidFill>
              </a:rPr>
              <a:t>Socratic Seminar on </a:t>
            </a:r>
            <a:r>
              <a:rPr lang="en-US" b="1" strike="sngStrike" dirty="0" smtClean="0">
                <a:solidFill>
                  <a:schemeClr val="accent5"/>
                </a:solidFill>
              </a:rPr>
              <a:t>Fri 10/12</a:t>
            </a:r>
            <a:r>
              <a:rPr lang="en-US" dirty="0" smtClean="0"/>
              <a:t>. </a:t>
            </a:r>
            <a:r>
              <a:rPr lang="en-US" sz="3500" b="1" dirty="0" smtClean="0">
                <a:solidFill>
                  <a:schemeClr val="accent2">
                    <a:lumMod val="60000"/>
                    <a:lumOff val="40000"/>
                  </a:schemeClr>
                </a:solidFill>
              </a:rPr>
              <a:t>Monday 10/15! </a:t>
            </a:r>
            <a:endParaRPr lang="en-US" sz="3500" b="1" dirty="0">
              <a:solidFill>
                <a:schemeClr val="accent2">
                  <a:lumMod val="60000"/>
                  <a:lumOff val="40000"/>
                </a:schemeClr>
              </a:solidFill>
            </a:endParaRPr>
          </a:p>
          <a:p>
            <a:pPr marL="0" indent="0">
              <a:buNone/>
            </a:pPr>
            <a:r>
              <a:rPr lang="en-US" u="sng" dirty="0"/>
              <a:t>A successful lesson will</a:t>
            </a:r>
            <a:r>
              <a:rPr lang="en-US" dirty="0"/>
              <a:t>:</a:t>
            </a:r>
          </a:p>
          <a:p>
            <a:pPr marL="514350" indent="-514350">
              <a:buFont typeface="+mj-lt"/>
              <a:buAutoNum type="arabicPeriod"/>
            </a:pPr>
            <a:r>
              <a:rPr lang="en-US" b="1" dirty="0"/>
              <a:t>Be detailed, informative and thought provoking</a:t>
            </a:r>
          </a:p>
          <a:p>
            <a:pPr marL="514350" indent="-514350">
              <a:buFont typeface="+mj-lt"/>
              <a:buAutoNum type="arabicPeriod"/>
            </a:pPr>
            <a:r>
              <a:rPr lang="en-US" b="1" dirty="0"/>
              <a:t>Detail what information your audience should know about your section of Goldstein’s book.  </a:t>
            </a:r>
          </a:p>
          <a:p>
            <a:pPr marL="914400" lvl="1" indent="-514350">
              <a:buFont typeface="+mj-lt"/>
              <a:buAutoNum type="arabicPeriod"/>
            </a:pPr>
            <a:r>
              <a:rPr lang="en-US" b="1" dirty="0"/>
              <a:t>Create a task for your audience: notes, questions, etc. </a:t>
            </a:r>
          </a:p>
          <a:p>
            <a:pPr marL="914400" lvl="1" indent="-514350">
              <a:buFont typeface="+mj-lt"/>
              <a:buAutoNum type="arabicPeriod"/>
            </a:pPr>
            <a:r>
              <a:rPr lang="en-US" b="1" dirty="0"/>
              <a:t>Critical thinking is better.</a:t>
            </a:r>
          </a:p>
          <a:p>
            <a:pPr marL="914400" lvl="1" indent="-514350">
              <a:buFont typeface="+mj-lt"/>
              <a:buAutoNum type="arabicPeriod"/>
            </a:pPr>
            <a:r>
              <a:rPr lang="en-US" b="1" dirty="0"/>
              <a:t>Include LTs?</a:t>
            </a:r>
          </a:p>
          <a:p>
            <a:pPr marL="514350" indent="-514350">
              <a:buFont typeface="+mj-lt"/>
              <a:buAutoNum type="arabicPeriod"/>
            </a:pPr>
            <a:r>
              <a:rPr lang="en-US" b="1" dirty="0"/>
              <a:t>Include pictures or some sort of visuals</a:t>
            </a:r>
          </a:p>
          <a:p>
            <a:pPr marL="514350" indent="-514350">
              <a:buFont typeface="+mj-lt"/>
              <a:buAutoNum type="arabicPeriod"/>
            </a:pPr>
            <a:r>
              <a:rPr lang="en-US" b="1" dirty="0"/>
              <a:t>Include original thoughtful analysis</a:t>
            </a:r>
          </a:p>
          <a:p>
            <a:pPr marL="514350" indent="-514350">
              <a:buFont typeface="+mj-lt"/>
              <a:buAutoNum type="arabicPeriod"/>
            </a:pPr>
            <a:r>
              <a:rPr lang="en-US" b="1" dirty="0"/>
              <a:t>Focus on dystopian content, oppression,  and why the Party is the way it is</a:t>
            </a:r>
          </a:p>
          <a:p>
            <a:pPr marL="514350" indent="-514350">
              <a:buFont typeface="+mj-lt"/>
              <a:buAutoNum type="arabicPeriod"/>
            </a:pPr>
            <a:r>
              <a:rPr lang="en-US" b="1" dirty="0"/>
              <a:t>Take between </a:t>
            </a:r>
            <a:r>
              <a:rPr lang="en-US" b="1" dirty="0" smtClean="0"/>
              <a:t>6 and 10 </a:t>
            </a:r>
            <a:r>
              <a:rPr lang="en-US" b="1" dirty="0"/>
              <a:t>minutes</a:t>
            </a:r>
          </a:p>
        </p:txBody>
      </p:sp>
    </p:spTree>
    <p:extLst>
      <p:ext uri="{BB962C8B-B14F-4D97-AF65-F5344CB8AC3E}">
        <p14:creationId xmlns:p14="http://schemas.microsoft.com/office/powerpoint/2010/main" val="2492845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5831633"/>
              </p:ext>
            </p:extLst>
          </p:nvPr>
        </p:nvGraphicFramePr>
        <p:xfrm>
          <a:off x="418407" y="286789"/>
          <a:ext cx="6564283" cy="3815080"/>
        </p:xfrm>
        <a:graphic>
          <a:graphicData uri="http://schemas.openxmlformats.org/drawingml/2006/table">
            <a:tbl>
              <a:tblPr firstRow="1" bandRow="1">
                <a:tableStyleId>{5C22544A-7EE6-4342-B048-85BDC9FD1C3A}</a:tableStyleId>
              </a:tblPr>
              <a:tblGrid>
                <a:gridCol w="795251">
                  <a:extLst>
                    <a:ext uri="{9D8B030D-6E8A-4147-A177-3AD203B41FA5}">
                      <a16:colId xmlns:a16="http://schemas.microsoft.com/office/drawing/2014/main" val="122139832"/>
                    </a:ext>
                  </a:extLst>
                </a:gridCol>
                <a:gridCol w="1442258">
                  <a:extLst>
                    <a:ext uri="{9D8B030D-6E8A-4147-A177-3AD203B41FA5}">
                      <a16:colId xmlns:a16="http://schemas.microsoft.com/office/drawing/2014/main" val="360113898"/>
                    </a:ext>
                  </a:extLst>
                </a:gridCol>
                <a:gridCol w="1442258">
                  <a:extLst>
                    <a:ext uri="{9D8B030D-6E8A-4147-A177-3AD203B41FA5}">
                      <a16:colId xmlns:a16="http://schemas.microsoft.com/office/drawing/2014/main" val="638389403"/>
                    </a:ext>
                  </a:extLst>
                </a:gridCol>
                <a:gridCol w="1442258">
                  <a:extLst>
                    <a:ext uri="{9D8B030D-6E8A-4147-A177-3AD203B41FA5}">
                      <a16:colId xmlns:a16="http://schemas.microsoft.com/office/drawing/2014/main" val="2672291686"/>
                    </a:ext>
                  </a:extLst>
                </a:gridCol>
                <a:gridCol w="1442258">
                  <a:extLst>
                    <a:ext uri="{9D8B030D-6E8A-4147-A177-3AD203B41FA5}">
                      <a16:colId xmlns:a16="http://schemas.microsoft.com/office/drawing/2014/main" val="3555210141"/>
                    </a:ext>
                  </a:extLst>
                </a:gridCol>
              </a:tblGrid>
              <a:tr h="370840">
                <a:tc>
                  <a:txBody>
                    <a:bodyPr/>
                    <a:lstStyle/>
                    <a:p>
                      <a:r>
                        <a:rPr lang="en-US" dirty="0" smtClean="0"/>
                        <a:t>Packet</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2210928000"/>
                  </a:ext>
                </a:extLst>
              </a:tr>
              <a:tr h="370840">
                <a:tc>
                  <a:txBody>
                    <a:bodyPr/>
                    <a:lstStyle/>
                    <a:p>
                      <a:r>
                        <a:rPr lang="en-US" sz="4000" dirty="0" smtClean="0"/>
                        <a:t>A</a:t>
                      </a:r>
                      <a:endParaRPr lang="en-US" sz="4000" dirty="0"/>
                    </a:p>
                  </a:txBody>
                  <a:tcPr/>
                </a:tc>
                <a:tc>
                  <a:txBody>
                    <a:bodyPr/>
                    <a:lstStyle/>
                    <a:p>
                      <a:r>
                        <a:rPr lang="en-US" dirty="0" smtClean="0"/>
                        <a:t>Clara L.</a:t>
                      </a:r>
                      <a:br>
                        <a:rPr lang="en-US" dirty="0" smtClean="0"/>
                      </a:br>
                      <a:r>
                        <a:rPr lang="en-US" dirty="0" smtClean="0"/>
                        <a:t>Eddie 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Jake B.</a:t>
                      </a:r>
                    </a:p>
                    <a:p>
                      <a:r>
                        <a:rPr lang="en-US" dirty="0" err="1" smtClean="0"/>
                        <a:t>Cailin</a:t>
                      </a:r>
                      <a:r>
                        <a:rPr lang="en-US" dirty="0" smtClean="0"/>
                        <a:t> F.</a:t>
                      </a:r>
                      <a:endParaRPr lang="en-US" dirty="0"/>
                    </a:p>
                  </a:txBody>
                  <a:tcPr/>
                </a:tc>
                <a:tc>
                  <a:txBody>
                    <a:bodyPr/>
                    <a:lstStyle/>
                    <a:p>
                      <a:r>
                        <a:rPr lang="en-US" dirty="0" smtClean="0"/>
                        <a:t>Caleb L.</a:t>
                      </a:r>
                    </a:p>
                    <a:p>
                      <a:r>
                        <a:rPr lang="en-US" dirty="0" smtClean="0"/>
                        <a:t>Will M.</a:t>
                      </a:r>
                      <a:br>
                        <a:rPr lang="en-US" dirty="0" smtClean="0"/>
                      </a:br>
                      <a:r>
                        <a:rPr lang="en-US" dirty="0" smtClean="0"/>
                        <a:t>Josh W.</a:t>
                      </a:r>
                      <a:endParaRPr lang="en-US" dirty="0"/>
                    </a:p>
                  </a:txBody>
                  <a:tcPr/>
                </a:tc>
                <a:tc>
                  <a:txBody>
                    <a:bodyPr/>
                    <a:lstStyle/>
                    <a:p>
                      <a:endParaRPr lang="en-US" dirty="0"/>
                    </a:p>
                  </a:txBody>
                  <a:tcPr/>
                </a:tc>
                <a:extLst>
                  <a:ext uri="{0D108BD9-81ED-4DB2-BD59-A6C34878D82A}">
                    <a16:rowId xmlns:a16="http://schemas.microsoft.com/office/drawing/2014/main" val="4249683619"/>
                  </a:ext>
                </a:extLst>
              </a:tr>
              <a:tr h="370840">
                <a:tc>
                  <a:txBody>
                    <a:bodyPr/>
                    <a:lstStyle/>
                    <a:p>
                      <a:r>
                        <a:rPr lang="en-US" sz="4000" dirty="0" smtClean="0"/>
                        <a:t>B</a:t>
                      </a:r>
                      <a:endParaRPr lang="en-US" sz="4000" dirty="0"/>
                    </a:p>
                  </a:txBody>
                  <a:tcPr/>
                </a:tc>
                <a:tc>
                  <a:txBody>
                    <a:bodyPr/>
                    <a:lstStyle/>
                    <a:p>
                      <a:r>
                        <a:rPr lang="en-US" dirty="0" smtClean="0"/>
                        <a:t>Sam A.</a:t>
                      </a:r>
                      <a:br>
                        <a:rPr lang="en-US" dirty="0" smtClean="0"/>
                      </a:br>
                      <a:r>
                        <a:rPr lang="en-US" dirty="0" smtClean="0"/>
                        <a:t>Trenton S.</a:t>
                      </a:r>
                      <a:endParaRPr lang="en-US" dirty="0"/>
                    </a:p>
                  </a:txBody>
                  <a:tcPr/>
                </a:tc>
                <a:tc>
                  <a:txBody>
                    <a:bodyPr/>
                    <a:lstStyle/>
                    <a:p>
                      <a:r>
                        <a:rPr lang="en-US" dirty="0" smtClean="0"/>
                        <a:t>Tina F.</a:t>
                      </a:r>
                    </a:p>
                    <a:p>
                      <a:r>
                        <a:rPr lang="en-US" dirty="0" smtClean="0"/>
                        <a:t>Anton S.</a:t>
                      </a:r>
                      <a:br>
                        <a:rPr lang="en-US" dirty="0" smtClean="0"/>
                      </a:br>
                      <a:r>
                        <a:rPr lang="en-US" dirty="0" smtClean="0"/>
                        <a:t>Jacob 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Cole K.</a:t>
                      </a:r>
                    </a:p>
                    <a:p>
                      <a:r>
                        <a:rPr lang="en-US" dirty="0" err="1" smtClean="0"/>
                        <a:t>Manon</a:t>
                      </a:r>
                      <a:r>
                        <a:rPr lang="en-US" dirty="0" smtClean="0"/>
                        <a:t> H.</a:t>
                      </a:r>
                      <a:endParaRPr lang="en-US" dirty="0"/>
                    </a:p>
                  </a:txBody>
                  <a:tcPr/>
                </a:tc>
                <a:tc>
                  <a:txBody>
                    <a:bodyPr/>
                    <a:lstStyle/>
                    <a:p>
                      <a:endParaRPr lang="en-US" dirty="0"/>
                    </a:p>
                  </a:txBody>
                  <a:tcPr/>
                </a:tc>
                <a:extLst>
                  <a:ext uri="{0D108BD9-81ED-4DB2-BD59-A6C34878D82A}">
                    <a16:rowId xmlns:a16="http://schemas.microsoft.com/office/drawing/2014/main" val="183849946"/>
                  </a:ext>
                </a:extLst>
              </a:tr>
              <a:tr h="370840">
                <a:tc>
                  <a:txBody>
                    <a:bodyPr/>
                    <a:lstStyle/>
                    <a:p>
                      <a:r>
                        <a:rPr lang="en-US" sz="4000" dirty="0" smtClean="0"/>
                        <a:t>C</a:t>
                      </a:r>
                      <a:endParaRPr lang="en-US" sz="4000" dirty="0"/>
                    </a:p>
                  </a:txBody>
                  <a:tcPr/>
                </a:tc>
                <a:tc>
                  <a:txBody>
                    <a:bodyPr/>
                    <a:lstStyle/>
                    <a:p>
                      <a:r>
                        <a:rPr lang="en-US" dirty="0" smtClean="0"/>
                        <a:t>Sammy L.</a:t>
                      </a:r>
                      <a:br>
                        <a:rPr lang="en-US" dirty="0" smtClean="0"/>
                      </a:br>
                      <a:r>
                        <a:rPr lang="en-US" dirty="0" smtClean="0"/>
                        <a:t>Tyler L.</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Vin C.</a:t>
                      </a:r>
                    </a:p>
                    <a:p>
                      <a:r>
                        <a:rPr lang="en-US" dirty="0" smtClean="0"/>
                        <a:t>Kieran K.</a:t>
                      </a:r>
                      <a:endParaRPr lang="en-US" dirty="0"/>
                    </a:p>
                  </a:txBody>
                  <a:tcPr/>
                </a:tc>
                <a:tc>
                  <a:txBody>
                    <a:bodyPr/>
                    <a:lstStyle/>
                    <a:p>
                      <a:r>
                        <a:rPr lang="en-US" dirty="0" err="1" smtClean="0"/>
                        <a:t>Saskia</a:t>
                      </a:r>
                      <a:r>
                        <a:rPr lang="en-US" dirty="0" smtClean="0"/>
                        <a:t> S.</a:t>
                      </a:r>
                      <a:br>
                        <a:rPr lang="en-US" dirty="0" smtClean="0"/>
                      </a:br>
                      <a:r>
                        <a:rPr lang="en-US" dirty="0" smtClean="0"/>
                        <a:t>Joe</a:t>
                      </a:r>
                      <a:r>
                        <a:rPr lang="en-US" baseline="0" dirty="0" smtClean="0"/>
                        <a:t> S.</a:t>
                      </a:r>
                      <a:endParaRPr lang="en-US" dirty="0"/>
                    </a:p>
                  </a:txBody>
                  <a:tcPr/>
                </a:tc>
                <a:tc rowSpan="2">
                  <a:txBody>
                    <a:bodyPr/>
                    <a:lstStyle/>
                    <a:p>
                      <a:r>
                        <a:rPr lang="en-US" dirty="0" smtClean="0"/>
                        <a:t>Cole H.</a:t>
                      </a:r>
                      <a:endParaRPr lang="en-US" dirty="0"/>
                    </a:p>
                  </a:txBody>
                  <a:tcPr/>
                </a:tc>
                <a:extLst>
                  <a:ext uri="{0D108BD9-81ED-4DB2-BD59-A6C34878D82A}">
                    <a16:rowId xmlns:a16="http://schemas.microsoft.com/office/drawing/2014/main" val="3656596971"/>
                  </a:ext>
                </a:extLst>
              </a:tr>
              <a:tr h="370840">
                <a:tc>
                  <a:txBody>
                    <a:bodyPr/>
                    <a:lstStyle/>
                    <a:p>
                      <a:r>
                        <a:rPr lang="en-US" sz="4000" dirty="0" smtClean="0"/>
                        <a:t>D</a:t>
                      </a:r>
                      <a:endParaRPr lang="en-US" sz="4000" dirty="0"/>
                    </a:p>
                  </a:txBody>
                  <a:tcPr/>
                </a:tc>
                <a:tc>
                  <a:txBody>
                    <a:bodyPr/>
                    <a:lstStyle/>
                    <a:p>
                      <a:r>
                        <a:rPr lang="en-US" dirty="0" smtClean="0"/>
                        <a:t>Ruby B.</a:t>
                      </a:r>
                      <a:br>
                        <a:rPr lang="en-US" dirty="0" smtClean="0"/>
                      </a:br>
                      <a:r>
                        <a:rPr lang="en-US" dirty="0" smtClean="0"/>
                        <a:t>Andrew M.</a:t>
                      </a:r>
                      <a:endParaRPr lang="en-US" dirty="0"/>
                    </a:p>
                  </a:txBody>
                  <a:tcPr/>
                </a:tc>
                <a:tc>
                  <a:txBody>
                    <a:bodyPr/>
                    <a:lstStyle/>
                    <a:p>
                      <a:r>
                        <a:rPr lang="en-US" dirty="0" smtClean="0"/>
                        <a:t>Jordan P.</a:t>
                      </a:r>
                      <a:br>
                        <a:rPr lang="en-US" dirty="0" smtClean="0"/>
                      </a:br>
                      <a:r>
                        <a:rPr lang="en-US" dirty="0" smtClean="0"/>
                        <a:t>Kelly S.</a:t>
                      </a:r>
                    </a:p>
                    <a:p>
                      <a:r>
                        <a:rPr lang="en-US" dirty="0" smtClean="0"/>
                        <a:t>Oscar Z.</a:t>
                      </a:r>
                      <a:endParaRPr lang="en-US" dirty="0"/>
                    </a:p>
                  </a:txBody>
                  <a:tcPr/>
                </a:tc>
                <a:tc>
                  <a:txBody>
                    <a:bodyPr/>
                    <a:lstStyle/>
                    <a:p>
                      <a:r>
                        <a:rPr lang="en-US" dirty="0" smtClean="0"/>
                        <a:t>Katelyn R.</a:t>
                      </a:r>
                    </a:p>
                    <a:p>
                      <a:r>
                        <a:rPr lang="en-US" dirty="0" smtClean="0"/>
                        <a:t>Will S.</a:t>
                      </a:r>
                      <a:endParaRPr lang="en-US" dirty="0"/>
                    </a:p>
                  </a:txBody>
                  <a:tcPr/>
                </a:tc>
                <a:tc vMerge="1">
                  <a:txBody>
                    <a:bodyPr/>
                    <a:lstStyle/>
                    <a:p>
                      <a:endParaRPr lang="en-US" dirty="0"/>
                    </a:p>
                  </a:txBody>
                  <a:tcPr/>
                </a:tc>
                <a:extLst>
                  <a:ext uri="{0D108BD9-81ED-4DB2-BD59-A6C34878D82A}">
                    <a16:rowId xmlns:a16="http://schemas.microsoft.com/office/drawing/2014/main" val="3491933115"/>
                  </a:ext>
                </a:extLst>
              </a:tr>
            </a:tbl>
          </a:graphicData>
        </a:graphic>
      </p:graphicFrame>
    </p:spTree>
    <p:extLst>
      <p:ext uri="{BB962C8B-B14F-4D97-AF65-F5344CB8AC3E}">
        <p14:creationId xmlns:p14="http://schemas.microsoft.com/office/powerpoint/2010/main" val="2839315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43114673"/>
              </p:ext>
            </p:extLst>
          </p:nvPr>
        </p:nvGraphicFramePr>
        <p:xfrm>
          <a:off x="523701" y="901931"/>
          <a:ext cx="11122426" cy="3175000"/>
        </p:xfrm>
        <a:graphic>
          <a:graphicData uri="http://schemas.openxmlformats.org/drawingml/2006/table">
            <a:tbl>
              <a:tblPr firstRow="1" bandRow="1">
                <a:tableStyleId>{5C22544A-7EE6-4342-B048-85BDC9FD1C3A}</a:tableStyleId>
              </a:tblPr>
              <a:tblGrid>
                <a:gridCol w="814648">
                  <a:extLst>
                    <a:ext uri="{9D8B030D-6E8A-4147-A177-3AD203B41FA5}">
                      <a16:colId xmlns:a16="http://schemas.microsoft.com/office/drawing/2014/main" val="1182394695"/>
                    </a:ext>
                  </a:extLst>
                </a:gridCol>
                <a:gridCol w="1717963">
                  <a:extLst>
                    <a:ext uri="{9D8B030D-6E8A-4147-A177-3AD203B41FA5}">
                      <a16:colId xmlns:a16="http://schemas.microsoft.com/office/drawing/2014/main" val="2324754291"/>
                    </a:ext>
                  </a:extLst>
                </a:gridCol>
                <a:gridCol w="1717963">
                  <a:extLst>
                    <a:ext uri="{9D8B030D-6E8A-4147-A177-3AD203B41FA5}">
                      <a16:colId xmlns:a16="http://schemas.microsoft.com/office/drawing/2014/main" val="4260759524"/>
                    </a:ext>
                  </a:extLst>
                </a:gridCol>
                <a:gridCol w="1717963">
                  <a:extLst>
                    <a:ext uri="{9D8B030D-6E8A-4147-A177-3AD203B41FA5}">
                      <a16:colId xmlns:a16="http://schemas.microsoft.com/office/drawing/2014/main" val="3363402512"/>
                    </a:ext>
                  </a:extLst>
                </a:gridCol>
                <a:gridCol w="1717963">
                  <a:extLst>
                    <a:ext uri="{9D8B030D-6E8A-4147-A177-3AD203B41FA5}">
                      <a16:colId xmlns:a16="http://schemas.microsoft.com/office/drawing/2014/main" val="531358957"/>
                    </a:ext>
                  </a:extLst>
                </a:gridCol>
                <a:gridCol w="1717963">
                  <a:extLst>
                    <a:ext uri="{9D8B030D-6E8A-4147-A177-3AD203B41FA5}">
                      <a16:colId xmlns:a16="http://schemas.microsoft.com/office/drawing/2014/main" val="3228889567"/>
                    </a:ext>
                  </a:extLst>
                </a:gridCol>
                <a:gridCol w="1717963">
                  <a:extLst>
                    <a:ext uri="{9D8B030D-6E8A-4147-A177-3AD203B41FA5}">
                      <a16:colId xmlns:a16="http://schemas.microsoft.com/office/drawing/2014/main" val="4204229256"/>
                    </a:ext>
                  </a:extLst>
                </a:gridCol>
              </a:tblGrid>
              <a:tr h="370840">
                <a:tc>
                  <a:txBody>
                    <a:bodyPr/>
                    <a:lstStyle/>
                    <a:p>
                      <a:r>
                        <a:rPr lang="en-US" dirty="0" smtClean="0"/>
                        <a:t>Packet</a:t>
                      </a:r>
                      <a:endParaRPr lang="en-US" dirty="0"/>
                    </a:p>
                  </a:txBody>
                  <a:tcPr/>
                </a:tc>
                <a:tc>
                  <a:txBody>
                    <a:bodyPr/>
                    <a:lstStyle/>
                    <a:p>
                      <a:pPr algn="ctr"/>
                      <a:r>
                        <a:rPr lang="en-US" b="1" dirty="0" smtClean="0">
                          <a:solidFill>
                            <a:schemeClr val="bg1"/>
                          </a:solidFill>
                        </a:rPr>
                        <a:t>1</a:t>
                      </a:r>
                      <a:endParaRPr lang="en-US" b="1" dirty="0">
                        <a:solidFill>
                          <a:schemeClr val="bg1"/>
                        </a:solidFill>
                      </a:endParaRPr>
                    </a:p>
                  </a:txBody>
                  <a:tcPr>
                    <a:solidFill>
                      <a:schemeClr val="bg2">
                        <a:lumMod val="25000"/>
                        <a:lumOff val="75000"/>
                      </a:schemeClr>
                    </a:solidFill>
                  </a:tcPr>
                </a:tc>
                <a:tc>
                  <a:txBody>
                    <a:bodyPr/>
                    <a:lstStyle/>
                    <a:p>
                      <a:pPr algn="ctr"/>
                      <a:r>
                        <a:rPr lang="en-US" b="1" dirty="0" smtClean="0">
                          <a:solidFill>
                            <a:schemeClr val="bg1"/>
                          </a:solidFill>
                        </a:rPr>
                        <a:t>2</a:t>
                      </a:r>
                      <a:endParaRPr lang="en-US" b="1" dirty="0">
                        <a:solidFill>
                          <a:schemeClr val="bg1"/>
                        </a:solidFill>
                      </a:endParaRPr>
                    </a:p>
                  </a:txBody>
                  <a:tcPr/>
                </a:tc>
                <a:tc>
                  <a:txBody>
                    <a:bodyPr/>
                    <a:lstStyle/>
                    <a:p>
                      <a:pPr algn="ctr"/>
                      <a:r>
                        <a:rPr lang="en-US" b="1" dirty="0" smtClean="0">
                          <a:solidFill>
                            <a:schemeClr val="bg1"/>
                          </a:solidFill>
                        </a:rPr>
                        <a:t>3</a:t>
                      </a:r>
                      <a:endParaRPr lang="en-US" b="1" dirty="0">
                        <a:solidFill>
                          <a:schemeClr val="bg1"/>
                        </a:solidFill>
                      </a:endParaRPr>
                    </a:p>
                  </a:txBody>
                  <a:tcPr>
                    <a:solidFill>
                      <a:schemeClr val="accent2">
                        <a:lumMod val="20000"/>
                        <a:lumOff val="80000"/>
                      </a:schemeClr>
                    </a:solidFill>
                  </a:tcPr>
                </a:tc>
                <a:tc>
                  <a:txBody>
                    <a:bodyPr/>
                    <a:lstStyle/>
                    <a:p>
                      <a:pPr algn="ctr"/>
                      <a:r>
                        <a:rPr lang="en-US" b="1" dirty="0" smtClean="0">
                          <a:solidFill>
                            <a:schemeClr val="bg1"/>
                          </a:solidFill>
                        </a:rPr>
                        <a:t>4</a:t>
                      </a:r>
                      <a:endParaRPr lang="en-US" b="1" dirty="0">
                        <a:solidFill>
                          <a:schemeClr val="bg1"/>
                        </a:solidFill>
                      </a:endParaRPr>
                    </a:p>
                  </a:txBody>
                  <a:tcPr/>
                </a:tc>
                <a:tc>
                  <a:txBody>
                    <a:bodyPr/>
                    <a:lstStyle/>
                    <a:p>
                      <a:pPr algn="ctr"/>
                      <a:r>
                        <a:rPr lang="en-US" b="1" dirty="0" smtClean="0">
                          <a:solidFill>
                            <a:schemeClr val="bg1"/>
                          </a:solidFill>
                        </a:rPr>
                        <a:t>5</a:t>
                      </a:r>
                      <a:endParaRPr lang="en-US" b="1" dirty="0">
                        <a:solidFill>
                          <a:schemeClr val="bg1"/>
                        </a:solidFill>
                      </a:endParaRPr>
                    </a:p>
                  </a:txBody>
                  <a:tcPr>
                    <a:solidFill>
                      <a:schemeClr val="accent6">
                        <a:lumMod val="40000"/>
                        <a:lumOff val="60000"/>
                      </a:schemeClr>
                    </a:solidFill>
                  </a:tcPr>
                </a:tc>
                <a:tc>
                  <a:txBody>
                    <a:bodyPr/>
                    <a:lstStyle/>
                    <a:p>
                      <a:pPr algn="ctr"/>
                      <a:r>
                        <a:rPr lang="en-US" b="1" dirty="0" smtClean="0">
                          <a:solidFill>
                            <a:schemeClr val="bg1"/>
                          </a:solidFill>
                        </a:rPr>
                        <a:t>6</a:t>
                      </a:r>
                      <a:endParaRPr lang="en-US" b="1" dirty="0">
                        <a:solidFill>
                          <a:schemeClr val="bg1"/>
                        </a:solidFill>
                      </a:endParaRPr>
                    </a:p>
                  </a:txBody>
                  <a:tcPr/>
                </a:tc>
                <a:extLst>
                  <a:ext uri="{0D108BD9-81ED-4DB2-BD59-A6C34878D82A}">
                    <a16:rowId xmlns:a16="http://schemas.microsoft.com/office/drawing/2014/main" val="2212192621"/>
                  </a:ext>
                </a:extLst>
              </a:tr>
              <a:tr h="370840">
                <a:tc>
                  <a:txBody>
                    <a:bodyPr/>
                    <a:lstStyle/>
                    <a:p>
                      <a:r>
                        <a:rPr lang="en-US" sz="4000" dirty="0" smtClean="0">
                          <a:solidFill>
                            <a:srgbClr val="7030A0"/>
                          </a:solidFill>
                        </a:rPr>
                        <a:t>A</a:t>
                      </a:r>
                      <a:endParaRPr lang="en-US" sz="4000" dirty="0">
                        <a:solidFill>
                          <a:srgbClr val="7030A0"/>
                        </a:solidFill>
                      </a:endParaRPr>
                    </a:p>
                  </a:txBody>
                  <a:tcPr/>
                </a:tc>
                <a:tc>
                  <a:txBody>
                    <a:bodyPr/>
                    <a:lstStyle/>
                    <a:p>
                      <a:r>
                        <a:rPr lang="en-US" b="1" dirty="0" smtClean="0"/>
                        <a:t>Clara L.</a:t>
                      </a:r>
                      <a:endParaRPr lang="en-US" b="1" dirty="0"/>
                    </a:p>
                  </a:txBody>
                  <a:tcPr>
                    <a:solidFill>
                      <a:schemeClr val="bg2">
                        <a:lumMod val="25000"/>
                        <a:lumOff val="75000"/>
                      </a:schemeClr>
                    </a:solidFill>
                  </a:tcPr>
                </a:tc>
                <a:tc>
                  <a:txBody>
                    <a:bodyPr/>
                    <a:lstStyle/>
                    <a:p>
                      <a:r>
                        <a:rPr lang="en-US" b="1" dirty="0" smtClean="0"/>
                        <a:t>Eddie R.</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Jake B.</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smtClean="0"/>
                        <a:t>Cailin</a:t>
                      </a:r>
                      <a:r>
                        <a:rPr lang="en-US" b="1" dirty="0" smtClean="0"/>
                        <a:t> F.</a:t>
                      </a:r>
                    </a:p>
                  </a:txBody>
                  <a:tcPr/>
                </a:tc>
                <a:tc>
                  <a:txBody>
                    <a:bodyPr/>
                    <a:lstStyle/>
                    <a:p>
                      <a:r>
                        <a:rPr lang="en-US" b="1" dirty="0" smtClean="0"/>
                        <a:t>Josh W.</a:t>
                      </a:r>
                      <a:endParaRPr lang="en-US" b="1" dirty="0"/>
                    </a:p>
                  </a:txBody>
                  <a:tcPr>
                    <a:solidFill>
                      <a:schemeClr val="accent6">
                        <a:lumMod val="40000"/>
                        <a:lumOff val="60000"/>
                      </a:schemeClr>
                    </a:solidFill>
                  </a:tcPr>
                </a:tc>
                <a:tc>
                  <a:txBody>
                    <a:bodyPr/>
                    <a:lstStyle/>
                    <a:p>
                      <a:r>
                        <a:rPr lang="en-US" b="1" dirty="0" smtClean="0"/>
                        <a:t>Caleb L.</a:t>
                      </a:r>
                    </a:p>
                    <a:p>
                      <a:r>
                        <a:rPr lang="en-US" b="1" dirty="0" smtClean="0"/>
                        <a:t>Will M.</a:t>
                      </a:r>
                      <a:endParaRPr lang="en-US" b="1" dirty="0"/>
                    </a:p>
                  </a:txBody>
                  <a:tcPr/>
                </a:tc>
                <a:extLst>
                  <a:ext uri="{0D108BD9-81ED-4DB2-BD59-A6C34878D82A}">
                    <a16:rowId xmlns:a16="http://schemas.microsoft.com/office/drawing/2014/main" val="825221903"/>
                  </a:ext>
                </a:extLst>
              </a:tr>
              <a:tr h="370840">
                <a:tc>
                  <a:txBody>
                    <a:bodyPr/>
                    <a:lstStyle/>
                    <a:p>
                      <a:r>
                        <a:rPr lang="en-US" sz="4000" dirty="0" smtClean="0">
                          <a:solidFill>
                            <a:srgbClr val="00B050"/>
                          </a:solidFill>
                        </a:rPr>
                        <a:t>B</a:t>
                      </a:r>
                      <a:endParaRPr lang="en-US" sz="4000" dirty="0">
                        <a:solidFill>
                          <a:srgbClr val="00B050"/>
                        </a:solidFill>
                      </a:endParaRPr>
                    </a:p>
                  </a:txBody>
                  <a:tcPr/>
                </a:tc>
                <a:tc>
                  <a:txBody>
                    <a:bodyPr/>
                    <a:lstStyle/>
                    <a:p>
                      <a:r>
                        <a:rPr lang="en-US" b="1" dirty="0" smtClean="0"/>
                        <a:t>Trenton S.</a:t>
                      </a:r>
                      <a:endParaRPr lang="en-US" b="1" dirty="0"/>
                    </a:p>
                  </a:txBody>
                  <a:tcPr>
                    <a:solidFill>
                      <a:schemeClr val="bg2">
                        <a:lumMod val="25000"/>
                        <a:lumOff val="75000"/>
                      </a:schemeClr>
                    </a:solidFill>
                  </a:tcPr>
                </a:tc>
                <a:tc>
                  <a:txBody>
                    <a:bodyPr/>
                    <a:lstStyle/>
                    <a:p>
                      <a:r>
                        <a:rPr lang="en-US" b="1" dirty="0" smtClean="0"/>
                        <a:t>Sam A.</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Tina 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Jacob T.</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Anton S.</a:t>
                      </a:r>
                      <a:br>
                        <a:rPr lang="en-US" b="1" dirty="0" smtClean="0"/>
                      </a:b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Cole K.</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smtClean="0"/>
                        <a:t>Manon</a:t>
                      </a:r>
                      <a:r>
                        <a:rPr lang="en-US" b="1" dirty="0" smtClean="0"/>
                        <a:t> H.</a:t>
                      </a:r>
                    </a:p>
                    <a:p>
                      <a:endParaRPr lang="en-US" b="1" dirty="0"/>
                    </a:p>
                  </a:txBody>
                  <a:tcPr/>
                </a:tc>
                <a:extLst>
                  <a:ext uri="{0D108BD9-81ED-4DB2-BD59-A6C34878D82A}">
                    <a16:rowId xmlns:a16="http://schemas.microsoft.com/office/drawing/2014/main" val="712096949"/>
                  </a:ext>
                </a:extLst>
              </a:tr>
              <a:tr h="370840">
                <a:tc>
                  <a:txBody>
                    <a:bodyPr/>
                    <a:lstStyle/>
                    <a:p>
                      <a:r>
                        <a:rPr lang="en-US" sz="4000" dirty="0" smtClean="0">
                          <a:solidFill>
                            <a:srgbClr val="00B0F0"/>
                          </a:solidFill>
                        </a:rPr>
                        <a:t>C</a:t>
                      </a:r>
                      <a:endParaRPr lang="en-US" sz="4000" dirty="0">
                        <a:solidFill>
                          <a:srgbClr val="00B0F0"/>
                        </a:solidFill>
                      </a:endParaRPr>
                    </a:p>
                  </a:txBody>
                  <a:tcPr/>
                </a:tc>
                <a:tc>
                  <a:txBody>
                    <a:bodyPr/>
                    <a:lstStyle/>
                    <a:p>
                      <a:r>
                        <a:rPr lang="en-US" b="1" dirty="0" smtClean="0"/>
                        <a:t>Tyler L.</a:t>
                      </a:r>
                      <a:endParaRPr lang="en-US" b="1" dirty="0"/>
                    </a:p>
                  </a:txBody>
                  <a:tcPr>
                    <a:solidFill>
                      <a:schemeClr val="bg2">
                        <a:lumMod val="25000"/>
                        <a:lumOff val="75000"/>
                      </a:schemeClr>
                    </a:solidFill>
                  </a:tcPr>
                </a:tc>
                <a:tc>
                  <a:txBody>
                    <a:bodyPr/>
                    <a:lstStyle/>
                    <a:p>
                      <a:r>
                        <a:rPr lang="en-US" b="1" dirty="0" smtClean="0"/>
                        <a:t>Sammy L.</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Vin C.</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Kieran K.</a:t>
                      </a:r>
                    </a:p>
                    <a:p>
                      <a:endParaRPr lang="en-US" b="1" dirty="0"/>
                    </a:p>
                  </a:txBody>
                  <a:tcPr/>
                </a:tc>
                <a:tc>
                  <a:txBody>
                    <a:bodyPr/>
                    <a:lstStyle/>
                    <a:p>
                      <a:r>
                        <a:rPr lang="en-US" b="1" dirty="0" smtClean="0"/>
                        <a:t>Joe</a:t>
                      </a:r>
                      <a:r>
                        <a:rPr lang="en-US" b="1" baseline="0" dirty="0" smtClean="0"/>
                        <a:t> S.</a:t>
                      </a:r>
                      <a:endParaRPr lang="en-US" b="1" dirty="0"/>
                    </a:p>
                  </a:txBody>
                  <a:tcPr>
                    <a:solidFill>
                      <a:schemeClr val="accent6">
                        <a:lumMod val="40000"/>
                        <a:lumOff val="60000"/>
                      </a:schemeClr>
                    </a:solidFill>
                  </a:tcPr>
                </a:tc>
                <a:tc>
                  <a:txBody>
                    <a:bodyPr/>
                    <a:lstStyle/>
                    <a:p>
                      <a:r>
                        <a:rPr lang="en-US" b="1" dirty="0" err="1" smtClean="0"/>
                        <a:t>Saskia</a:t>
                      </a:r>
                      <a:r>
                        <a:rPr lang="en-US" b="1" dirty="0" smtClean="0"/>
                        <a:t> S.</a:t>
                      </a:r>
                      <a:br>
                        <a:rPr lang="en-US" b="1" dirty="0" smtClean="0"/>
                      </a:br>
                      <a:endParaRPr lang="en-US" b="1" dirty="0"/>
                    </a:p>
                  </a:txBody>
                  <a:tcPr/>
                </a:tc>
                <a:extLst>
                  <a:ext uri="{0D108BD9-81ED-4DB2-BD59-A6C34878D82A}">
                    <a16:rowId xmlns:a16="http://schemas.microsoft.com/office/drawing/2014/main" val="2425543385"/>
                  </a:ext>
                </a:extLst>
              </a:tr>
              <a:tr h="370840">
                <a:tc>
                  <a:txBody>
                    <a:bodyPr/>
                    <a:lstStyle/>
                    <a:p>
                      <a:r>
                        <a:rPr lang="en-US" sz="4000" dirty="0" smtClean="0">
                          <a:solidFill>
                            <a:srgbClr val="FF0000"/>
                          </a:solidFill>
                        </a:rPr>
                        <a:t>D</a:t>
                      </a:r>
                      <a:endParaRPr lang="en-US" sz="4000" dirty="0">
                        <a:solidFill>
                          <a:srgbClr val="FF0000"/>
                        </a:solidFill>
                      </a:endParaRPr>
                    </a:p>
                  </a:txBody>
                  <a:tcPr/>
                </a:tc>
                <a:tc>
                  <a:txBody>
                    <a:bodyPr/>
                    <a:lstStyle/>
                    <a:p>
                      <a:r>
                        <a:rPr lang="en-US" b="1" dirty="0" smtClean="0"/>
                        <a:t>Andrew M.</a:t>
                      </a:r>
                      <a:endParaRPr lang="en-US" b="1" dirty="0"/>
                    </a:p>
                  </a:txBody>
                  <a:tcPr>
                    <a:solidFill>
                      <a:schemeClr val="bg2">
                        <a:lumMod val="25000"/>
                        <a:lumOff val="75000"/>
                      </a:schemeClr>
                    </a:solidFill>
                  </a:tcPr>
                </a:tc>
                <a:tc>
                  <a:txBody>
                    <a:bodyPr/>
                    <a:lstStyle/>
                    <a:p>
                      <a:r>
                        <a:rPr lang="en-US" b="1" dirty="0" smtClean="0"/>
                        <a:t>Ruby B.</a:t>
                      </a:r>
                      <a:endParaRPr lang="en-US" b="1" dirty="0"/>
                    </a:p>
                  </a:txBody>
                  <a:tcPr/>
                </a:tc>
                <a:tc>
                  <a:txBody>
                    <a:bodyPr/>
                    <a:lstStyle/>
                    <a:p>
                      <a:r>
                        <a:rPr lang="en-US" b="1" dirty="0" smtClean="0"/>
                        <a:t>Jordan P.</a:t>
                      </a:r>
                      <a:br>
                        <a:rPr lang="en-US" b="1" dirty="0" smtClean="0"/>
                      </a:br>
                      <a:endParaRPr lang="en-US" b="1" dirty="0"/>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Kelly S.</a:t>
                      </a:r>
                    </a:p>
                    <a:p>
                      <a:r>
                        <a:rPr lang="en-US" b="1" dirty="0" smtClean="0"/>
                        <a:t>Oscar Z.</a:t>
                      </a:r>
                      <a:endParaRPr lang="en-US" b="1" dirty="0"/>
                    </a:p>
                  </a:txBody>
                  <a:tcPr/>
                </a:tc>
                <a:tc>
                  <a:txBody>
                    <a:bodyPr/>
                    <a:lstStyle/>
                    <a:p>
                      <a:r>
                        <a:rPr lang="en-US" b="1" dirty="0" smtClean="0"/>
                        <a:t>Will S.</a:t>
                      </a:r>
                      <a:endParaRPr lang="en-US" b="1" dirty="0"/>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Katelyn R.</a:t>
                      </a:r>
                    </a:p>
                  </a:txBody>
                  <a:tcPr/>
                </a:tc>
                <a:extLst>
                  <a:ext uri="{0D108BD9-81ED-4DB2-BD59-A6C34878D82A}">
                    <a16:rowId xmlns:a16="http://schemas.microsoft.com/office/drawing/2014/main" val="4282321082"/>
                  </a:ext>
                </a:extLst>
              </a:tr>
            </a:tbl>
          </a:graphicData>
        </a:graphic>
      </p:graphicFrame>
      <p:sp>
        <p:nvSpPr>
          <p:cNvPr id="6" name="TextBox 5"/>
          <p:cNvSpPr txBox="1"/>
          <p:nvPr/>
        </p:nvSpPr>
        <p:spPr>
          <a:xfrm>
            <a:off x="7905400" y="4480560"/>
            <a:ext cx="3740727" cy="1569660"/>
          </a:xfrm>
          <a:prstGeom prst="rect">
            <a:avLst/>
          </a:prstGeom>
          <a:noFill/>
        </p:spPr>
        <p:txBody>
          <a:bodyPr wrap="square" rtlCol="0">
            <a:spAutoFit/>
          </a:bodyPr>
          <a:lstStyle/>
          <a:p>
            <a:r>
              <a:rPr lang="en-US" sz="3200" b="1" dirty="0" smtClean="0"/>
              <a:t>Take some notes in journal #5 for Soc. Sem. </a:t>
            </a:r>
            <a:endParaRPr lang="en-US" sz="3200" b="1" dirty="0"/>
          </a:p>
        </p:txBody>
      </p:sp>
    </p:spTree>
    <p:extLst>
      <p:ext uri="{BB962C8B-B14F-4D97-AF65-F5344CB8AC3E}">
        <p14:creationId xmlns:p14="http://schemas.microsoft.com/office/powerpoint/2010/main" val="2458139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2390</Words>
  <Application>Microsoft Office PowerPoint</Application>
  <PresentationFormat>Widescreen</PresentationFormat>
  <Paragraphs>249</Paragraphs>
  <Slides>30</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Calibri</vt:lpstr>
      <vt:lpstr>Calibri Light</vt:lpstr>
      <vt:lpstr>Georgia</vt:lpstr>
      <vt:lpstr>Roboto</vt:lpstr>
      <vt:lpstr>Tw Cen MT</vt:lpstr>
      <vt:lpstr>Wingdings</vt:lpstr>
      <vt:lpstr>Thatch</vt:lpstr>
      <vt:lpstr>Office Theme</vt:lpstr>
      <vt:lpstr>Journal #5: Oligarchy</vt:lpstr>
      <vt:lpstr>The Theory and Practice of Oligarchical Collectivism by Emmanuel Goldstein</vt:lpstr>
      <vt:lpstr>The Revolution Betrayed:  What is the Soviet Union and where is it going? By Leon Trotsky </vt:lpstr>
      <vt:lpstr>The Revolution Betrayed:  What is the Soviet Union and where is it going? By Leon Trotsky </vt:lpstr>
      <vt:lpstr>The Revolution Betrayed:  What is the Soviet Union and where is it going? By Leon Trotsky </vt:lpstr>
      <vt:lpstr>Key Definitions:</vt:lpstr>
      <vt:lpstr>“Oligarchical Collectivism”</vt:lpstr>
      <vt:lpstr>PowerPoint Presentation</vt:lpstr>
      <vt:lpstr>PowerPoint Presentation</vt:lpstr>
      <vt:lpstr>PowerPoint Presentation</vt:lpstr>
      <vt:lpstr>PowerPoint Presentation</vt:lpstr>
      <vt:lpstr>PowerPoint Presentation</vt:lpstr>
      <vt:lpstr>Ignorance is Strength: A (oligarchy)</vt:lpstr>
      <vt:lpstr>Ignorance is Strength: B (doublethink and altering the past)</vt:lpstr>
      <vt:lpstr>War is Peace: C (current world/constant war)</vt:lpstr>
      <vt:lpstr>PowerPoint Presentation</vt:lpstr>
      <vt:lpstr>PowerPoint Presentation</vt:lpstr>
      <vt:lpstr>War is Peace: D</vt:lpstr>
      <vt:lpstr>Key Definitions:</vt:lpstr>
      <vt:lpstr>The Revolution Betrayed:  What is the Soviet Union and where is it going? By Leon Trotsky </vt:lpstr>
      <vt:lpstr>PowerPoint Presentation</vt:lpstr>
      <vt:lpstr>Is the USA an Oligarchy?</vt:lpstr>
      <vt:lpstr>Oligarchy and the USA?</vt:lpstr>
      <vt:lpstr>Quick Reminder:</vt:lpstr>
      <vt:lpstr>Oligarchy ≠ Democracy</vt:lpstr>
      <vt:lpstr>Can we see the signs of Oligarchy in the USA?</vt:lpstr>
      <vt:lpstr>PowerPoint Presentation</vt:lpstr>
      <vt:lpstr>Money Wins Elections</vt:lpstr>
      <vt:lpstr>Money Wins Elections</vt:lpstr>
      <vt:lpstr>The Environment is a great example of the powerful subverting the will of the many </vt:lpstr>
    </vt:vector>
  </TitlesOfParts>
  <Company>Issaquah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#5: Oligarchy</dc:title>
  <dc:creator>Smith, Kyle    SHS - Staff</dc:creator>
  <cp:lastModifiedBy>Smith, Kyle    SHS - Staff</cp:lastModifiedBy>
  <cp:revision>22</cp:revision>
  <cp:lastPrinted>2018-10-11T15:16:24Z</cp:lastPrinted>
  <dcterms:created xsi:type="dcterms:W3CDTF">2018-10-05T18:01:58Z</dcterms:created>
  <dcterms:modified xsi:type="dcterms:W3CDTF">2018-10-12T20:50:53Z</dcterms:modified>
</cp:coreProperties>
</file>